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611" r:id="rId3"/>
    <p:sldId id="964" r:id="rId4"/>
    <p:sldId id="1024" r:id="rId5"/>
    <p:sldId id="1027" r:id="rId6"/>
    <p:sldId id="918" r:id="rId7"/>
    <p:sldId id="1029" r:id="rId8"/>
    <p:sldId id="1030" r:id="rId9"/>
    <p:sldId id="1031" r:id="rId10"/>
    <p:sldId id="1032" r:id="rId11"/>
    <p:sldId id="1028" r:id="rId12"/>
    <p:sldId id="1033" r:id="rId13"/>
    <p:sldId id="1034" r:id="rId14"/>
    <p:sldId id="1035" r:id="rId15"/>
    <p:sldId id="1036" r:id="rId16"/>
    <p:sldId id="10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D3E"/>
    <a:srgbClr val="0123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94" d="100"/>
          <a:sy n="94" d="100"/>
        </p:scale>
        <p:origin x="42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160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DE726-FBB2-477A-BF56-49EC4EB11C8B}" type="datetimeFigureOut">
              <a:rPr lang="en-US" smtClean="0"/>
              <a:t>5/27/2023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DA2C4-5149-4BDB-AF42-38A7AC0B339B}" type="slidenum">
              <a:rPr lang="en-US" smtClean="0"/>
              <a:t>‹#›</a:t>
            </a:fld>
            <a:endParaRPr lang="en-US"/>
          </a:p>
        </p:txBody>
      </p:sp>
    </p:spTree>
    <p:extLst>
      <p:ext uri="{BB962C8B-B14F-4D97-AF65-F5344CB8AC3E}">
        <p14:creationId xmlns:p14="http://schemas.microsoft.com/office/powerpoint/2010/main" val="2576309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96875"/>
            <a:ext cx="5543550" cy="3117850"/>
          </a:xfrm>
        </p:spPr>
      </p:sp>
      <p:sp>
        <p:nvSpPr>
          <p:cNvPr id="3" name="Notes Placeholder 2"/>
          <p:cNvSpPr>
            <a:spLocks noGrp="1"/>
          </p:cNvSpPr>
          <p:nvPr>
            <p:ph type="body" idx="1"/>
          </p:nvPr>
        </p:nvSpPr>
        <p:spPr>
          <a:xfrm>
            <a:off x="657225" y="3613900"/>
            <a:ext cx="5560060" cy="3636705"/>
          </a:xfrm>
        </p:spPr>
        <p:txBody>
          <a:bodyPr/>
          <a:lstStyle/>
          <a:p>
            <a:r>
              <a:rPr lang="en-US" dirty="0">
                <a:latin typeface="Arial" panose="020B0604020202020204" pitchFamily="34" charset="0"/>
                <a:cs typeface="Arial" panose="020B0604020202020204" pitchFamily="34" charset="0"/>
              </a:rPr>
              <a:t>Welcome, parents, students, and teachers to our Literacy Strategies Parent Meeting.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Our staff is participating in the Arizona Professional Learning Series to learn strategies to increase literacy achievement for every student. Our students are learning new strategies to empower their learning. Parents, you will learn some of the same strategies to support your children’s learning at home.</a:t>
            </a:r>
          </a:p>
          <a:p>
            <a:endParaRPr lang="en-US" dirty="0"/>
          </a:p>
        </p:txBody>
      </p:sp>
      <p:sp>
        <p:nvSpPr>
          <p:cNvPr id="4" name="Slide Number Placeholder 3"/>
          <p:cNvSpPr>
            <a:spLocks noGrp="1"/>
          </p:cNvSpPr>
          <p:nvPr>
            <p:ph type="sldNum" sz="quarter" idx="5"/>
          </p:nvPr>
        </p:nvSpPr>
        <p:spPr>
          <a:xfrm>
            <a:off x="6200775" y="8515421"/>
            <a:ext cx="41118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16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9575"/>
            <a:ext cx="5486400" cy="3086100"/>
          </a:xfrm>
        </p:spPr>
      </p:sp>
      <p:sp>
        <p:nvSpPr>
          <p:cNvPr id="3" name="Notes Placeholder 2"/>
          <p:cNvSpPr>
            <a:spLocks noGrp="1"/>
          </p:cNvSpPr>
          <p:nvPr>
            <p:ph type="body" idx="1"/>
          </p:nvPr>
        </p:nvSpPr>
        <p:spPr>
          <a:xfrm>
            <a:off x="650020" y="3582007"/>
            <a:ext cx="5522180" cy="43116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All of the questions needed an extended answer. We didn’t ask questions with yes/no answers. Those would be considered ineffective questions that lead to dead ends in discussions and do not promote higher-level thinking and learning.</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An example of an ineffective question would be </a:t>
            </a:r>
            <a:r>
              <a:rPr lang="en-US" i="1" dirty="0">
                <a:effectLst/>
                <a:latin typeface="Arial" panose="020B0604020202020204" pitchFamily="34" charset="0"/>
                <a:ea typeface="Calibri" panose="020F0502020204030204" pitchFamily="34" charset="0"/>
                <a:cs typeface="Arial" panose="020B0604020202020204" pitchFamily="34" charset="0"/>
              </a:rPr>
              <a:t>Do we need to clean up the oceans? </a:t>
            </a:r>
            <a:r>
              <a:rPr lang="en-US" dirty="0">
                <a:effectLst/>
                <a:latin typeface="Arial" panose="020B0604020202020204" pitchFamily="34" charset="0"/>
                <a:ea typeface="Calibri" panose="020F0502020204030204" pitchFamily="34" charset="0"/>
                <a:cs typeface="Arial" panose="020B0604020202020204" pitchFamily="34" charset="0"/>
              </a:rPr>
              <a:t>A yes-no answer does not extend thinking. Another example of an ineffective question is to ask a question that leads to the answer: </a:t>
            </a:r>
            <a:r>
              <a:rPr lang="en-US" i="1" dirty="0">
                <a:effectLst/>
                <a:latin typeface="Arial" panose="020B0604020202020204" pitchFamily="34" charset="0"/>
                <a:ea typeface="Calibri" panose="020F0502020204030204" pitchFamily="34" charset="0"/>
                <a:cs typeface="Arial" panose="020B0604020202020204" pitchFamily="34" charset="0"/>
              </a:rPr>
              <a:t>Do you agree that we need to clean up the oceans?</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Effective questions lead to thoughtful</a:t>
            </a:r>
            <a:r>
              <a:rPr lang="en-US" dirty="0">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discussions. Examples of effective questions about cleaning up oceans could include:</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i="1" dirty="0">
                <a:effectLst/>
                <a:latin typeface="Arial" panose="020B0604020202020204" pitchFamily="34" charset="0"/>
                <a:ea typeface="Calibri" panose="020F0502020204030204" pitchFamily="34" charset="0"/>
                <a:cs typeface="Arial" panose="020B0604020202020204" pitchFamily="34" charset="0"/>
              </a:rPr>
              <a:t>Why do you think we need to clean up the oceans?</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i="1" dirty="0">
                <a:effectLst/>
                <a:latin typeface="Arial" panose="020B0604020202020204" pitchFamily="34" charset="0"/>
                <a:ea typeface="Calibri" panose="020F0502020204030204" pitchFamily="34" charset="0"/>
                <a:cs typeface="Arial" panose="020B0604020202020204" pitchFamily="34" charset="0"/>
              </a:rPr>
              <a:t>What are the results of plastic trash in the oceans?</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latin typeface="Arial" panose="020B0604020202020204" pitchFamily="34" charset="0"/>
                <a:ea typeface="Calibri" panose="020F0502020204030204" pitchFamily="34" charset="0"/>
                <a:cs typeface="Arial" panose="020B0604020202020204" pitchFamily="34" charset="0"/>
              </a:rPr>
              <a:t>P</a:t>
            </a:r>
            <a:r>
              <a:rPr lang="en-US" dirty="0">
                <a:effectLst/>
                <a:latin typeface="Arial" panose="020B0604020202020204" pitchFamily="34" charset="0"/>
                <a:ea typeface="Calibri" panose="020F0502020204030204" pitchFamily="34" charset="0"/>
                <a:cs typeface="Arial" panose="020B0604020202020204" pitchFamily="34" charset="0"/>
              </a:rPr>
              <a:t>artners, take turns naming your favorite TV show and answering the effective question: Why do you like this show?</a:t>
            </a:r>
            <a:endParaRPr lang="en-US" dirty="0"/>
          </a:p>
          <a:p>
            <a:endParaRPr lang="en-US" dirty="0"/>
          </a:p>
        </p:txBody>
      </p:sp>
      <p:sp>
        <p:nvSpPr>
          <p:cNvPr id="4" name="Slide Number Placeholder 3"/>
          <p:cNvSpPr>
            <a:spLocks noGrp="1"/>
          </p:cNvSpPr>
          <p:nvPr>
            <p:ph type="sldNum" sz="quarter" idx="5"/>
          </p:nvPr>
        </p:nvSpPr>
        <p:spPr>
          <a:xfrm>
            <a:off x="6126149" y="8505031"/>
            <a:ext cx="519113"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A689C-4625-4787-95EB-52490D8073B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2094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0850"/>
            <a:ext cx="5486400" cy="3086100"/>
          </a:xfrm>
        </p:spPr>
      </p:sp>
      <p:sp>
        <p:nvSpPr>
          <p:cNvPr id="3" name="Notes Placeholder 2"/>
          <p:cNvSpPr>
            <a:spLocks noGrp="1"/>
          </p:cNvSpPr>
          <p:nvPr>
            <p:ph type="body" idx="1"/>
          </p:nvPr>
        </p:nvSpPr>
        <p:spPr>
          <a:xfrm>
            <a:off x="685800" y="3653127"/>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Let’s see how this might work in class. </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Look at the first section on your handout. Students are studying Arizona. They might read the information, answer the questions, and discuss their findings.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For us, I am going to read what it says about the Arizona state flag.</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Created in 1911, the Arizona state flag was designed with colors and symbols of specific meaning. The copper star represents the state’s copper industry. It is rising from a blue field that is the same color of blue on the U.S. flag. The red and yellow rays represent a setting sun. There are 13 rays to represent the original 13 colonies.</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Below that there are example questions for the four levels. As we go through these, please notice that the answers are in complete sentences. This is a foundational tool. Answering questions in complete sentences helps students focus on the question and use key words in the question as a cue to answering.</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i="1" dirty="0">
                <a:effectLst/>
                <a:latin typeface="Arial" panose="020B0604020202020204" pitchFamily="34" charset="0"/>
                <a:ea typeface="Calibri" panose="020F0502020204030204" pitchFamily="34" charset="0"/>
                <a:cs typeface="Arial" panose="020B0604020202020204" pitchFamily="34" charset="0"/>
              </a:rPr>
              <a:t>(Go over these to model questions and answers in complete sentences for the four levels.)</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Level 1: What are the colors of the flag?</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The colors of the flag are red, yellow, blue, and copper.</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Level 2: How do the symbols represent Arizona?</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The symbols represent Arizona’s copper industry and </a:t>
            </a:r>
            <a:r>
              <a:rPr lang="en-US" dirty="0">
                <a:latin typeface="Arial" panose="020B0604020202020204" pitchFamily="34" charset="0"/>
                <a:ea typeface="Calibri" panose="020F0502020204030204" pitchFamily="34" charset="0"/>
                <a:cs typeface="Arial" panose="020B0604020202020204" pitchFamily="34" charset="0"/>
              </a:rPr>
              <a:t>many </a:t>
            </a:r>
            <a:r>
              <a:rPr lang="en-US" dirty="0">
                <a:effectLst/>
                <a:latin typeface="Arial" panose="020B0604020202020204" pitchFamily="34" charset="0"/>
                <a:ea typeface="Calibri" panose="020F0502020204030204" pitchFamily="34" charset="0"/>
                <a:cs typeface="Arial" panose="020B0604020202020204" pitchFamily="34" charset="0"/>
              </a:rPr>
              <a:t>days of</a:t>
            </a:r>
          </a:p>
          <a:p>
            <a:pPr marL="0" marR="0">
              <a:spcBef>
                <a:spcPts val="0"/>
              </a:spcBef>
            </a:pPr>
            <a:r>
              <a:rPr lang="en-US" dirty="0">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    sunshine.</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Level 3: Why is the copper industry highlighted?</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The copper industry is highlighted because it was and is valuable to</a:t>
            </a:r>
          </a:p>
          <a:p>
            <a:pPr marL="0" marR="0">
              <a:spcBef>
                <a:spcPts val="0"/>
              </a:spcBef>
            </a:pPr>
            <a:r>
              <a:rPr lang="en-US" dirty="0">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 Arizona. </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54610" marR="0">
              <a:spcBef>
                <a:spcPts val="0"/>
              </a:spcBef>
              <a:spcAft>
                <a:spcPts val="0"/>
              </a:spcAft>
              <a:tabLst>
                <a:tab pos="114300" algn="l"/>
                <a:tab pos="1911350" algn="l"/>
              </a:tabLst>
            </a:pPr>
            <a:r>
              <a:rPr lang="en-US" dirty="0">
                <a:effectLst/>
                <a:latin typeface="Arial" panose="020B0604020202020204" pitchFamily="34" charset="0"/>
                <a:ea typeface="Calibri" panose="020F0502020204030204" pitchFamily="34" charset="0"/>
                <a:cs typeface="Arial" panose="020B0604020202020204" pitchFamily="34" charset="0"/>
              </a:rPr>
              <a:t>Level 4: </a:t>
            </a:r>
            <a:r>
              <a:rPr lang="en-US" sz="1200" dirty="0">
                <a:effectLst/>
                <a:latin typeface="Arial" panose="020B0604020202020204" pitchFamily="34" charset="0"/>
                <a:ea typeface="Calibri" panose="020F0502020204030204" pitchFamily="34" charset="0"/>
                <a:cs typeface="Times New Roman" panose="02020603050405020304" pitchFamily="18" charset="0"/>
              </a:rPr>
              <a:t>In what way would you redesign the flag and why?</a:t>
            </a:r>
          </a:p>
          <a:p>
            <a:pPr marL="54610" marR="0">
              <a:spcBef>
                <a:spcPts val="0"/>
              </a:spcBef>
              <a:spcAft>
                <a:spcPts val="0"/>
              </a:spcAft>
              <a:tabLst>
                <a:tab pos="114300" algn="l"/>
                <a:tab pos="1911350" algn="l"/>
              </a:tabLst>
            </a:pPr>
            <a:r>
              <a:rPr lang="en-US" dirty="0">
                <a:latin typeface="Arial" panose="020B0604020202020204" pitchFamily="34" charset="0"/>
                <a:ea typeface="Calibri" panose="020F0502020204030204" pitchFamily="34" charset="0"/>
                <a:cs typeface="Times New Roman" panose="02020603050405020304" pitchFamily="18" charset="0"/>
              </a:rPr>
              <a:t>             I would redesign the flag to represent the desert to show what</a:t>
            </a:r>
          </a:p>
          <a:p>
            <a:pPr marL="54610" marR="0">
              <a:spcBef>
                <a:spcPts val="0"/>
              </a:spcBef>
              <a:spcAft>
                <a:spcPts val="0"/>
              </a:spcAft>
              <a:tabLst>
                <a:tab pos="114300" algn="l"/>
                <a:tab pos="1911350" algn="l"/>
              </a:tabLst>
            </a:pPr>
            <a:r>
              <a:rPr lang="en-US" dirty="0">
                <a:latin typeface="Arial" panose="020B0604020202020204" pitchFamily="34" charset="0"/>
                <a:ea typeface="Calibri" panose="020F0502020204030204" pitchFamily="34" charset="0"/>
                <a:cs typeface="Times New Roman" panose="02020603050405020304" pitchFamily="18" charset="0"/>
              </a:rPr>
              <a:t>             Arizona looks like.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54610" marR="0">
              <a:spcBef>
                <a:spcPts val="0"/>
              </a:spcBef>
              <a:spcAft>
                <a:spcPts val="0"/>
              </a:spcAft>
              <a:tabLst>
                <a:tab pos="114300" algn="l"/>
                <a:tab pos="1911350" algn="l"/>
              </a:tabLs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54610" marR="0">
              <a:spcBef>
                <a:spcPts val="0"/>
              </a:spcBef>
              <a:spcAft>
                <a:spcPts val="0"/>
              </a:spcAft>
              <a:tabLst>
                <a:tab pos="114300" algn="l"/>
                <a:tab pos="1911350" algn="l"/>
              </a:tabLs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a:xfrm>
            <a:off x="6172200" y="8499537"/>
            <a:ext cx="423808"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4484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47688"/>
            <a:ext cx="5543550" cy="3117850"/>
          </a:xfrm>
        </p:spPr>
      </p:sp>
      <p:sp>
        <p:nvSpPr>
          <p:cNvPr id="3" name="Notes Placeholder 2"/>
          <p:cNvSpPr>
            <a:spLocks noGrp="1"/>
          </p:cNvSpPr>
          <p:nvPr>
            <p:ph type="body" idx="1"/>
          </p:nvPr>
        </p:nvSpPr>
        <p:spPr>
          <a:xfrm>
            <a:off x="678815" y="3752184"/>
            <a:ext cx="5560060" cy="3636705"/>
          </a:xfrm>
        </p:spPr>
        <p:txBody>
          <a:bodyPr/>
          <a:lstStyle/>
          <a:p>
            <a:endParaRPr lang="en-US" b="0" i="0" u="none" strike="noStrike" baseline="0" dirty="0">
              <a:solidFill>
                <a:srgbClr val="000000"/>
              </a:solidFill>
              <a:latin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238875" y="8459731"/>
            <a:ext cx="362190" cy="463407"/>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9161AC01-B531-45AA-307D-A9DA641F0119}"/>
              </a:ext>
            </a:extLst>
          </p:cNvPr>
          <p:cNvSpPr txBox="1"/>
          <p:nvPr/>
        </p:nvSpPr>
        <p:spPr>
          <a:xfrm>
            <a:off x="678815" y="3752184"/>
            <a:ext cx="5560060" cy="6861494"/>
          </a:xfrm>
          <a:prstGeom prst="rect">
            <a:avLst/>
          </a:prstGeom>
          <a:noFill/>
        </p:spPr>
        <p:txBody>
          <a:bodyPr wrap="square" rtlCol="0">
            <a:spAutoFit/>
          </a:bodyPr>
          <a:lstStyle/>
          <a:p>
            <a:pPr marL="0" marR="0">
              <a:lnSpc>
                <a:spcPct val="107000"/>
              </a:lnSpc>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Let’s do the second section together. I’ll read the paragraph about Colossal Cave.</a:t>
            </a:r>
          </a:p>
          <a:p>
            <a:pPr marL="0" marR="0">
              <a:lnSpc>
                <a:spcPct val="107000"/>
              </a:lnSpc>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Colossal Cave near Vail, Arizona is one of the largest dry caves in the United States. It is over 320 million years old and is filled with stalactites and stalagmites. These are pointed pieces of rock that hang down from the roof of the cave and stick up from the floor. They were formed by dripping water containing minerals. It is now a dry cave because the water source dried up and the formations are no longer growing.</a:t>
            </a:r>
          </a:p>
          <a:p>
            <a:pPr marL="0" marR="0">
              <a:lnSpc>
                <a:spcPct val="107000"/>
              </a:lnSpc>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pPr>
            <a:r>
              <a:rPr lang="en-US" sz="1200" i="1" dirty="0">
                <a:latin typeface="Arial" panose="020B0604020202020204" pitchFamily="34" charset="0"/>
                <a:ea typeface="Calibri" panose="020F0502020204030204" pitchFamily="34" charset="0"/>
                <a:cs typeface="Arial" panose="020B0604020202020204" pitchFamily="34" charset="0"/>
              </a:rPr>
              <a:t>S</a:t>
            </a:r>
            <a:r>
              <a:rPr lang="en-US" sz="1200" i="1" dirty="0">
                <a:effectLst/>
                <a:latin typeface="Arial" panose="020B0604020202020204" pitchFamily="34" charset="0"/>
                <a:ea typeface="Calibri" panose="020F0502020204030204" pitchFamily="34" charset="0"/>
                <a:cs typeface="Arial" panose="020B0604020202020204" pitchFamily="34" charset="0"/>
              </a:rPr>
              <a:t>taff table facilitators </a:t>
            </a:r>
            <a:r>
              <a:rPr lang="en-US" sz="1200" i="1" dirty="0">
                <a:latin typeface="Arial" panose="020B0604020202020204" pitchFamily="34" charset="0"/>
                <a:ea typeface="Calibri" panose="020F0502020204030204" pitchFamily="34" charset="0"/>
                <a:cs typeface="Arial" panose="020B0604020202020204" pitchFamily="34" charset="0"/>
              </a:rPr>
              <a:t>guide</a:t>
            </a:r>
            <a:r>
              <a:rPr lang="en-US" sz="1200" i="1" dirty="0">
                <a:effectLst/>
                <a:latin typeface="Arial" panose="020B0604020202020204" pitchFamily="34" charset="0"/>
                <a:ea typeface="Calibri" panose="020F0502020204030204" pitchFamily="34" charset="0"/>
                <a:cs typeface="Arial" panose="020B0604020202020204" pitchFamily="34" charset="0"/>
              </a:rPr>
              <a:t> the parents</a:t>
            </a:r>
            <a:r>
              <a:rPr lang="en-US" sz="1200" i="1" dirty="0">
                <a:latin typeface="Arial" panose="020B0604020202020204" pitchFamily="34" charset="0"/>
                <a:ea typeface="Calibri" panose="020F0502020204030204" pitchFamily="34" charset="0"/>
                <a:cs typeface="Arial" panose="020B0604020202020204" pitchFamily="34" charset="0"/>
              </a:rPr>
              <a:t> and m</a:t>
            </a:r>
            <a:r>
              <a:rPr lang="en-US" sz="1200" i="1" dirty="0">
                <a:effectLst/>
                <a:latin typeface="Arial" panose="020B0604020202020204" pitchFamily="34" charset="0"/>
                <a:ea typeface="Calibri" panose="020F0502020204030204" pitchFamily="34" charset="0"/>
                <a:cs typeface="Arial" panose="020B0604020202020204" pitchFamily="34" charset="0"/>
              </a:rPr>
              <a:t>ake sure they answer in complete sentences. Staff table facilitators should have the handout with possible answers.</a:t>
            </a:r>
          </a:p>
          <a:p>
            <a:pPr marL="0" marR="0">
              <a:lnSpc>
                <a:spcPct val="107000"/>
              </a:lnSpc>
              <a:spcBef>
                <a:spcPts val="0"/>
              </a:spcBef>
            </a:pPr>
            <a:endParaRPr lang="en-US" sz="1200" i="1"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Ok, let’s look at the questions.</a:t>
            </a: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Level 1: What kind of cave is Colossal Cave?</a:t>
            </a:r>
          </a:p>
          <a:p>
            <a:pPr marL="0" marR="0">
              <a:lnSpc>
                <a:spcPct val="107000"/>
              </a:lnSpc>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              Colossal Cave is the kind of cave known as a dry cave. </a:t>
            </a:r>
          </a:p>
          <a:p>
            <a:pPr marL="0" marR="0">
              <a:lnSpc>
                <a:spcPct val="107000"/>
              </a:lnSpc>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Level 2: How does a cave become a dry cave?</a:t>
            </a:r>
          </a:p>
          <a:p>
            <a:pPr marL="685800" marR="0">
              <a:lnSpc>
                <a:spcPct val="107000"/>
              </a:lnSpc>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A cave becomes a dry cave when its water source dries up and formations are no longer growing.</a:t>
            </a:r>
          </a:p>
          <a:p>
            <a:pPr marL="685800" marR="0">
              <a:lnSpc>
                <a:spcPct val="107000"/>
              </a:lnSpc>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Level 3: What conclusion can you make from this information?</a:t>
            </a:r>
          </a:p>
          <a:p>
            <a:pPr marL="685800" marR="0">
              <a:lnSpc>
                <a:spcPct val="107000"/>
              </a:lnSpc>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The conclusion I can make from this information is the cave could only be active if the water source would return.</a:t>
            </a:r>
          </a:p>
          <a:p>
            <a:pPr marL="685800" marR="0">
              <a:lnSpc>
                <a:spcPct val="107000"/>
              </a:lnSpc>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Level 4: What might a potential benefit be if the cave became active again?</a:t>
            </a:r>
          </a:p>
          <a:p>
            <a:pPr marL="685800" marR="0" indent="-685800">
              <a:lnSpc>
                <a:spcPct val="107000"/>
              </a:lnSpc>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              A potential benefit of the cave becoming active again could be new</a:t>
            </a:r>
          </a:p>
          <a:p>
            <a:pPr marL="685800" marR="0" indent="-685800">
              <a:lnSpc>
                <a:spcPct val="107000"/>
              </a:lnSpc>
              <a:spcBef>
                <a:spcPts val="0"/>
              </a:spcBef>
            </a:pPr>
            <a:r>
              <a:rPr lang="en-US" sz="1200" dirty="0">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 plant and animal life thriving in the cave’s ecosystem</a:t>
            </a:r>
            <a:r>
              <a:rPr lang="en-US" sz="1200" dirty="0">
                <a:solidFill>
                  <a:srgbClr val="00B050"/>
                </a:solidFill>
                <a:effectLst/>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17725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744530"/>
            <a:ext cx="5560060" cy="3636705"/>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I did one, we did one together, and now you will do one with a partner. I’ll read the final selection.</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Arizona’s Sonoran Desert is the only place on earth where the saguaro cactus grows. It’s the largest cactus in the United States. It can grow as high as a five-story building, but it grows very slowly. It can take up to 100 years to grow an “arm.” Some never form arms. The tallest saguaro ever measured was an armless one found near Cave Creek, Arizona. It grew to be 78 feet tall before a windstorm knocked it over. The biggest threat to the saguaro is humans, so laws were created to protect the cactus.</a:t>
            </a:r>
          </a:p>
          <a:p>
            <a:endParaRPr lang="en-US" dirty="0"/>
          </a:p>
          <a:p>
            <a:r>
              <a:rPr lang="en-US" dirty="0">
                <a:latin typeface="Arial" panose="020B0604020202020204" pitchFamily="34" charset="0"/>
                <a:ea typeface="Calibri" panose="020F0502020204030204" pitchFamily="34" charset="0"/>
                <a:cs typeface="Arial" panose="020B0604020202020204" pitchFamily="34" charset="0"/>
              </a:rPr>
              <a:t>W</a:t>
            </a:r>
            <a:r>
              <a:rPr lang="en-US" dirty="0">
                <a:effectLst/>
                <a:latin typeface="Arial" panose="020B0604020202020204" pitchFamily="34" charset="0"/>
                <a:ea typeface="Calibri" panose="020F0502020204030204" pitchFamily="34" charset="0"/>
                <a:cs typeface="Arial" panose="020B0604020202020204" pitchFamily="34" charset="0"/>
              </a:rPr>
              <a:t>ork with another parent or your child to answer the questions. Remember to answer the questions in complete sentences.</a:t>
            </a:r>
          </a:p>
          <a:p>
            <a:endParaRPr lang="en-US" dirty="0">
              <a:latin typeface="Arial" panose="020B0604020202020204" pitchFamily="34" charset="0"/>
              <a:cs typeface="Arial" panose="020B0604020202020204" pitchFamily="34" charset="0"/>
            </a:endParaRPr>
          </a:p>
          <a:p>
            <a:pPr marL="0" marR="0">
              <a:spcBef>
                <a:spcPts val="0"/>
              </a:spcBef>
            </a:pPr>
            <a:r>
              <a:rPr lang="en-US" i="1" dirty="0">
                <a:effectLst/>
                <a:latin typeface="Arial" panose="020B0604020202020204" pitchFamily="34" charset="0"/>
                <a:ea typeface="Calibri" panose="020F0502020204030204" pitchFamily="34" charset="0"/>
                <a:cs typeface="Arial" panose="020B0604020202020204" pitchFamily="34" charset="0"/>
              </a:rPr>
              <a:t>When everyone is finished, ask: </a:t>
            </a:r>
            <a:r>
              <a:rPr lang="en-US" dirty="0">
                <a:effectLst/>
                <a:latin typeface="Arial" panose="020B0604020202020204" pitchFamily="34" charset="0"/>
                <a:ea typeface="Calibri" panose="020F0502020204030204" pitchFamily="34" charset="0"/>
                <a:cs typeface="Arial" panose="020B0604020202020204" pitchFamily="34" charset="0"/>
              </a:rPr>
              <a:t>How did it help to use the questions to answer in complete sentences?</a:t>
            </a:r>
          </a:p>
          <a:p>
            <a:endParaRPr lang="en-US" dirty="0"/>
          </a:p>
        </p:txBody>
      </p:sp>
      <p:sp>
        <p:nvSpPr>
          <p:cNvPr id="4" name="Slide Number Placeholder 3"/>
          <p:cNvSpPr>
            <a:spLocks noGrp="1"/>
          </p:cNvSpPr>
          <p:nvPr>
            <p:ph type="sldNum" sz="quarter" idx="5"/>
          </p:nvPr>
        </p:nvSpPr>
        <p:spPr>
          <a:xfrm>
            <a:off x="6067425" y="8453508"/>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306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744530"/>
            <a:ext cx="5560060" cy="3636705"/>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To help you practice this strategy with your child at home, we’re giving you </a:t>
            </a:r>
            <a:r>
              <a:rPr lang="en-US" dirty="0" err="1">
                <a:effectLst/>
                <a:latin typeface="Arial" panose="020B0604020202020204" pitchFamily="34" charset="0"/>
                <a:ea typeface="Calibri" panose="020F0502020204030204" pitchFamily="34" charset="0"/>
                <a:cs typeface="Arial" panose="020B0604020202020204" pitchFamily="34" charset="0"/>
              </a:rPr>
              <a:t>Th?nk</a:t>
            </a:r>
            <a:r>
              <a:rPr lang="en-US" dirty="0">
                <a:latin typeface="Arial" panose="020B0604020202020204" pitchFamily="34" charset="0"/>
                <a:ea typeface="Calibri" panose="020F0502020204030204" pitchFamily="34" charset="0"/>
                <a:cs typeface="Arial" panose="020B0604020202020204" pitchFamily="34" charset="0"/>
              </a:rPr>
              <a:t> P</a:t>
            </a:r>
            <a:r>
              <a:rPr lang="en-US" dirty="0">
                <a:effectLst/>
                <a:latin typeface="Arial" panose="020B0604020202020204" pitchFamily="34" charset="0"/>
                <a:ea typeface="Calibri" panose="020F0502020204030204" pitchFamily="34" charset="0"/>
                <a:cs typeface="Arial" panose="020B0604020202020204" pitchFamily="34" charset="0"/>
              </a:rPr>
              <a:t>hotos </a:t>
            </a:r>
            <a:r>
              <a:rPr lang="en-US" dirty="0">
                <a:latin typeface="Arial" panose="020B0604020202020204" pitchFamily="34" charset="0"/>
                <a:ea typeface="Calibri" panose="020F0502020204030204" pitchFamily="34" charset="0"/>
                <a:cs typeface="Arial" panose="020B0604020202020204" pitchFamily="34" charset="0"/>
              </a:rPr>
              <a:t>with Q</a:t>
            </a:r>
            <a:r>
              <a:rPr lang="en-US" dirty="0">
                <a:effectLst/>
                <a:latin typeface="Arial" panose="020B0604020202020204" pitchFamily="34" charset="0"/>
                <a:ea typeface="Calibri" panose="020F0502020204030204" pitchFamily="34" charset="0"/>
                <a:cs typeface="Arial" panose="020B0604020202020204" pitchFamily="34" charset="0"/>
              </a:rPr>
              <a:t>uestions to Extend </a:t>
            </a:r>
            <a:r>
              <a:rPr lang="en-US" dirty="0">
                <a:latin typeface="Arial" panose="020B0604020202020204" pitchFamily="34" charset="0"/>
                <a:ea typeface="Calibri" panose="020F0502020204030204" pitchFamily="34" charset="0"/>
                <a:cs typeface="Arial" panose="020B0604020202020204" pitchFamily="34" charset="0"/>
              </a:rPr>
              <a:t>T</a:t>
            </a:r>
            <a:r>
              <a:rPr lang="en-US" dirty="0">
                <a:effectLst/>
                <a:latin typeface="Arial" panose="020B0604020202020204" pitchFamily="34" charset="0"/>
                <a:ea typeface="Calibri" panose="020F0502020204030204" pitchFamily="34" charset="0"/>
                <a:cs typeface="Arial" panose="020B0604020202020204" pitchFamily="34" charset="0"/>
              </a:rPr>
              <a:t>hinking. </a:t>
            </a:r>
          </a:p>
          <a:p>
            <a:pPr marL="0" marR="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Put the book in a place that will make it easy to pick up. </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Once or twice a week, use one of the photos and questions to start a discussion. Take turns answering the questions in complete sentences and asking your own additional questions to extend thinking. This practice will help your child increase higher level thinking and discussion skills.</a:t>
            </a:r>
          </a:p>
          <a:p>
            <a:endParaRPr lang="en-US" dirty="0"/>
          </a:p>
        </p:txBody>
      </p:sp>
      <p:sp>
        <p:nvSpPr>
          <p:cNvPr id="4" name="Slide Number Placeholder 3"/>
          <p:cNvSpPr>
            <a:spLocks noGrp="1"/>
          </p:cNvSpPr>
          <p:nvPr>
            <p:ph type="sldNum" sz="quarter" idx="5"/>
          </p:nvPr>
        </p:nvSpPr>
        <p:spPr>
          <a:xfrm>
            <a:off x="6067425" y="8453508"/>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349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487363"/>
            <a:ext cx="5543550" cy="3117850"/>
          </a:xfrm>
        </p:spPr>
      </p:sp>
      <p:sp>
        <p:nvSpPr>
          <p:cNvPr id="3" name="Notes Placeholder 2"/>
          <p:cNvSpPr>
            <a:spLocks noGrp="1"/>
          </p:cNvSpPr>
          <p:nvPr>
            <p:ph type="body" idx="1"/>
          </p:nvPr>
        </p:nvSpPr>
        <p:spPr>
          <a:xfrm>
            <a:off x="687070" y="3713341"/>
            <a:ext cx="5560060" cy="3636705"/>
          </a:xfrm>
        </p:spPr>
        <p:txBody>
          <a:bodyPr/>
          <a:lstStyle/>
          <a:p>
            <a:r>
              <a:rPr lang="en-US" dirty="0">
                <a:latin typeface="Arial" panose="020B0604020202020204" pitchFamily="34" charset="0"/>
                <a:cs typeface="Arial" panose="020B0604020202020204" pitchFamily="34" charset="0"/>
              </a:rPr>
              <a:t>Parents, thank you for collaborating with us today and for supporting your child’s learning every day. We look forward to seeing you at the next AZPLS Parent Meeting so we can share more strategies with you.</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Optional: Ask the parents to fill out a survey about the presentation.</a:t>
            </a:r>
          </a:p>
          <a:p>
            <a:endParaRPr lang="en-US" dirty="0"/>
          </a:p>
        </p:txBody>
      </p:sp>
      <p:sp>
        <p:nvSpPr>
          <p:cNvPr id="4" name="Slide Number Placeholder 3"/>
          <p:cNvSpPr>
            <a:spLocks noGrp="1"/>
          </p:cNvSpPr>
          <p:nvPr>
            <p:ph type="sldNum" sz="quarter" idx="5"/>
          </p:nvPr>
        </p:nvSpPr>
        <p:spPr>
          <a:xfrm>
            <a:off x="6010275" y="8519318"/>
            <a:ext cx="617538"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68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744530"/>
            <a:ext cx="5560060" cy="3636705"/>
          </a:xfrm>
        </p:spPr>
        <p:txBody>
          <a:bodyPr/>
          <a:lstStyle/>
          <a:p>
            <a:r>
              <a:rPr lang="en-US" dirty="0">
                <a:latin typeface="Arial" panose="020B0604020202020204" pitchFamily="34" charset="0"/>
                <a:cs typeface="Arial" panose="020B0604020202020204" pitchFamily="34" charset="0"/>
              </a:rPr>
              <a:t>You are important partners in this project, and </a:t>
            </a:r>
            <a:r>
              <a:rPr lang="en-US" dirty="0">
                <a:latin typeface="Arial" panose="020B0604020202020204" pitchFamily="34" charset="0"/>
                <a:cs typeface="Calibri" panose="020F0502020204030204" pitchFamily="34" charset="0"/>
              </a:rPr>
              <a:t>w</a:t>
            </a:r>
            <a:r>
              <a:rPr lang="en-US" dirty="0">
                <a:effectLst/>
                <a:latin typeface="Arial" panose="020B0604020202020204" pitchFamily="34" charset="0"/>
                <a:ea typeface="Calibri" panose="020F0502020204030204" pitchFamily="34" charset="0"/>
                <a:cs typeface="Calibri" panose="020F0502020204030204" pitchFamily="34" charset="0"/>
              </a:rPr>
              <a:t>e want to recognize everyone who is here.</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Please raise your hand if you are a parent of a child, you are a teacher, or you are a student in:</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Grades K-2</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Grades 3-5</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Grades 6-8</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Thank you all for your time, support, and dedication to our collaborative efforts to increase literacy achievement for every student. We are excited to have you here tonight!</a:t>
            </a:r>
          </a:p>
          <a:p>
            <a:endParaRPr lang="en-US" dirty="0"/>
          </a:p>
        </p:txBody>
      </p:sp>
      <p:sp>
        <p:nvSpPr>
          <p:cNvPr id="4" name="Slide Number Placeholder 3"/>
          <p:cNvSpPr>
            <a:spLocks noGrp="1"/>
          </p:cNvSpPr>
          <p:nvPr>
            <p:ph type="sldNum" sz="quarter" idx="5"/>
          </p:nvPr>
        </p:nvSpPr>
        <p:spPr>
          <a:xfrm>
            <a:off x="61690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635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0850"/>
            <a:ext cx="5486400" cy="3086100"/>
          </a:xfrm>
        </p:spPr>
      </p:sp>
      <p:sp>
        <p:nvSpPr>
          <p:cNvPr id="3" name="Notes Placeholder 2"/>
          <p:cNvSpPr>
            <a:spLocks noGrp="1"/>
          </p:cNvSpPr>
          <p:nvPr>
            <p:ph type="body" idx="1"/>
          </p:nvPr>
        </p:nvSpPr>
        <p:spPr>
          <a:xfrm>
            <a:off x="685800" y="3653127"/>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In our last meeting, we identified that there is more than one way to connect to learning when we identified vocabulary and comprehension strategies. </a:t>
            </a:r>
          </a:p>
          <a:p>
            <a:pPr marL="0" marR="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Today, we are expanding on comprehension strategies by connecting questioning and extended thinking to support deeper learning for all students.</a:t>
            </a:r>
          </a:p>
          <a:p>
            <a:endParaRPr lang="en-US" dirty="0"/>
          </a:p>
        </p:txBody>
      </p:sp>
      <p:sp>
        <p:nvSpPr>
          <p:cNvPr id="4" name="Slide Number Placeholder 3"/>
          <p:cNvSpPr>
            <a:spLocks noGrp="1"/>
          </p:cNvSpPr>
          <p:nvPr>
            <p:ph type="sldNum" sz="quarter" idx="5"/>
          </p:nvPr>
        </p:nvSpPr>
        <p:spPr>
          <a:xfrm>
            <a:off x="6242050" y="8505887"/>
            <a:ext cx="423808"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016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744530"/>
            <a:ext cx="5560060" cy="3636705"/>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There are different levels of questioning and extended thinking that lead  learning into higher-level thinking.</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Level 1 is recalling the information.</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Level 2 builds on recalling with summarizing the information.</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Level 3 increases thinking with examining the information.</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Level 4 further explores the information to consider more in-depth ideas.</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Let’s look at these more closely. </a:t>
            </a:r>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092825" y="8453508"/>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437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47688"/>
            <a:ext cx="5543550" cy="3117850"/>
          </a:xfrm>
        </p:spPr>
      </p:sp>
      <p:sp>
        <p:nvSpPr>
          <p:cNvPr id="3" name="Notes Placeholder 2"/>
          <p:cNvSpPr>
            <a:spLocks noGrp="1"/>
          </p:cNvSpPr>
          <p:nvPr>
            <p:ph type="body" idx="1"/>
          </p:nvPr>
        </p:nvSpPr>
        <p:spPr>
          <a:xfrm>
            <a:off x="678815" y="3752184"/>
            <a:ext cx="5560060" cy="3636705"/>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We begin with recalling information from photos. This is like a party game you may have played where you try to recall what objects are on a tray after only seeing them for a few seconds. </a:t>
            </a:r>
          </a:p>
          <a:p>
            <a:pPr marL="0" marR="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Instead of a tray of objects, on the next slide, there will be 11 photos. </a:t>
            </a:r>
          </a:p>
          <a:p>
            <a:pPr marL="0" marR="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You will have 11 seconds to view them. Then, we’ll see how many you can recall. </a:t>
            </a:r>
          </a:p>
          <a:p>
            <a:pPr marL="0" marR="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You will work with a partner and use the back of your handout to write down what the photos are.</a:t>
            </a:r>
          </a:p>
          <a:p>
            <a:endParaRPr lang="en-US" dirty="0"/>
          </a:p>
          <a:p>
            <a:r>
              <a:rPr lang="en-US" dirty="0">
                <a:latin typeface="Arial" panose="020B0604020202020204" pitchFamily="34" charset="0"/>
                <a:cs typeface="Arial" panose="020B0604020202020204" pitchFamily="34" charset="0"/>
              </a:rPr>
              <a:t>Ready?</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Be prepared to time the next slide for 11 seconds.</a:t>
            </a:r>
          </a:p>
        </p:txBody>
      </p:sp>
      <p:sp>
        <p:nvSpPr>
          <p:cNvPr id="4" name="Slide Number Placeholder 3"/>
          <p:cNvSpPr>
            <a:spLocks noGrp="1"/>
          </p:cNvSpPr>
          <p:nvPr>
            <p:ph type="sldNum" sz="quarter" idx="5"/>
          </p:nvPr>
        </p:nvSpPr>
        <p:spPr>
          <a:xfrm>
            <a:off x="6365875" y="8523231"/>
            <a:ext cx="362190" cy="463407"/>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730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6413"/>
            <a:ext cx="5486400" cy="3086100"/>
          </a:xfrm>
        </p:spPr>
      </p:sp>
      <p:sp>
        <p:nvSpPr>
          <p:cNvPr id="3" name="Notes Placeholder 2"/>
          <p:cNvSpPr>
            <a:spLocks noGrp="1"/>
          </p:cNvSpPr>
          <p:nvPr>
            <p:ph type="body" idx="1"/>
          </p:nvPr>
        </p:nvSpPr>
        <p:spPr>
          <a:xfrm>
            <a:off x="685800" y="3706069"/>
            <a:ext cx="5486400" cy="3600450"/>
          </a:xfrm>
        </p:spPr>
        <p:txBody>
          <a:bodyPr/>
          <a:lstStyle/>
          <a:p>
            <a:r>
              <a:rPr lang="en-US" sz="1600" b="1" i="1" dirty="0">
                <a:effectLst/>
                <a:latin typeface="Arial" panose="020B0604020202020204" pitchFamily="34" charset="0"/>
                <a:ea typeface="Calibri" panose="020F0502020204030204" pitchFamily="34" charset="0"/>
                <a:cs typeface="Arial" panose="020B0604020202020204" pitchFamily="34" charset="0"/>
              </a:rPr>
              <a:t>Show this slide for 11 seconds. Then, immediately click to next slide.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02350" y="8408193"/>
            <a:ext cx="490337" cy="458787"/>
          </a:xfrm>
          <a:noFill/>
          <a:ln>
            <a:noFill/>
          </a:ln>
        </p:spPr>
        <p:txBody>
          <a:bodyPr/>
          <a:lstStyle/>
          <a:p>
            <a:fld id="{EDB033CD-3DBC-4654-9383-2CF649866EB1}" type="slidenum">
              <a:rPr lang="en-US" smtClean="0">
                <a:latin typeface="Arial" panose="020B0604020202020204" pitchFamily="34" charset="0"/>
                <a:cs typeface="Arial" panose="020B0604020202020204" pitchFamily="34" charset="0"/>
              </a:r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9830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47688"/>
            <a:ext cx="5543550" cy="3117850"/>
          </a:xfrm>
        </p:spPr>
      </p:sp>
      <p:sp>
        <p:nvSpPr>
          <p:cNvPr id="3" name="Notes Placeholder 2"/>
          <p:cNvSpPr>
            <a:spLocks noGrp="1"/>
          </p:cNvSpPr>
          <p:nvPr>
            <p:ph type="body" idx="1"/>
          </p:nvPr>
        </p:nvSpPr>
        <p:spPr>
          <a:xfrm>
            <a:off x="678815" y="3752184"/>
            <a:ext cx="5560060" cy="3636705"/>
          </a:xfrm>
        </p:spPr>
        <p:txBody>
          <a:bodyPr/>
          <a:lstStyle/>
          <a:p>
            <a:endParaRPr lang="en-US" b="0" i="0" u="none" strike="noStrike" baseline="0" dirty="0">
              <a:solidFill>
                <a:srgbClr val="000000"/>
              </a:solidFill>
              <a:latin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238875" y="8440680"/>
            <a:ext cx="362190" cy="463407"/>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CD09F778-CA13-7E77-7E3F-769EA96A5FCB}"/>
              </a:ext>
            </a:extLst>
          </p:cNvPr>
          <p:cNvSpPr txBox="1"/>
          <p:nvPr/>
        </p:nvSpPr>
        <p:spPr>
          <a:xfrm>
            <a:off x="678815" y="3810000"/>
            <a:ext cx="5560060" cy="1477328"/>
          </a:xfrm>
          <a:prstGeom prst="rect">
            <a:avLst/>
          </a:prstGeom>
          <a:noFill/>
        </p:spPr>
        <p:txBody>
          <a:bodyPr wrap="square" rtlCol="0">
            <a:spAutoFit/>
          </a:bodyPr>
          <a:lstStyle/>
          <a:p>
            <a:r>
              <a:rPr lang="en-US" sz="1200" dirty="0">
                <a:latin typeface="Arial" panose="020B0604020202020204" pitchFamily="34" charset="0"/>
                <a:ea typeface="Calibri" panose="020F0502020204030204" pitchFamily="34" charset="0"/>
                <a:cs typeface="Arial" panose="020B0604020202020204" pitchFamily="34" charset="0"/>
              </a:rPr>
              <a:t>Working with a partner, use the back of your handout to w</a:t>
            </a:r>
            <a:r>
              <a:rPr lang="en-US" sz="1200" dirty="0">
                <a:effectLst/>
                <a:latin typeface="Arial" panose="020B0604020202020204" pitchFamily="34" charset="0"/>
                <a:ea typeface="Calibri" panose="020F0502020204030204" pitchFamily="34" charset="0"/>
                <a:cs typeface="Arial" panose="020B0604020202020204" pitchFamily="34" charset="0"/>
              </a:rPr>
              <a:t>rite down the photos you recall.</a:t>
            </a:r>
          </a:p>
          <a:p>
            <a:endParaRPr lang="en-US" sz="1200" dirty="0">
              <a:latin typeface="Arial" panose="020B0604020202020204" pitchFamily="34" charset="0"/>
              <a:ea typeface="Calibri" panose="020F0502020204030204" pitchFamily="34" charset="0"/>
              <a:cs typeface="Arial" panose="020B0604020202020204" pitchFamily="34" charset="0"/>
            </a:endParaRPr>
          </a:p>
          <a:p>
            <a:r>
              <a:rPr lang="en-US" sz="1200" i="1" dirty="0">
                <a:effectLst/>
                <a:latin typeface="Arial" panose="020B0604020202020204" pitchFamily="34" charset="0"/>
                <a:ea typeface="Calibri" panose="020F0502020204030204" pitchFamily="34" charset="0"/>
                <a:cs typeface="Arial" panose="020B0604020202020204" pitchFamily="34" charset="0"/>
              </a:rPr>
              <a:t>After a few minutes: </a:t>
            </a:r>
            <a:r>
              <a:rPr lang="en-US" sz="1200" dirty="0">
                <a:effectLst/>
                <a:latin typeface="Arial" panose="020B0604020202020204" pitchFamily="34" charset="0"/>
                <a:ea typeface="Calibri" panose="020F0502020204030204" pitchFamily="34" charset="0"/>
                <a:cs typeface="Arial" panose="020B0604020202020204" pitchFamily="34" charset="0"/>
              </a:rPr>
              <a:t>Pencils down</a:t>
            </a:r>
            <a:r>
              <a:rPr lang="en-US" sz="1200" i="1" dirty="0">
                <a:effectLst/>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ea typeface="Calibri" panose="020F0502020204030204" pitchFamily="34" charset="0"/>
              <a:cs typeface="Arial" panose="020B0604020202020204" pitchFamily="34" charset="0"/>
            </a:endParaRPr>
          </a:p>
          <a:p>
            <a:r>
              <a:rPr lang="en-US" sz="1200" dirty="0">
                <a:effectLst/>
                <a:latin typeface="Arial" panose="020B0604020202020204" pitchFamily="34" charset="0"/>
                <a:ea typeface="Calibri" panose="020F0502020204030204" pitchFamily="34" charset="0"/>
                <a:cs typeface="Arial" panose="020B0604020202020204" pitchFamily="34" charset="0"/>
              </a:rPr>
              <a:t>Let’s check the photos. </a:t>
            </a:r>
            <a:endParaRPr lang="en-US" sz="1200"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35294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6413"/>
            <a:ext cx="5486400" cy="3086100"/>
          </a:xfrm>
        </p:spPr>
      </p:sp>
      <p:sp>
        <p:nvSpPr>
          <p:cNvPr id="3" name="Notes Placeholder 2" descr="From left to right, the photos are: &#10;&#10;Row 1: popcorn, cell phone, flowers, Christmas tree &#10;&#10;Row 2: baby, car, M &amp; M’s &#10;&#10;Row 3: clock, rabbits, toothbrush, soccer ball&#10;&#10;Share how many you could recall correctly with your table group. &#10;"/>
          <p:cNvSpPr>
            <a:spLocks noGrp="1"/>
          </p:cNvSpPr>
          <p:nvPr>
            <p:ph type="body" idx="1"/>
          </p:nvPr>
        </p:nvSpPr>
        <p:spPr>
          <a:xfrm>
            <a:off x="685800" y="3706069"/>
            <a:ext cx="5486400" cy="3600450"/>
          </a:xfrm>
        </p:spPr>
        <p:txBody>
          <a:bodyPr/>
          <a:lstStyle/>
          <a:p>
            <a:pPr marL="0" marR="0">
              <a:spcBef>
                <a:spcPts val="0"/>
              </a:spcBef>
            </a:pPr>
            <a:r>
              <a:rPr lang="en-US" dirty="0">
                <a:latin typeface="Arial" panose="020B0604020202020204" pitchFamily="34" charset="0"/>
                <a:ea typeface="Calibri" panose="020F0502020204030204" pitchFamily="34" charset="0"/>
                <a:cs typeface="Arial" panose="020B0604020202020204" pitchFamily="34" charset="0"/>
              </a:rPr>
              <a:t>F</a:t>
            </a:r>
            <a:r>
              <a:rPr lang="en-US" dirty="0">
                <a:effectLst/>
                <a:latin typeface="Arial" panose="020B0604020202020204" pitchFamily="34" charset="0"/>
                <a:ea typeface="Calibri" panose="020F0502020204030204" pitchFamily="34" charset="0"/>
                <a:cs typeface="Arial" panose="020B0604020202020204" pitchFamily="34" charset="0"/>
              </a:rPr>
              <a:t>rom left to right, the photos are: </a:t>
            </a:r>
          </a:p>
          <a:p>
            <a:pPr marL="0" marR="0">
              <a:spcBef>
                <a:spcPts val="0"/>
              </a:spcBef>
            </a:pPr>
            <a:endParaRPr lang="en-US" sz="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Row 1: popcorn, cell phone, flowers, Christmas tree </a:t>
            </a:r>
          </a:p>
          <a:p>
            <a:pPr marL="0" marR="0">
              <a:spcBef>
                <a:spcPts val="0"/>
              </a:spcBef>
            </a:pPr>
            <a:endParaRPr lang="en-US" sz="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Row 2: baby, car, M &amp; M’s </a:t>
            </a:r>
          </a:p>
          <a:p>
            <a:pPr marL="0" marR="0">
              <a:spcBef>
                <a:spcPts val="0"/>
              </a:spcBef>
            </a:pPr>
            <a:endParaRPr lang="en-US" sz="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Row 3: clock, rabbits, toothbrush, soccer ball</a:t>
            </a:r>
          </a:p>
          <a:p>
            <a:pPr marL="0" marR="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Share how many you could recall correctly with your table group. </a:t>
            </a:r>
            <a:endParaRPr lang="en-US" i="1"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This represented </a:t>
            </a:r>
            <a:r>
              <a:rPr lang="en-US" b="1" dirty="0">
                <a:effectLst/>
                <a:latin typeface="Arial" panose="020B0604020202020204" pitchFamily="34" charset="0"/>
                <a:ea typeface="Calibri" panose="020F0502020204030204" pitchFamily="34" charset="0"/>
                <a:cs typeface="Arial" panose="020B0604020202020204" pitchFamily="34" charset="0"/>
              </a:rPr>
              <a:t>Level 1</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to</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b="1" dirty="0">
                <a:effectLst/>
                <a:latin typeface="Arial" panose="020B0604020202020204" pitchFamily="34" charset="0"/>
                <a:ea typeface="Calibri" panose="020F0502020204030204" pitchFamily="34" charset="0"/>
                <a:cs typeface="Arial" panose="020B0604020202020204" pitchFamily="34" charset="0"/>
              </a:rPr>
              <a:t>recall</a:t>
            </a:r>
            <a:r>
              <a:rPr lang="en-US" dirty="0">
                <a:effectLst/>
                <a:latin typeface="Arial" panose="020B0604020202020204" pitchFamily="34" charset="0"/>
                <a:ea typeface="Calibri" panose="020F0502020204030204" pitchFamily="34" charset="0"/>
                <a:cs typeface="Arial" panose="020B0604020202020204" pitchFamily="34" charset="0"/>
              </a:rPr>
              <a:t> information.</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b="1" dirty="0">
                <a:effectLst/>
                <a:latin typeface="Arial" panose="020B0604020202020204" pitchFamily="34" charset="0"/>
                <a:ea typeface="Calibri" panose="020F0502020204030204" pitchFamily="34" charset="0"/>
                <a:cs typeface="Arial" panose="020B0604020202020204" pitchFamily="34" charset="0"/>
              </a:rPr>
              <a:t>Level 2</a:t>
            </a:r>
            <a:r>
              <a:rPr lang="en-US" dirty="0">
                <a:effectLst/>
                <a:latin typeface="Arial" panose="020B0604020202020204" pitchFamily="34" charset="0"/>
                <a:ea typeface="Calibri" panose="020F0502020204030204" pitchFamily="34" charset="0"/>
                <a:cs typeface="Arial" panose="020B0604020202020204" pitchFamily="34" charset="0"/>
              </a:rPr>
              <a:t> builds on recall with </a:t>
            </a:r>
            <a:r>
              <a:rPr lang="en-US" b="1" dirty="0">
                <a:effectLst/>
                <a:latin typeface="Arial" panose="020B0604020202020204" pitchFamily="34" charset="0"/>
                <a:ea typeface="Calibri" panose="020F0502020204030204" pitchFamily="34" charset="0"/>
                <a:cs typeface="Arial" panose="020B0604020202020204" pitchFamily="34" charset="0"/>
              </a:rPr>
              <a:t>summarize</a:t>
            </a:r>
            <a:r>
              <a:rPr lang="en-US" dirty="0">
                <a:effectLst/>
                <a:latin typeface="Arial" panose="020B0604020202020204" pitchFamily="34" charset="0"/>
                <a:ea typeface="Calibri" panose="020F0502020204030204" pitchFamily="34" charset="0"/>
                <a:cs typeface="Arial" panose="020B0604020202020204" pitchFamily="34" charset="0"/>
              </a:rPr>
              <a:t> the information. Summarizing teaches students how to take a large selection of text and reduce it to the main points to support understanding.</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With your table group, decide how you would summarize this activity representing recalling information. </a:t>
            </a:r>
            <a:r>
              <a:rPr lang="en-US" i="1" dirty="0">
                <a:effectLst/>
                <a:latin typeface="Arial" panose="020B0604020202020204" pitchFamily="34" charset="0"/>
                <a:ea typeface="Calibri" panose="020F0502020204030204" pitchFamily="34" charset="0"/>
                <a:cs typeface="Arial" panose="020B0604020202020204" pitchFamily="34" charset="0"/>
              </a:rPr>
              <a:t>Ask a few tables to share.</a:t>
            </a:r>
          </a:p>
          <a:p>
            <a:pPr marL="0" marR="0">
              <a:spcBef>
                <a:spcPts val="0"/>
              </a:spcBef>
            </a:pPr>
            <a:endParaRPr lang="en-US" dirty="0">
              <a:solidFill>
                <a:srgbClr val="00B050"/>
              </a:solidFill>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18184" y="8478043"/>
            <a:ext cx="490337" cy="458787"/>
          </a:xfrm>
          <a:noFill/>
          <a:ln>
            <a:noFill/>
          </a:ln>
        </p:spPr>
        <p:txBody>
          <a:bodyPr/>
          <a:lstStyle/>
          <a:p>
            <a:fld id="{EDB033CD-3DBC-4654-9383-2CF649866EB1}" type="slidenum">
              <a:rPr lang="en-US" smtClean="0">
                <a:latin typeface="Arial" panose="020B0604020202020204" pitchFamily="34" charset="0"/>
                <a:cs typeface="Arial" panose="020B0604020202020204" pitchFamily="34" charset="0"/>
              </a:r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40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670300"/>
            <a:ext cx="5560060" cy="3710935"/>
          </a:xfrm>
        </p:spPr>
        <p:txBody>
          <a:bodyPr/>
          <a:lstStyle/>
          <a:p>
            <a:pPr marL="0" marR="0">
              <a:spcBef>
                <a:spcPts val="0"/>
              </a:spcBef>
            </a:pPr>
            <a:r>
              <a:rPr lang="en-US" b="1" dirty="0">
                <a:effectLst/>
                <a:latin typeface="Arial" panose="020B0604020202020204" pitchFamily="34" charset="0"/>
                <a:ea typeface="Calibri" panose="020F0502020204030204" pitchFamily="34" charset="0"/>
                <a:cs typeface="Arial" panose="020B0604020202020204" pitchFamily="34" charset="0"/>
              </a:rPr>
              <a:t>Level 3</a:t>
            </a:r>
            <a:r>
              <a:rPr lang="en-US" dirty="0">
                <a:effectLst/>
                <a:latin typeface="Arial" panose="020B0604020202020204" pitchFamily="34" charset="0"/>
                <a:ea typeface="Calibri" panose="020F0502020204030204" pitchFamily="34" charset="0"/>
                <a:cs typeface="Arial" panose="020B0604020202020204" pitchFamily="34" charset="0"/>
              </a:rPr>
              <a:t> increases thinking with questioning that </a:t>
            </a:r>
            <a:r>
              <a:rPr lang="en-US" b="1" dirty="0">
                <a:effectLst/>
                <a:latin typeface="Arial" panose="020B0604020202020204" pitchFamily="34" charset="0"/>
                <a:ea typeface="Calibri" panose="020F0502020204030204" pitchFamily="34" charset="0"/>
                <a:cs typeface="Arial" panose="020B0604020202020204" pitchFamily="34" charset="0"/>
              </a:rPr>
              <a:t>examines</a:t>
            </a:r>
            <a:r>
              <a:rPr lang="en-US" dirty="0">
                <a:effectLst/>
                <a:latin typeface="Arial" panose="020B0604020202020204" pitchFamily="34" charset="0"/>
                <a:ea typeface="Calibri" panose="020F0502020204030204" pitchFamily="34" charset="0"/>
                <a:cs typeface="Arial" panose="020B0604020202020204" pitchFamily="34" charset="0"/>
              </a:rPr>
              <a:t> the information, and </a:t>
            </a:r>
            <a:r>
              <a:rPr lang="en-US" b="1" dirty="0">
                <a:effectLst/>
                <a:latin typeface="Arial" panose="020B0604020202020204" pitchFamily="34" charset="0"/>
                <a:ea typeface="Calibri" panose="020F0502020204030204" pitchFamily="34" charset="0"/>
                <a:cs typeface="Arial" panose="020B0604020202020204" pitchFamily="34" charset="0"/>
              </a:rPr>
              <a:t>Level 4</a:t>
            </a:r>
            <a:r>
              <a:rPr lang="en-US" dirty="0">
                <a:effectLst/>
                <a:latin typeface="Arial" panose="020B0604020202020204" pitchFamily="34" charset="0"/>
                <a:ea typeface="Calibri" panose="020F0502020204030204" pitchFamily="34" charset="0"/>
                <a:cs typeface="Arial" panose="020B0604020202020204" pitchFamily="34" charset="0"/>
              </a:rPr>
              <a:t> questioning further </a:t>
            </a:r>
            <a:r>
              <a:rPr lang="en-US" b="1" dirty="0">
                <a:effectLst/>
                <a:latin typeface="Arial" panose="020B0604020202020204" pitchFamily="34" charset="0"/>
                <a:ea typeface="Calibri" panose="020F0502020204030204" pitchFamily="34" charset="0"/>
                <a:cs typeface="Arial" panose="020B0604020202020204" pitchFamily="34" charset="0"/>
              </a:rPr>
              <a:t>explores</a:t>
            </a:r>
            <a:r>
              <a:rPr lang="en-US" dirty="0">
                <a:effectLst/>
                <a:latin typeface="Arial" panose="020B0604020202020204" pitchFamily="34" charset="0"/>
                <a:ea typeface="Calibri" panose="020F0502020204030204" pitchFamily="34" charset="0"/>
                <a:cs typeface="Arial" panose="020B0604020202020204" pitchFamily="34" charset="0"/>
              </a:rPr>
              <a:t> the information to consider more in-depth ideas.</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With your partners, </a:t>
            </a:r>
            <a:r>
              <a:rPr lang="en-US" b="1" dirty="0">
                <a:effectLst/>
                <a:latin typeface="Arial" panose="020B0604020202020204" pitchFamily="34" charset="0"/>
                <a:ea typeface="Calibri" panose="020F0502020204030204" pitchFamily="34" charset="0"/>
                <a:cs typeface="Arial" panose="020B0604020202020204" pitchFamily="34" charset="0"/>
              </a:rPr>
              <a:t>examine</a:t>
            </a:r>
            <a:r>
              <a:rPr lang="en-US" dirty="0">
                <a:effectLst/>
                <a:latin typeface="Arial" panose="020B0604020202020204" pitchFamily="34" charset="0"/>
                <a:ea typeface="Calibri" panose="020F0502020204030204" pitchFamily="34" charset="0"/>
                <a:cs typeface="Arial" panose="020B0604020202020204" pitchFamily="34" charset="0"/>
              </a:rPr>
              <a:t> and </a:t>
            </a:r>
            <a:r>
              <a:rPr lang="en-US" b="1" dirty="0">
                <a:effectLst/>
                <a:latin typeface="Arial" panose="020B0604020202020204" pitchFamily="34" charset="0"/>
                <a:ea typeface="Calibri" panose="020F0502020204030204" pitchFamily="34" charset="0"/>
                <a:cs typeface="Arial" panose="020B0604020202020204" pitchFamily="34" charset="0"/>
              </a:rPr>
              <a:t>explore</a:t>
            </a:r>
            <a:r>
              <a:rPr lang="en-US" dirty="0">
                <a:effectLst/>
                <a:latin typeface="Arial" panose="020B0604020202020204" pitchFamily="34" charset="0"/>
                <a:ea typeface="Calibri" panose="020F0502020204030204" pitchFamily="34" charset="0"/>
                <a:cs typeface="Arial" panose="020B0604020202020204" pitchFamily="34" charset="0"/>
              </a:rPr>
              <a:t> the bowl of popcorn by considering questions like: </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Who do you think made the popcorn?</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Why did they make the popcorn?</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Who will be eating the popcorn?</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What might they be doing while eating the popcorn?</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i="1" dirty="0">
                <a:effectLst/>
                <a:latin typeface="Arial" panose="020B0604020202020204" pitchFamily="34" charset="0"/>
                <a:ea typeface="Calibri" panose="020F0502020204030204" pitchFamily="34" charset="0"/>
                <a:cs typeface="Arial" panose="020B0604020202020204" pitchFamily="34" charset="0"/>
              </a:rPr>
              <a:t>After discussion activity: </a:t>
            </a:r>
            <a:r>
              <a:rPr lang="en-US" dirty="0">
                <a:effectLst/>
                <a:latin typeface="Arial" panose="020B0604020202020204" pitchFamily="34" charset="0"/>
                <a:ea typeface="Calibri" panose="020F0502020204030204" pitchFamily="34" charset="0"/>
                <a:cs typeface="Arial" panose="020B0604020202020204" pitchFamily="34" charset="0"/>
              </a:rPr>
              <a:t>These questions and the discussion helped you </a:t>
            </a:r>
            <a:r>
              <a:rPr lang="en-US" b="1" dirty="0">
                <a:effectLst/>
                <a:latin typeface="Arial" panose="020B0604020202020204" pitchFamily="34" charset="0"/>
                <a:ea typeface="Calibri" panose="020F0502020204030204" pitchFamily="34" charset="0"/>
                <a:cs typeface="Arial" panose="020B0604020202020204" pitchFamily="34" charset="0"/>
              </a:rPr>
              <a:t>examine</a:t>
            </a:r>
            <a:r>
              <a:rPr lang="en-US" dirty="0">
                <a:effectLst/>
                <a:latin typeface="Arial" panose="020B0604020202020204" pitchFamily="34" charset="0"/>
                <a:ea typeface="Calibri" panose="020F0502020204030204" pitchFamily="34" charset="0"/>
                <a:cs typeface="Arial" panose="020B0604020202020204" pitchFamily="34" charset="0"/>
              </a:rPr>
              <a:t> and </a:t>
            </a:r>
            <a:r>
              <a:rPr lang="en-US" b="1" dirty="0">
                <a:effectLst/>
                <a:latin typeface="Arial" panose="020B0604020202020204" pitchFamily="34" charset="0"/>
                <a:ea typeface="Calibri" panose="020F0502020204030204" pitchFamily="34" charset="0"/>
                <a:cs typeface="Arial" panose="020B0604020202020204" pitchFamily="34" charset="0"/>
              </a:rPr>
              <a:t>explore</a:t>
            </a:r>
            <a:r>
              <a:rPr lang="en-US" dirty="0">
                <a:effectLst/>
                <a:latin typeface="Arial" panose="020B0604020202020204" pitchFamily="34" charset="0"/>
                <a:ea typeface="Calibri" panose="020F0502020204030204" pitchFamily="34" charset="0"/>
                <a:cs typeface="Arial" panose="020B0604020202020204" pitchFamily="34" charset="0"/>
              </a:rPr>
              <a:t> the photo much further than just recalling it.</a:t>
            </a:r>
          </a:p>
          <a:p>
            <a:endParaRPr lang="en-US" dirty="0"/>
          </a:p>
        </p:txBody>
      </p:sp>
      <p:sp>
        <p:nvSpPr>
          <p:cNvPr id="4" name="Slide Number Placeholder 3"/>
          <p:cNvSpPr>
            <a:spLocks noGrp="1"/>
          </p:cNvSpPr>
          <p:nvPr>
            <p:ph type="sldNum" sz="quarter" idx="5"/>
          </p:nvPr>
        </p:nvSpPr>
        <p:spPr>
          <a:xfrm>
            <a:off x="6092825" y="8497958"/>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2622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27EB-274E-2271-E9F4-3204BAF647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68B78-A8D8-DD9C-BBD3-DFAFEAE9D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1CD859-2DE8-F7F2-6257-8E8EE3696DC5}"/>
              </a:ext>
            </a:extLst>
          </p:cNvPr>
          <p:cNvSpPr>
            <a:spLocks noGrp="1"/>
          </p:cNvSpPr>
          <p:nvPr>
            <p:ph type="dt" sz="half" idx="10"/>
          </p:nvPr>
        </p:nvSpPr>
        <p:spPr/>
        <p:txBody>
          <a:bodyPr/>
          <a:lstStyle/>
          <a:p>
            <a:fld id="{77F64D14-7706-4A2A-869B-F52871DF84AA}" type="datetimeFigureOut">
              <a:rPr lang="en-US" smtClean="0"/>
              <a:t>5/27/2023</a:t>
            </a:fld>
            <a:endParaRPr lang="en-US"/>
          </a:p>
        </p:txBody>
      </p:sp>
      <p:sp>
        <p:nvSpPr>
          <p:cNvPr id="5" name="Footer Placeholder 4">
            <a:extLst>
              <a:ext uri="{FF2B5EF4-FFF2-40B4-BE49-F238E27FC236}">
                <a16:creationId xmlns:a16="http://schemas.microsoft.com/office/drawing/2014/main" id="{2DFDBCC5-E5F4-562D-FE70-2D1888860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0FCF9-9212-847E-F701-F8A60D76B987}"/>
              </a:ext>
            </a:extLst>
          </p:cNvPr>
          <p:cNvSpPr>
            <a:spLocks noGrp="1"/>
          </p:cNvSpPr>
          <p:nvPr>
            <p:ph type="sldNum" sz="quarter" idx="12"/>
          </p:nvPr>
        </p:nvSpPr>
        <p:spPr/>
        <p:txBody>
          <a:bodyPr/>
          <a:lstStyle/>
          <a:p>
            <a:fld id="{69A494A1-72DF-4CB1-9F44-B6791AC12529}" type="slidenum">
              <a:rPr lang="en-US" smtClean="0"/>
              <a:t>‹#›</a:t>
            </a:fld>
            <a:endParaRPr lang="en-US"/>
          </a:p>
        </p:txBody>
      </p:sp>
    </p:spTree>
    <p:extLst>
      <p:ext uri="{BB962C8B-B14F-4D97-AF65-F5344CB8AC3E}">
        <p14:creationId xmlns:p14="http://schemas.microsoft.com/office/powerpoint/2010/main" val="3284559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9C85-E9EA-732A-3A1A-540E9D4C4F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7E3D29-82EA-AEB3-6053-BE580F683F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FAE6F-55D4-3F5E-C3AA-B380EEFFB9BB}"/>
              </a:ext>
            </a:extLst>
          </p:cNvPr>
          <p:cNvSpPr>
            <a:spLocks noGrp="1"/>
          </p:cNvSpPr>
          <p:nvPr>
            <p:ph type="dt" sz="half" idx="10"/>
          </p:nvPr>
        </p:nvSpPr>
        <p:spPr/>
        <p:txBody>
          <a:bodyPr/>
          <a:lstStyle/>
          <a:p>
            <a:fld id="{77F64D14-7706-4A2A-869B-F52871DF84AA}" type="datetimeFigureOut">
              <a:rPr lang="en-US" smtClean="0"/>
              <a:t>5/27/2023</a:t>
            </a:fld>
            <a:endParaRPr lang="en-US"/>
          </a:p>
        </p:txBody>
      </p:sp>
      <p:sp>
        <p:nvSpPr>
          <p:cNvPr id="5" name="Footer Placeholder 4">
            <a:extLst>
              <a:ext uri="{FF2B5EF4-FFF2-40B4-BE49-F238E27FC236}">
                <a16:creationId xmlns:a16="http://schemas.microsoft.com/office/drawing/2014/main" id="{CB7DEE75-7EF1-35D1-CDA7-248D463BD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A0283-951C-62AB-9136-BA6D2797FB59}"/>
              </a:ext>
            </a:extLst>
          </p:cNvPr>
          <p:cNvSpPr>
            <a:spLocks noGrp="1"/>
          </p:cNvSpPr>
          <p:nvPr>
            <p:ph type="sldNum" sz="quarter" idx="12"/>
          </p:nvPr>
        </p:nvSpPr>
        <p:spPr/>
        <p:txBody>
          <a:bodyPr/>
          <a:lstStyle/>
          <a:p>
            <a:fld id="{69A494A1-72DF-4CB1-9F44-B6791AC12529}" type="slidenum">
              <a:rPr lang="en-US" smtClean="0"/>
              <a:t>‹#›</a:t>
            </a:fld>
            <a:endParaRPr lang="en-US"/>
          </a:p>
        </p:txBody>
      </p:sp>
    </p:spTree>
    <p:extLst>
      <p:ext uri="{BB962C8B-B14F-4D97-AF65-F5344CB8AC3E}">
        <p14:creationId xmlns:p14="http://schemas.microsoft.com/office/powerpoint/2010/main" val="20287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6A95EE-ED99-90CC-BAC1-7EDE0DF021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3C4F1A-60C3-7B51-F736-1FB6D4255A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ABE71-FA60-6BAD-D814-083DE17D1E50}"/>
              </a:ext>
            </a:extLst>
          </p:cNvPr>
          <p:cNvSpPr>
            <a:spLocks noGrp="1"/>
          </p:cNvSpPr>
          <p:nvPr>
            <p:ph type="dt" sz="half" idx="10"/>
          </p:nvPr>
        </p:nvSpPr>
        <p:spPr/>
        <p:txBody>
          <a:bodyPr/>
          <a:lstStyle/>
          <a:p>
            <a:fld id="{77F64D14-7706-4A2A-869B-F52871DF84AA}" type="datetimeFigureOut">
              <a:rPr lang="en-US" smtClean="0"/>
              <a:t>5/27/2023</a:t>
            </a:fld>
            <a:endParaRPr lang="en-US"/>
          </a:p>
        </p:txBody>
      </p:sp>
      <p:sp>
        <p:nvSpPr>
          <p:cNvPr id="5" name="Footer Placeholder 4">
            <a:extLst>
              <a:ext uri="{FF2B5EF4-FFF2-40B4-BE49-F238E27FC236}">
                <a16:creationId xmlns:a16="http://schemas.microsoft.com/office/drawing/2014/main" id="{C4C457B3-FC76-B61A-5208-FBEEA1546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7F238-E5FF-12F4-C1F3-391BD1988ADA}"/>
              </a:ext>
            </a:extLst>
          </p:cNvPr>
          <p:cNvSpPr>
            <a:spLocks noGrp="1"/>
          </p:cNvSpPr>
          <p:nvPr>
            <p:ph type="sldNum" sz="quarter" idx="12"/>
          </p:nvPr>
        </p:nvSpPr>
        <p:spPr/>
        <p:txBody>
          <a:bodyPr/>
          <a:lstStyle/>
          <a:p>
            <a:fld id="{69A494A1-72DF-4CB1-9F44-B6791AC12529}" type="slidenum">
              <a:rPr lang="en-US" smtClean="0"/>
              <a:t>‹#›</a:t>
            </a:fld>
            <a:endParaRPr lang="en-US"/>
          </a:p>
        </p:txBody>
      </p:sp>
    </p:spTree>
    <p:extLst>
      <p:ext uri="{BB962C8B-B14F-4D97-AF65-F5344CB8AC3E}">
        <p14:creationId xmlns:p14="http://schemas.microsoft.com/office/powerpoint/2010/main" val="2521823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18422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04252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10230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0269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79502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19256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01634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5976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71D52-9835-B9F1-FB73-C98D426C03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D3ABFE-C8B5-BE45-34CA-B91AA75FE5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0AD3A-AFEE-65FB-9C1F-37AFD8274662}"/>
              </a:ext>
            </a:extLst>
          </p:cNvPr>
          <p:cNvSpPr>
            <a:spLocks noGrp="1"/>
          </p:cNvSpPr>
          <p:nvPr>
            <p:ph type="dt" sz="half" idx="10"/>
          </p:nvPr>
        </p:nvSpPr>
        <p:spPr/>
        <p:txBody>
          <a:bodyPr/>
          <a:lstStyle/>
          <a:p>
            <a:fld id="{77F64D14-7706-4A2A-869B-F52871DF84AA}" type="datetimeFigureOut">
              <a:rPr lang="en-US" smtClean="0"/>
              <a:t>5/27/2023</a:t>
            </a:fld>
            <a:endParaRPr lang="en-US"/>
          </a:p>
        </p:txBody>
      </p:sp>
      <p:sp>
        <p:nvSpPr>
          <p:cNvPr id="5" name="Footer Placeholder 4">
            <a:extLst>
              <a:ext uri="{FF2B5EF4-FFF2-40B4-BE49-F238E27FC236}">
                <a16:creationId xmlns:a16="http://schemas.microsoft.com/office/drawing/2014/main" id="{6316C719-E292-D238-B920-2B97DE8CC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AB321-0565-6DB8-0B58-2C3BF73A87BA}"/>
              </a:ext>
            </a:extLst>
          </p:cNvPr>
          <p:cNvSpPr>
            <a:spLocks noGrp="1"/>
          </p:cNvSpPr>
          <p:nvPr>
            <p:ph type="sldNum" sz="quarter" idx="12"/>
          </p:nvPr>
        </p:nvSpPr>
        <p:spPr/>
        <p:txBody>
          <a:bodyPr/>
          <a:lstStyle/>
          <a:p>
            <a:fld id="{69A494A1-72DF-4CB1-9F44-B6791AC12529}" type="slidenum">
              <a:rPr lang="en-US" smtClean="0"/>
              <a:t>‹#›</a:t>
            </a:fld>
            <a:endParaRPr lang="en-US"/>
          </a:p>
        </p:txBody>
      </p:sp>
    </p:spTree>
    <p:extLst>
      <p:ext uri="{BB962C8B-B14F-4D97-AF65-F5344CB8AC3E}">
        <p14:creationId xmlns:p14="http://schemas.microsoft.com/office/powerpoint/2010/main" val="1137122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06347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02094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5319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2E38-BAB1-3CB8-0307-EB7712F228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F58EEE-2EB7-B510-F506-1517FD322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F0510C-453A-A35A-08F6-BE223AF65951}"/>
              </a:ext>
            </a:extLst>
          </p:cNvPr>
          <p:cNvSpPr>
            <a:spLocks noGrp="1"/>
          </p:cNvSpPr>
          <p:nvPr>
            <p:ph type="dt" sz="half" idx="10"/>
          </p:nvPr>
        </p:nvSpPr>
        <p:spPr/>
        <p:txBody>
          <a:bodyPr/>
          <a:lstStyle/>
          <a:p>
            <a:fld id="{77F64D14-7706-4A2A-869B-F52871DF84AA}" type="datetimeFigureOut">
              <a:rPr lang="en-US" smtClean="0"/>
              <a:t>5/27/2023</a:t>
            </a:fld>
            <a:endParaRPr lang="en-US"/>
          </a:p>
        </p:txBody>
      </p:sp>
      <p:sp>
        <p:nvSpPr>
          <p:cNvPr id="5" name="Footer Placeholder 4">
            <a:extLst>
              <a:ext uri="{FF2B5EF4-FFF2-40B4-BE49-F238E27FC236}">
                <a16:creationId xmlns:a16="http://schemas.microsoft.com/office/drawing/2014/main" id="{3FBDF0FE-DB98-18AE-4A74-507D2E61B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8895A-3414-01B2-86FF-D1AE717EEFF2}"/>
              </a:ext>
            </a:extLst>
          </p:cNvPr>
          <p:cNvSpPr>
            <a:spLocks noGrp="1"/>
          </p:cNvSpPr>
          <p:nvPr>
            <p:ph type="sldNum" sz="quarter" idx="12"/>
          </p:nvPr>
        </p:nvSpPr>
        <p:spPr/>
        <p:txBody>
          <a:bodyPr/>
          <a:lstStyle/>
          <a:p>
            <a:fld id="{69A494A1-72DF-4CB1-9F44-B6791AC12529}" type="slidenum">
              <a:rPr lang="en-US" smtClean="0"/>
              <a:t>‹#›</a:t>
            </a:fld>
            <a:endParaRPr lang="en-US"/>
          </a:p>
        </p:txBody>
      </p:sp>
    </p:spTree>
    <p:extLst>
      <p:ext uri="{BB962C8B-B14F-4D97-AF65-F5344CB8AC3E}">
        <p14:creationId xmlns:p14="http://schemas.microsoft.com/office/powerpoint/2010/main" val="426257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2BB1-BAC4-858D-336E-7BF0B06388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5342D-6A4B-C041-A821-2D76C039A3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D36DC2-A485-620F-F517-A59203D31D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DB7002-B56B-BF7A-E847-A881D589FFCB}"/>
              </a:ext>
            </a:extLst>
          </p:cNvPr>
          <p:cNvSpPr>
            <a:spLocks noGrp="1"/>
          </p:cNvSpPr>
          <p:nvPr>
            <p:ph type="dt" sz="half" idx="10"/>
          </p:nvPr>
        </p:nvSpPr>
        <p:spPr/>
        <p:txBody>
          <a:bodyPr/>
          <a:lstStyle/>
          <a:p>
            <a:fld id="{77F64D14-7706-4A2A-869B-F52871DF84AA}" type="datetimeFigureOut">
              <a:rPr lang="en-US" smtClean="0"/>
              <a:t>5/27/2023</a:t>
            </a:fld>
            <a:endParaRPr lang="en-US"/>
          </a:p>
        </p:txBody>
      </p:sp>
      <p:sp>
        <p:nvSpPr>
          <p:cNvPr id="6" name="Footer Placeholder 5">
            <a:extLst>
              <a:ext uri="{FF2B5EF4-FFF2-40B4-BE49-F238E27FC236}">
                <a16:creationId xmlns:a16="http://schemas.microsoft.com/office/drawing/2014/main" id="{550716F5-8055-9647-99E9-CD84EE5EC7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2B51B-315E-A951-E38E-12F908C5521E}"/>
              </a:ext>
            </a:extLst>
          </p:cNvPr>
          <p:cNvSpPr>
            <a:spLocks noGrp="1"/>
          </p:cNvSpPr>
          <p:nvPr>
            <p:ph type="sldNum" sz="quarter" idx="12"/>
          </p:nvPr>
        </p:nvSpPr>
        <p:spPr/>
        <p:txBody>
          <a:bodyPr/>
          <a:lstStyle/>
          <a:p>
            <a:fld id="{69A494A1-72DF-4CB1-9F44-B6791AC12529}" type="slidenum">
              <a:rPr lang="en-US" smtClean="0"/>
              <a:t>‹#›</a:t>
            </a:fld>
            <a:endParaRPr lang="en-US"/>
          </a:p>
        </p:txBody>
      </p:sp>
    </p:spTree>
    <p:extLst>
      <p:ext uri="{BB962C8B-B14F-4D97-AF65-F5344CB8AC3E}">
        <p14:creationId xmlns:p14="http://schemas.microsoft.com/office/powerpoint/2010/main" val="14577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E1EA-1C9C-AB75-38B7-03183EE246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E00F5D-F4F2-2A9B-B029-0B8F99CE3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BB284E-7B92-B8AF-0E64-7145416492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28F0E-8F26-4880-FDA2-44DA6DA15F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50E99B-8848-FD10-F17F-AFA67BE08D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CD277F-0A8E-F6F8-2BA4-88AEC9386371}"/>
              </a:ext>
            </a:extLst>
          </p:cNvPr>
          <p:cNvSpPr>
            <a:spLocks noGrp="1"/>
          </p:cNvSpPr>
          <p:nvPr>
            <p:ph type="dt" sz="half" idx="10"/>
          </p:nvPr>
        </p:nvSpPr>
        <p:spPr/>
        <p:txBody>
          <a:bodyPr/>
          <a:lstStyle/>
          <a:p>
            <a:fld id="{77F64D14-7706-4A2A-869B-F52871DF84AA}" type="datetimeFigureOut">
              <a:rPr lang="en-US" smtClean="0"/>
              <a:t>5/27/2023</a:t>
            </a:fld>
            <a:endParaRPr lang="en-US"/>
          </a:p>
        </p:txBody>
      </p:sp>
      <p:sp>
        <p:nvSpPr>
          <p:cNvPr id="8" name="Footer Placeholder 7">
            <a:extLst>
              <a:ext uri="{FF2B5EF4-FFF2-40B4-BE49-F238E27FC236}">
                <a16:creationId xmlns:a16="http://schemas.microsoft.com/office/drawing/2014/main" id="{2C198161-D40B-91E0-84FF-5A7FE6BE93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1A2044-CDCF-684E-DEAF-EA696DC33B76}"/>
              </a:ext>
            </a:extLst>
          </p:cNvPr>
          <p:cNvSpPr>
            <a:spLocks noGrp="1"/>
          </p:cNvSpPr>
          <p:nvPr>
            <p:ph type="sldNum" sz="quarter" idx="12"/>
          </p:nvPr>
        </p:nvSpPr>
        <p:spPr/>
        <p:txBody>
          <a:bodyPr/>
          <a:lstStyle/>
          <a:p>
            <a:fld id="{69A494A1-72DF-4CB1-9F44-B6791AC12529}" type="slidenum">
              <a:rPr lang="en-US" smtClean="0"/>
              <a:t>‹#›</a:t>
            </a:fld>
            <a:endParaRPr lang="en-US"/>
          </a:p>
        </p:txBody>
      </p:sp>
    </p:spTree>
    <p:extLst>
      <p:ext uri="{BB962C8B-B14F-4D97-AF65-F5344CB8AC3E}">
        <p14:creationId xmlns:p14="http://schemas.microsoft.com/office/powerpoint/2010/main" val="114847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1FBA-545A-5580-EF62-BF974E4C3A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1BC647-15C6-005D-7E41-6B00AFF87974}"/>
              </a:ext>
            </a:extLst>
          </p:cNvPr>
          <p:cNvSpPr>
            <a:spLocks noGrp="1"/>
          </p:cNvSpPr>
          <p:nvPr>
            <p:ph type="dt" sz="half" idx="10"/>
          </p:nvPr>
        </p:nvSpPr>
        <p:spPr/>
        <p:txBody>
          <a:bodyPr/>
          <a:lstStyle/>
          <a:p>
            <a:fld id="{77F64D14-7706-4A2A-869B-F52871DF84AA}" type="datetimeFigureOut">
              <a:rPr lang="en-US" smtClean="0"/>
              <a:t>5/27/2023</a:t>
            </a:fld>
            <a:endParaRPr lang="en-US"/>
          </a:p>
        </p:txBody>
      </p:sp>
      <p:sp>
        <p:nvSpPr>
          <p:cNvPr id="4" name="Footer Placeholder 3">
            <a:extLst>
              <a:ext uri="{FF2B5EF4-FFF2-40B4-BE49-F238E27FC236}">
                <a16:creationId xmlns:a16="http://schemas.microsoft.com/office/drawing/2014/main" id="{E97704F5-BC03-F804-841E-3749E71D5D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27E1EC-E641-E071-3517-159638ABD358}"/>
              </a:ext>
            </a:extLst>
          </p:cNvPr>
          <p:cNvSpPr>
            <a:spLocks noGrp="1"/>
          </p:cNvSpPr>
          <p:nvPr>
            <p:ph type="sldNum" sz="quarter" idx="12"/>
          </p:nvPr>
        </p:nvSpPr>
        <p:spPr/>
        <p:txBody>
          <a:bodyPr/>
          <a:lstStyle/>
          <a:p>
            <a:fld id="{69A494A1-72DF-4CB1-9F44-B6791AC12529}" type="slidenum">
              <a:rPr lang="en-US" smtClean="0"/>
              <a:t>‹#›</a:t>
            </a:fld>
            <a:endParaRPr lang="en-US"/>
          </a:p>
        </p:txBody>
      </p:sp>
    </p:spTree>
    <p:extLst>
      <p:ext uri="{BB962C8B-B14F-4D97-AF65-F5344CB8AC3E}">
        <p14:creationId xmlns:p14="http://schemas.microsoft.com/office/powerpoint/2010/main" val="178592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F1159-EC37-DD04-5E2A-1E6A6E658C1B}"/>
              </a:ext>
            </a:extLst>
          </p:cNvPr>
          <p:cNvSpPr>
            <a:spLocks noGrp="1"/>
          </p:cNvSpPr>
          <p:nvPr>
            <p:ph type="dt" sz="half" idx="10"/>
          </p:nvPr>
        </p:nvSpPr>
        <p:spPr/>
        <p:txBody>
          <a:bodyPr/>
          <a:lstStyle/>
          <a:p>
            <a:fld id="{77F64D14-7706-4A2A-869B-F52871DF84AA}" type="datetimeFigureOut">
              <a:rPr lang="en-US" smtClean="0"/>
              <a:t>5/27/2023</a:t>
            </a:fld>
            <a:endParaRPr lang="en-US"/>
          </a:p>
        </p:txBody>
      </p:sp>
      <p:sp>
        <p:nvSpPr>
          <p:cNvPr id="3" name="Footer Placeholder 2">
            <a:extLst>
              <a:ext uri="{FF2B5EF4-FFF2-40B4-BE49-F238E27FC236}">
                <a16:creationId xmlns:a16="http://schemas.microsoft.com/office/drawing/2014/main" id="{C2A7D6DE-DD7E-4338-F7A4-52F578F32F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A3E185-2EE4-6639-CF27-AE715F43342C}"/>
              </a:ext>
            </a:extLst>
          </p:cNvPr>
          <p:cNvSpPr>
            <a:spLocks noGrp="1"/>
          </p:cNvSpPr>
          <p:nvPr>
            <p:ph type="sldNum" sz="quarter" idx="12"/>
          </p:nvPr>
        </p:nvSpPr>
        <p:spPr/>
        <p:txBody>
          <a:bodyPr/>
          <a:lstStyle/>
          <a:p>
            <a:fld id="{69A494A1-72DF-4CB1-9F44-B6791AC12529}" type="slidenum">
              <a:rPr lang="en-US" smtClean="0"/>
              <a:t>‹#›</a:t>
            </a:fld>
            <a:endParaRPr lang="en-US"/>
          </a:p>
        </p:txBody>
      </p:sp>
    </p:spTree>
    <p:extLst>
      <p:ext uri="{BB962C8B-B14F-4D97-AF65-F5344CB8AC3E}">
        <p14:creationId xmlns:p14="http://schemas.microsoft.com/office/powerpoint/2010/main" val="329090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7DAD-F1E7-72EF-DDF4-80ABF3C4D6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290916-D2B9-AB72-EF93-87576206E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B2C004-AB11-7100-E28F-4744D467B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7D6C2-D715-21C4-2B68-8F3BFB705D73}"/>
              </a:ext>
            </a:extLst>
          </p:cNvPr>
          <p:cNvSpPr>
            <a:spLocks noGrp="1"/>
          </p:cNvSpPr>
          <p:nvPr>
            <p:ph type="dt" sz="half" idx="10"/>
          </p:nvPr>
        </p:nvSpPr>
        <p:spPr/>
        <p:txBody>
          <a:bodyPr/>
          <a:lstStyle/>
          <a:p>
            <a:fld id="{77F64D14-7706-4A2A-869B-F52871DF84AA}" type="datetimeFigureOut">
              <a:rPr lang="en-US" smtClean="0"/>
              <a:t>5/27/2023</a:t>
            </a:fld>
            <a:endParaRPr lang="en-US"/>
          </a:p>
        </p:txBody>
      </p:sp>
      <p:sp>
        <p:nvSpPr>
          <p:cNvPr id="6" name="Footer Placeholder 5">
            <a:extLst>
              <a:ext uri="{FF2B5EF4-FFF2-40B4-BE49-F238E27FC236}">
                <a16:creationId xmlns:a16="http://schemas.microsoft.com/office/drawing/2014/main" id="{C05A85E8-038B-EB66-B819-27ABCD05B5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86757-DA14-BC66-275B-B04A5CEF9A09}"/>
              </a:ext>
            </a:extLst>
          </p:cNvPr>
          <p:cNvSpPr>
            <a:spLocks noGrp="1"/>
          </p:cNvSpPr>
          <p:nvPr>
            <p:ph type="sldNum" sz="quarter" idx="12"/>
          </p:nvPr>
        </p:nvSpPr>
        <p:spPr/>
        <p:txBody>
          <a:bodyPr/>
          <a:lstStyle/>
          <a:p>
            <a:fld id="{69A494A1-72DF-4CB1-9F44-B6791AC12529}" type="slidenum">
              <a:rPr lang="en-US" smtClean="0"/>
              <a:t>‹#›</a:t>
            </a:fld>
            <a:endParaRPr lang="en-US"/>
          </a:p>
        </p:txBody>
      </p:sp>
    </p:spTree>
    <p:extLst>
      <p:ext uri="{BB962C8B-B14F-4D97-AF65-F5344CB8AC3E}">
        <p14:creationId xmlns:p14="http://schemas.microsoft.com/office/powerpoint/2010/main" val="405464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C35B-2719-0D58-D048-E03688BEF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42A204-212C-C68C-5D6A-53DBD8D825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FDD9CB-0E27-BA08-298D-28E6B475B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E867DC-D7DF-8D9E-BE61-9F0044C684E9}"/>
              </a:ext>
            </a:extLst>
          </p:cNvPr>
          <p:cNvSpPr>
            <a:spLocks noGrp="1"/>
          </p:cNvSpPr>
          <p:nvPr>
            <p:ph type="dt" sz="half" idx="10"/>
          </p:nvPr>
        </p:nvSpPr>
        <p:spPr/>
        <p:txBody>
          <a:bodyPr/>
          <a:lstStyle/>
          <a:p>
            <a:fld id="{77F64D14-7706-4A2A-869B-F52871DF84AA}" type="datetimeFigureOut">
              <a:rPr lang="en-US" smtClean="0"/>
              <a:t>5/27/2023</a:t>
            </a:fld>
            <a:endParaRPr lang="en-US"/>
          </a:p>
        </p:txBody>
      </p:sp>
      <p:sp>
        <p:nvSpPr>
          <p:cNvPr id="6" name="Footer Placeholder 5">
            <a:extLst>
              <a:ext uri="{FF2B5EF4-FFF2-40B4-BE49-F238E27FC236}">
                <a16:creationId xmlns:a16="http://schemas.microsoft.com/office/drawing/2014/main" id="{5165DB86-9DEF-9AAF-6CE9-0C3615BC9E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92438-C02A-DFB2-1466-AC4BA3E28E6F}"/>
              </a:ext>
            </a:extLst>
          </p:cNvPr>
          <p:cNvSpPr>
            <a:spLocks noGrp="1"/>
          </p:cNvSpPr>
          <p:nvPr>
            <p:ph type="sldNum" sz="quarter" idx="12"/>
          </p:nvPr>
        </p:nvSpPr>
        <p:spPr/>
        <p:txBody>
          <a:bodyPr/>
          <a:lstStyle/>
          <a:p>
            <a:fld id="{69A494A1-72DF-4CB1-9F44-B6791AC12529}" type="slidenum">
              <a:rPr lang="en-US" smtClean="0"/>
              <a:t>‹#›</a:t>
            </a:fld>
            <a:endParaRPr lang="en-US"/>
          </a:p>
        </p:txBody>
      </p:sp>
    </p:spTree>
    <p:extLst>
      <p:ext uri="{BB962C8B-B14F-4D97-AF65-F5344CB8AC3E}">
        <p14:creationId xmlns:p14="http://schemas.microsoft.com/office/powerpoint/2010/main" val="142263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C04B34-E1C6-65FE-DB4B-24029D0380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A8B30C-EB33-D49B-FCE3-94FFED3D3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E1E7C-51EF-DED1-CFAE-2A50CE7B8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64D14-7706-4A2A-869B-F52871DF84AA}" type="datetimeFigureOut">
              <a:rPr lang="en-US" smtClean="0"/>
              <a:t>5/27/2023</a:t>
            </a:fld>
            <a:endParaRPr lang="en-US"/>
          </a:p>
        </p:txBody>
      </p:sp>
      <p:sp>
        <p:nvSpPr>
          <p:cNvPr id="5" name="Footer Placeholder 4">
            <a:extLst>
              <a:ext uri="{FF2B5EF4-FFF2-40B4-BE49-F238E27FC236}">
                <a16:creationId xmlns:a16="http://schemas.microsoft.com/office/drawing/2014/main" id="{11BB4C2F-F492-6E6C-5C42-7C100E4A8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64768F-1205-1A87-D12C-752CDFDD4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494A1-72DF-4CB1-9F44-B6791AC12529}" type="slidenum">
              <a:rPr lang="en-US" smtClean="0"/>
              <a:t>‹#›</a:t>
            </a:fld>
            <a:endParaRPr lang="en-US"/>
          </a:p>
        </p:txBody>
      </p:sp>
    </p:spTree>
    <p:extLst>
      <p:ext uri="{BB962C8B-B14F-4D97-AF65-F5344CB8AC3E}">
        <p14:creationId xmlns:p14="http://schemas.microsoft.com/office/powerpoint/2010/main" val="651112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79566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B82E5-9F20-8D66-71C2-34ACAC9046B0}"/>
              </a:ext>
              <a:ext uri="{C183D7F6-B498-43B3-948B-1728B52AA6E4}">
                <adec:decorative xmlns:adec="http://schemas.microsoft.com/office/drawing/2017/decorative" val="1"/>
              </a:ext>
            </a:extLst>
          </p:cNvPr>
          <p:cNvSpPr txBox="1"/>
          <p:nvPr/>
        </p:nvSpPr>
        <p:spPr>
          <a:xfrm>
            <a:off x="0" y="292413"/>
            <a:ext cx="12192000" cy="4299623"/>
          </a:xfrm>
          <a:prstGeom prst="rect">
            <a:avLst/>
          </a:prstGeom>
          <a:solidFill>
            <a:srgbClr val="012369"/>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717AB5C6-92F9-48CF-BEF2-812CC1220FD9}"/>
              </a:ext>
            </a:extLst>
          </p:cNvPr>
          <p:cNvSpPr txBox="1"/>
          <p:nvPr/>
        </p:nvSpPr>
        <p:spPr>
          <a:xfrm>
            <a:off x="458972" y="1911497"/>
            <a:ext cx="11274056" cy="200054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Professional Learning Series:</a:t>
            </a: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Parent Meeting</a:t>
            </a:r>
            <a:endParaRPr kumimoji="0" lang="en-US" sz="7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C16AB68-C84C-4F1E-9338-FB6BC56FF727}"/>
              </a:ext>
            </a:extLst>
          </p:cNvPr>
          <p:cNvSpPr txBox="1"/>
          <p:nvPr/>
        </p:nvSpPr>
        <p:spPr>
          <a:xfrm>
            <a:off x="0" y="5085228"/>
            <a:ext cx="12192000" cy="138499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6600" b="1" dirty="0">
                <a:solidFill>
                  <a:srgbClr val="012169"/>
                </a:solidFill>
                <a:latin typeface="Arial Black" panose="020B0A04020102020204" pitchFamily="34" charset="0"/>
                <a:cs typeface="Arial" panose="020B0604020202020204" pitchFamily="34" charset="0"/>
              </a:rPr>
              <a:t>Literacy Strategies</a:t>
            </a:r>
            <a:endParaRPr kumimoji="0" lang="en-US" sz="80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44DDC878-4FC2-4AC6-A2E9-58C5AB5D6F6F}"/>
              </a:ext>
            </a:extLst>
          </p:cNvPr>
          <p:cNvSpPr txBox="1"/>
          <p:nvPr/>
        </p:nvSpPr>
        <p:spPr>
          <a:xfrm>
            <a:off x="3330751" y="710794"/>
            <a:ext cx="6442852"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Department of Education</a:t>
            </a:r>
          </a:p>
        </p:txBody>
      </p:sp>
      <p:sp>
        <p:nvSpPr>
          <p:cNvPr id="3" name="Rectangle 2">
            <a:extLst>
              <a:ext uri="{FF2B5EF4-FFF2-40B4-BE49-F238E27FC236}">
                <a16:creationId xmlns:a16="http://schemas.microsoft.com/office/drawing/2014/main" id="{AAF835A6-76FF-4288-A444-BFC5CA3AA0FA}"/>
              </a:ext>
              <a:ext uri="{C183D7F6-B498-43B3-948B-1728B52AA6E4}">
                <adec:decorative xmlns:adec="http://schemas.microsoft.com/office/drawing/2017/decorative" val="1"/>
              </a:ext>
            </a:extLst>
          </p:cNvPr>
          <p:cNvSpPr/>
          <p:nvPr/>
        </p:nvSpPr>
        <p:spPr>
          <a:xfrm>
            <a:off x="0" y="435"/>
            <a:ext cx="12192000" cy="291978"/>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8AF5DB9D-7B53-4E26-A6E8-96CC77D8D312}"/>
              </a:ext>
              <a:ext uri="{C183D7F6-B498-43B3-948B-1728B52AA6E4}">
                <adec:decorative xmlns:adec="http://schemas.microsoft.com/office/drawing/2017/decorative" val="1"/>
              </a:ext>
            </a:extLst>
          </p:cNvPr>
          <p:cNvSpPr/>
          <p:nvPr/>
        </p:nvSpPr>
        <p:spPr>
          <a:xfrm>
            <a:off x="0" y="4592036"/>
            <a:ext cx="12192000" cy="110082"/>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ectangle 16">
            <a:extLst>
              <a:ext uri="{FF2B5EF4-FFF2-40B4-BE49-F238E27FC236}">
                <a16:creationId xmlns:a16="http://schemas.microsoft.com/office/drawing/2014/main" id="{E1338E75-8B1A-48A9-8487-1D147E8066B9}"/>
              </a:ext>
              <a:ext uri="{C183D7F6-B498-43B3-948B-1728B52AA6E4}">
                <adec:decorative xmlns:adec="http://schemas.microsoft.com/office/drawing/2017/decorative" val="1"/>
              </a:ext>
            </a:extLst>
          </p:cNvPr>
          <p:cNvSpPr/>
          <p:nvPr/>
        </p:nvSpPr>
        <p:spPr>
          <a:xfrm>
            <a:off x="0" y="6580305"/>
            <a:ext cx="12192000" cy="319443"/>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Title 4" hidden="1">
            <a:extLst>
              <a:ext uri="{FF2B5EF4-FFF2-40B4-BE49-F238E27FC236}">
                <a16:creationId xmlns:a16="http://schemas.microsoft.com/office/drawing/2014/main" id="{E9A9FD95-D361-0B0A-0EB4-2F083A0580D3}"/>
              </a:ext>
            </a:extLst>
          </p:cNvPr>
          <p:cNvSpPr>
            <a:spLocks noGrp="1"/>
          </p:cNvSpPr>
          <p:nvPr>
            <p:ph type="title" idx="4294967295"/>
          </p:nvPr>
        </p:nvSpPr>
        <p:spPr/>
        <p:txBody>
          <a:bodyPr/>
          <a:lstStyle/>
          <a:p>
            <a:r>
              <a:rPr lang="en-US" dirty="0"/>
              <a:t>Literacy Strategies</a:t>
            </a:r>
          </a:p>
        </p:txBody>
      </p:sp>
      <p:pic>
        <p:nvPicPr>
          <p:cNvPr id="10" name="Picture 9" descr="A picture containing text, emblem, logo, trademark&#10;&#10;Description automatically generated">
            <a:extLst>
              <a:ext uri="{FF2B5EF4-FFF2-40B4-BE49-F238E27FC236}">
                <a16:creationId xmlns:a16="http://schemas.microsoft.com/office/drawing/2014/main" id="{E32606E0-4C75-3ADB-E3F4-D2CAEDE89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397" y="498393"/>
            <a:ext cx="943006" cy="943006"/>
          </a:xfrm>
          <a:prstGeom prst="rect">
            <a:avLst/>
          </a:prstGeom>
        </p:spPr>
      </p:pic>
    </p:spTree>
    <p:extLst>
      <p:ext uri="{BB962C8B-B14F-4D97-AF65-F5344CB8AC3E}">
        <p14:creationId xmlns:p14="http://schemas.microsoft.com/office/powerpoint/2010/main" val="112961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pic>
        <p:nvPicPr>
          <p:cNvPr id="2" name="Picture 1" descr="Graphic of a brain thinking of effective questions">
            <a:extLst>
              <a:ext uri="{FF2B5EF4-FFF2-40B4-BE49-F238E27FC236}">
                <a16:creationId xmlns:a16="http://schemas.microsoft.com/office/drawing/2014/main" id="{9B774C90-46B6-9628-68B7-7E37E0BCD1D7}"/>
              </a:ext>
            </a:extLst>
          </p:cNvPr>
          <p:cNvPicPr>
            <a:picLocks noChangeAspect="1"/>
          </p:cNvPicPr>
          <p:nvPr/>
        </p:nvPicPr>
        <p:blipFill>
          <a:blip r:embed="rId3"/>
          <a:stretch>
            <a:fillRect/>
          </a:stretch>
        </p:blipFill>
        <p:spPr>
          <a:xfrm>
            <a:off x="434449" y="458470"/>
            <a:ext cx="11323102" cy="5941060"/>
          </a:xfrm>
          <a:prstGeom prst="rect">
            <a:avLst/>
          </a:prstGeom>
          <a:ln w="57150">
            <a:solidFill>
              <a:srgbClr val="BF0D3E"/>
            </a:solidFill>
          </a:ln>
        </p:spPr>
      </p:pic>
      <p:sp>
        <p:nvSpPr>
          <p:cNvPr id="3" name="TextBox 2">
            <a:extLst>
              <a:ext uri="{FF2B5EF4-FFF2-40B4-BE49-F238E27FC236}">
                <a16:creationId xmlns:a16="http://schemas.microsoft.com/office/drawing/2014/main" id="{237572FE-8A73-89A2-6ABE-33D8BD2B7389}"/>
              </a:ext>
            </a:extLst>
          </p:cNvPr>
          <p:cNvSpPr txBox="1"/>
          <p:nvPr/>
        </p:nvSpPr>
        <p:spPr>
          <a:xfrm>
            <a:off x="1850050" y="2924888"/>
            <a:ext cx="2707641"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Ineffective 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DO NOT </a:t>
            </a:r>
            <a:r>
              <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Stimulate Thinking</a:t>
            </a:r>
          </a:p>
        </p:txBody>
      </p:sp>
      <p:sp>
        <p:nvSpPr>
          <p:cNvPr id="4" name="TextBox 3">
            <a:extLst>
              <a:ext uri="{FF2B5EF4-FFF2-40B4-BE49-F238E27FC236}">
                <a16:creationId xmlns:a16="http://schemas.microsoft.com/office/drawing/2014/main" id="{33FC28B2-0217-7215-AF18-63BD37CF149E}"/>
              </a:ext>
            </a:extLst>
          </p:cNvPr>
          <p:cNvSpPr txBox="1"/>
          <p:nvPr/>
        </p:nvSpPr>
        <p:spPr>
          <a:xfrm>
            <a:off x="7429164" y="2995646"/>
            <a:ext cx="2707641"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Effective 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Stimulate Thinking</a:t>
            </a:r>
          </a:p>
        </p:txBody>
      </p:sp>
      <p:sp>
        <p:nvSpPr>
          <p:cNvPr id="5" name="Title 4" hidden="1">
            <a:extLst>
              <a:ext uri="{FF2B5EF4-FFF2-40B4-BE49-F238E27FC236}">
                <a16:creationId xmlns:a16="http://schemas.microsoft.com/office/drawing/2014/main" id="{4F94A6F1-D34F-8CA5-38A2-599B487FFDEF}"/>
              </a:ext>
            </a:extLst>
          </p:cNvPr>
          <p:cNvSpPr>
            <a:spLocks noGrp="1"/>
          </p:cNvSpPr>
          <p:nvPr>
            <p:ph type="title" idx="4294967295"/>
          </p:nvPr>
        </p:nvSpPr>
        <p:spPr/>
        <p:txBody>
          <a:bodyPr/>
          <a:lstStyle/>
          <a:p>
            <a:r>
              <a:rPr lang="en-US" dirty="0"/>
              <a:t>Effective Questions</a:t>
            </a:r>
          </a:p>
        </p:txBody>
      </p:sp>
    </p:spTree>
    <p:extLst>
      <p:ext uri="{BB962C8B-B14F-4D97-AF65-F5344CB8AC3E}">
        <p14:creationId xmlns:p14="http://schemas.microsoft.com/office/powerpoint/2010/main" val="278801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3B11FFD9-DFE0-37F3-DB6B-D132474049FE}"/>
              </a:ext>
            </a:extLst>
          </p:cNvPr>
          <p:cNvSpPr/>
          <p:nvPr/>
        </p:nvSpPr>
        <p:spPr>
          <a:xfrm>
            <a:off x="7118940" y="758951"/>
            <a:ext cx="5088884" cy="5309146"/>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BD5EA8A1-B3D6-AF07-36FE-EE8EE11A2991}"/>
              </a:ext>
            </a:extLst>
          </p:cNvPr>
          <p:cNvSpPr txBox="1"/>
          <p:nvPr/>
        </p:nvSpPr>
        <p:spPr>
          <a:xfrm>
            <a:off x="0" y="758951"/>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3" name="Picture 2" descr="Graphic of the Arizona State Flag">
            <a:extLst>
              <a:ext uri="{FF2B5EF4-FFF2-40B4-BE49-F238E27FC236}">
                <a16:creationId xmlns:a16="http://schemas.microsoft.com/office/drawing/2014/main" id="{7A3957B6-573F-BC8F-66DC-B1C18B59C8DF}"/>
              </a:ext>
            </a:extLst>
          </p:cNvPr>
          <p:cNvPicPr>
            <a:picLocks noChangeAspect="1"/>
          </p:cNvPicPr>
          <p:nvPr/>
        </p:nvPicPr>
        <p:blipFill>
          <a:blip r:embed="rId3"/>
          <a:stretch>
            <a:fillRect/>
          </a:stretch>
        </p:blipFill>
        <p:spPr>
          <a:xfrm>
            <a:off x="592200" y="758951"/>
            <a:ext cx="6364776" cy="5328366"/>
          </a:xfrm>
          <a:prstGeom prst="rect">
            <a:avLst/>
          </a:prstGeom>
        </p:spPr>
      </p:pic>
      <p:sp>
        <p:nvSpPr>
          <p:cNvPr id="6" name="TextBox 5">
            <a:extLst>
              <a:ext uri="{FF2B5EF4-FFF2-40B4-BE49-F238E27FC236}">
                <a16:creationId xmlns:a16="http://schemas.microsoft.com/office/drawing/2014/main" id="{FFD59C47-537E-7895-E7B9-2AC1F43EB854}"/>
              </a:ext>
            </a:extLst>
          </p:cNvPr>
          <p:cNvSpPr txBox="1"/>
          <p:nvPr/>
        </p:nvSpPr>
        <p:spPr>
          <a:xfrm>
            <a:off x="7175102" y="758951"/>
            <a:ext cx="4976559" cy="471089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8800" b="1" spc="-100" dirty="0">
                <a:solidFill>
                  <a:srgbClr val="FFFFFF"/>
                </a:solidFill>
                <a:latin typeface="Arial" panose="020B0604020202020204" pitchFamily="34" charset="0"/>
                <a:ea typeface="+mj-ea"/>
                <a:cs typeface="Arial" panose="020B0604020202020204" pitchFamily="34" charset="0"/>
              </a:rPr>
              <a:t>Arizona State Flag</a:t>
            </a:r>
          </a:p>
        </p:txBody>
      </p:sp>
      <p:sp>
        <p:nvSpPr>
          <p:cNvPr id="5" name="Title 4" hidden="1">
            <a:extLst>
              <a:ext uri="{FF2B5EF4-FFF2-40B4-BE49-F238E27FC236}">
                <a16:creationId xmlns:a16="http://schemas.microsoft.com/office/drawing/2014/main" id="{77F59EEF-4B75-3F41-81DB-399EF728C931}"/>
              </a:ext>
            </a:extLst>
          </p:cNvPr>
          <p:cNvSpPr>
            <a:spLocks noGrp="1"/>
          </p:cNvSpPr>
          <p:nvPr>
            <p:ph type="title" idx="4294967295"/>
          </p:nvPr>
        </p:nvSpPr>
        <p:spPr/>
        <p:txBody>
          <a:bodyPr/>
          <a:lstStyle/>
          <a:p>
            <a:r>
              <a:rPr lang="en-US" dirty="0"/>
              <a:t>Arizona State Flag</a:t>
            </a:r>
          </a:p>
        </p:txBody>
      </p:sp>
    </p:spTree>
    <p:extLst>
      <p:ext uri="{BB962C8B-B14F-4D97-AF65-F5344CB8AC3E}">
        <p14:creationId xmlns:p14="http://schemas.microsoft.com/office/powerpoint/2010/main" val="102179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B854D61E-D940-4041-A4DF-5F4B833152B7}"/>
              </a:ext>
            </a:extLst>
          </p:cNvPr>
          <p:cNvSpPr txBox="1"/>
          <p:nvPr/>
        </p:nvSpPr>
        <p:spPr>
          <a:xfrm>
            <a:off x="11761764" y="758950"/>
            <a:ext cx="430236"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descr="&quot;&quot;">
            <a:extLst>
              <a:ext uri="{FF2B5EF4-FFF2-40B4-BE49-F238E27FC236}">
                <a16:creationId xmlns:a16="http://schemas.microsoft.com/office/drawing/2014/main" id="{C1651069-1749-4A97-82E3-AE1C4FA7FDF0}"/>
              </a:ext>
            </a:extLst>
          </p:cNvPr>
          <p:cNvSpPr txBox="1"/>
          <p:nvPr/>
        </p:nvSpPr>
        <p:spPr>
          <a:xfrm>
            <a:off x="5493886" y="758951"/>
            <a:ext cx="5875283"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4" name="Picture 3">
            <a:extLst>
              <a:ext uri="{FF2B5EF4-FFF2-40B4-BE49-F238E27FC236}">
                <a16:creationId xmlns:a16="http://schemas.microsoft.com/office/drawing/2014/main" id="{F75E6073-36CA-074D-4231-A7236AAD08FF}"/>
              </a:ext>
              <a:ext uri="{C183D7F6-B498-43B3-948B-1728B52AA6E4}">
                <adec:decorative xmlns:adec="http://schemas.microsoft.com/office/drawing/2017/decorative" val="1"/>
              </a:ext>
            </a:extLst>
          </p:cNvPr>
          <p:cNvPicPr/>
          <p:nvPr/>
        </p:nvPicPr>
        <p:blipFill>
          <a:blip r:embed="rId3">
            <a:biLevel thresh="25000"/>
            <a:extLst>
              <a:ext uri="{BEBA8EAE-BF5A-486C-A8C5-ECC9F3942E4B}">
                <a14:imgProps xmlns:a14="http://schemas.microsoft.com/office/drawing/2010/main">
                  <a14:imgLayer r:embed="rId4">
                    <a14:imgEffect>
                      <a14:sharpenSoften amount="25000"/>
                    </a14:imgEffect>
                    <a14:imgEffect>
                      <a14:saturation sat="400000"/>
                    </a14:imgEffect>
                    <a14:imgEffect>
                      <a14:brightnessContrast bright="40000"/>
                    </a14:imgEffect>
                  </a14:imgLayer>
                </a14:imgProps>
              </a:ext>
            </a:extLst>
          </a:blip>
          <a:stretch>
            <a:fillRect/>
          </a:stretch>
        </p:blipFill>
        <p:spPr>
          <a:xfrm>
            <a:off x="6159624" y="1190975"/>
            <a:ext cx="4543805" cy="4476044"/>
          </a:xfrm>
          <a:prstGeom prst="rect">
            <a:avLst/>
          </a:prstGeom>
          <a:effectLst/>
        </p:spPr>
      </p:pic>
      <p:sp>
        <p:nvSpPr>
          <p:cNvPr id="6" name="TextBox 5">
            <a:extLst>
              <a:ext uri="{FF2B5EF4-FFF2-40B4-BE49-F238E27FC236}">
                <a16:creationId xmlns:a16="http://schemas.microsoft.com/office/drawing/2014/main" id="{AB5AD4A6-F4E7-3211-288F-C1E487B23442}"/>
              </a:ext>
              <a:ext uri="{C183D7F6-B498-43B3-948B-1728B52AA6E4}">
                <adec:decorative xmlns:adec="http://schemas.microsoft.com/office/drawing/2017/decorative" val="1"/>
              </a:ext>
            </a:extLst>
          </p:cNvPr>
          <p:cNvSpPr txBox="1"/>
          <p:nvPr/>
        </p:nvSpPr>
        <p:spPr>
          <a:xfrm>
            <a:off x="0" y="758950"/>
            <a:ext cx="5110480" cy="5340097"/>
          </a:xfrm>
          <a:prstGeom prst="rect">
            <a:avLst/>
          </a:prstGeom>
          <a:solidFill>
            <a:srgbClr val="012369"/>
          </a:solidFill>
          <a:ln>
            <a:noFill/>
          </a:ln>
        </p:spPr>
        <p:txBody>
          <a:bodyPr wrap="square" rtlCol="0">
            <a:spAutoFit/>
          </a:bodyPr>
          <a:lstStyle/>
          <a:p>
            <a:pPr algn="l"/>
            <a:endParaRPr lang="en-US" dirty="0"/>
          </a:p>
        </p:txBody>
      </p:sp>
      <p:sp>
        <p:nvSpPr>
          <p:cNvPr id="7" name="Title 1">
            <a:extLst>
              <a:ext uri="{FF2B5EF4-FFF2-40B4-BE49-F238E27FC236}">
                <a16:creationId xmlns:a16="http://schemas.microsoft.com/office/drawing/2014/main" id="{B1041874-DA07-D406-09C1-8A4019AD05E4}"/>
              </a:ext>
            </a:extLst>
          </p:cNvPr>
          <p:cNvSpPr txBox="1">
            <a:spLocks/>
          </p:cNvSpPr>
          <p:nvPr/>
        </p:nvSpPr>
        <p:spPr>
          <a:xfrm>
            <a:off x="237816" y="1675257"/>
            <a:ext cx="4502767" cy="2881122"/>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8000" b="1" spc="-100" dirty="0">
                <a:latin typeface="Arial" panose="020B0604020202020204" pitchFamily="34" charset="0"/>
                <a:cs typeface="Arial" panose="020B0604020202020204" pitchFamily="34" charset="0"/>
              </a:rPr>
              <a:t>Let’s               Do One Together</a:t>
            </a:r>
            <a:endParaRPr lang="en-US" sz="9600" b="1" dirty="0">
              <a:latin typeface="Arial" panose="020B0604020202020204" pitchFamily="34" charset="0"/>
              <a:cs typeface="Arial" panose="020B0604020202020204" pitchFamily="34" charset="0"/>
            </a:endParaRPr>
          </a:p>
        </p:txBody>
      </p:sp>
      <p:sp>
        <p:nvSpPr>
          <p:cNvPr id="3" name="Title 2" hidden="1">
            <a:extLst>
              <a:ext uri="{FF2B5EF4-FFF2-40B4-BE49-F238E27FC236}">
                <a16:creationId xmlns:a16="http://schemas.microsoft.com/office/drawing/2014/main" id="{89FFF971-1AB6-DCA9-7A53-361A79E5658F}"/>
              </a:ext>
            </a:extLst>
          </p:cNvPr>
          <p:cNvSpPr>
            <a:spLocks noGrp="1"/>
          </p:cNvSpPr>
          <p:nvPr>
            <p:ph type="title" idx="4294967295"/>
          </p:nvPr>
        </p:nvSpPr>
        <p:spPr/>
        <p:txBody>
          <a:bodyPr/>
          <a:lstStyle/>
          <a:p>
            <a:r>
              <a:rPr lang="en-US" dirty="0"/>
              <a:t>Let’s Do One Together</a:t>
            </a:r>
          </a:p>
        </p:txBody>
      </p:sp>
    </p:spTree>
    <p:extLst>
      <p:ext uri="{BB962C8B-B14F-4D97-AF65-F5344CB8AC3E}">
        <p14:creationId xmlns:p14="http://schemas.microsoft.com/office/powerpoint/2010/main" val="364951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19272006-2601-71ED-098B-0E18907E9F04}"/>
              </a:ext>
            </a:extLst>
          </p:cNvPr>
          <p:cNvSpPr txBox="1"/>
          <p:nvPr/>
        </p:nvSpPr>
        <p:spPr>
          <a:xfrm>
            <a:off x="1045309" y="1456509"/>
            <a:ext cx="4705801" cy="3944980"/>
          </a:xfrm>
          <a:prstGeom prst="rect">
            <a:avLst/>
          </a:prstGeom>
        </p:spPr>
        <p:txBody>
          <a:bodyPr vert="horz" lIns="91440" tIns="45720" rIns="91440" bIns="45720" rtlCol="0" anchor="b">
            <a:normAutofit fontScale="92500" lnSpcReduction="20000"/>
          </a:bodyPr>
          <a:lstStyle/>
          <a:p>
            <a:pPr algn="ctr" defTabSz="914400">
              <a:lnSpc>
                <a:spcPct val="90000"/>
              </a:lnSpc>
              <a:spcBef>
                <a:spcPct val="0"/>
              </a:spcBef>
              <a:spcAft>
                <a:spcPts val="600"/>
              </a:spcAft>
            </a:pPr>
            <a:r>
              <a:rPr lang="en-US" sz="11500" b="1" spc="-100" dirty="0">
                <a:solidFill>
                  <a:srgbClr val="BF0D3E"/>
                </a:solidFill>
                <a:latin typeface="Arial" panose="020B0604020202020204" pitchFamily="34" charset="0"/>
                <a:ea typeface="+mj-ea"/>
                <a:cs typeface="Arial" panose="020B0604020202020204" pitchFamily="34" charset="0"/>
              </a:rPr>
              <a:t>It’s </a:t>
            </a:r>
          </a:p>
          <a:p>
            <a:pPr algn="ctr" defTabSz="914400">
              <a:lnSpc>
                <a:spcPct val="90000"/>
              </a:lnSpc>
              <a:spcBef>
                <a:spcPct val="0"/>
              </a:spcBef>
              <a:spcAft>
                <a:spcPts val="600"/>
              </a:spcAft>
            </a:pPr>
            <a:r>
              <a:rPr lang="en-US" sz="11500" b="1" spc="-100" dirty="0">
                <a:solidFill>
                  <a:srgbClr val="BF0D3E"/>
                </a:solidFill>
                <a:latin typeface="Arial" panose="020B0604020202020204" pitchFamily="34" charset="0"/>
                <a:ea typeface="+mj-ea"/>
                <a:cs typeface="Arial" panose="020B0604020202020204" pitchFamily="34" charset="0"/>
              </a:rPr>
              <a:t>Your                     Turn!</a:t>
            </a:r>
          </a:p>
        </p:txBody>
      </p:sp>
      <p:pic>
        <p:nvPicPr>
          <p:cNvPr id="7" name="Picture 6">
            <a:extLst>
              <a:ext uri="{FF2B5EF4-FFF2-40B4-BE49-F238E27FC236}">
                <a16:creationId xmlns:a16="http://schemas.microsoft.com/office/drawing/2014/main" id="{A166DB6B-C676-884A-7134-0354EF36F4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10619" y="962954"/>
            <a:ext cx="4419983" cy="4932091"/>
          </a:xfrm>
          <a:prstGeom prst="rect">
            <a:avLst/>
          </a:prstGeom>
        </p:spPr>
      </p:pic>
      <p:sp>
        <p:nvSpPr>
          <p:cNvPr id="4" name="Title 3" hidden="1">
            <a:extLst>
              <a:ext uri="{FF2B5EF4-FFF2-40B4-BE49-F238E27FC236}">
                <a16:creationId xmlns:a16="http://schemas.microsoft.com/office/drawing/2014/main" id="{BB01D702-0ADD-8396-6C02-BB51973557CD}"/>
              </a:ext>
            </a:extLst>
          </p:cNvPr>
          <p:cNvSpPr>
            <a:spLocks noGrp="1"/>
          </p:cNvSpPr>
          <p:nvPr>
            <p:ph type="title" idx="4294967295"/>
          </p:nvPr>
        </p:nvSpPr>
        <p:spPr/>
        <p:txBody>
          <a:bodyPr/>
          <a:lstStyle/>
          <a:p>
            <a:r>
              <a:rPr lang="en-US" dirty="0"/>
              <a:t>It’s Your Turn</a:t>
            </a:r>
          </a:p>
        </p:txBody>
      </p:sp>
    </p:spTree>
    <p:extLst>
      <p:ext uri="{BB962C8B-B14F-4D97-AF65-F5344CB8AC3E}">
        <p14:creationId xmlns:p14="http://schemas.microsoft.com/office/powerpoint/2010/main" val="111984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5245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4" name="Picture 3">
            <a:extLst>
              <a:ext uri="{FF2B5EF4-FFF2-40B4-BE49-F238E27FC236}">
                <a16:creationId xmlns:a16="http://schemas.microsoft.com/office/drawing/2014/main" id="{C7C867F7-FBFA-28AD-0D46-53530F33CF8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56709" y="708681"/>
            <a:ext cx="4253390" cy="5440636"/>
          </a:xfrm>
          <a:prstGeom prst="rect">
            <a:avLst/>
          </a:prstGeom>
        </p:spPr>
      </p:pic>
      <p:pic>
        <p:nvPicPr>
          <p:cNvPr id="5" name="Picture 4">
            <a:extLst>
              <a:ext uri="{FF2B5EF4-FFF2-40B4-BE49-F238E27FC236}">
                <a16:creationId xmlns:a16="http://schemas.microsoft.com/office/drawing/2014/main" id="{D0E7086C-1C01-F8A2-F30A-948B6EDF848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20359" y="1168750"/>
            <a:ext cx="3383441" cy="4520500"/>
          </a:xfrm>
          <a:prstGeom prst="rect">
            <a:avLst/>
          </a:prstGeom>
        </p:spPr>
      </p:pic>
      <p:sp>
        <p:nvSpPr>
          <p:cNvPr id="6" name="TextBox 5">
            <a:extLst>
              <a:ext uri="{FF2B5EF4-FFF2-40B4-BE49-F238E27FC236}">
                <a16:creationId xmlns:a16="http://schemas.microsoft.com/office/drawing/2014/main" id="{1EFA53F0-62A6-0FC6-C519-DF64C39D5299}"/>
              </a:ext>
            </a:extLst>
          </p:cNvPr>
          <p:cNvSpPr txBox="1"/>
          <p:nvPr/>
        </p:nvSpPr>
        <p:spPr>
          <a:xfrm>
            <a:off x="5720392" y="1536173"/>
            <a:ext cx="5475515" cy="3785652"/>
          </a:xfrm>
          <a:prstGeom prst="rect">
            <a:avLst/>
          </a:prstGeom>
          <a:noFill/>
          <a:ln>
            <a:noFill/>
          </a:ln>
        </p:spPr>
        <p:txBody>
          <a:bodyPr wrap="square" rtlCol="0">
            <a:spAutoFit/>
          </a:bodyPr>
          <a:lstStyle/>
          <a:p>
            <a:pPr algn="ctr"/>
            <a:r>
              <a:rPr lang="en-US" sz="8000" b="1" dirty="0">
                <a:solidFill>
                  <a:srgbClr val="BF0D3E"/>
                </a:solidFill>
                <a:latin typeface="Arial" panose="020B0604020202020204" pitchFamily="34" charset="0"/>
                <a:cs typeface="Arial" panose="020B0604020202020204" pitchFamily="34" charset="0"/>
              </a:rPr>
              <a:t>Practice with Your Child</a:t>
            </a:r>
          </a:p>
        </p:txBody>
      </p:sp>
      <p:sp>
        <p:nvSpPr>
          <p:cNvPr id="3" name="Title 2" hidden="1">
            <a:extLst>
              <a:ext uri="{FF2B5EF4-FFF2-40B4-BE49-F238E27FC236}">
                <a16:creationId xmlns:a16="http://schemas.microsoft.com/office/drawing/2014/main" id="{F0C95221-AA5B-D98F-3A47-C54C2804DC95}"/>
              </a:ext>
            </a:extLst>
          </p:cNvPr>
          <p:cNvSpPr>
            <a:spLocks noGrp="1"/>
          </p:cNvSpPr>
          <p:nvPr>
            <p:ph type="title" idx="4294967295"/>
          </p:nvPr>
        </p:nvSpPr>
        <p:spPr/>
        <p:txBody>
          <a:bodyPr/>
          <a:lstStyle/>
          <a:p>
            <a:r>
              <a:rPr lang="en-US" dirty="0"/>
              <a:t>Practice with Your Child</a:t>
            </a:r>
          </a:p>
        </p:txBody>
      </p:sp>
    </p:spTree>
    <p:extLst>
      <p:ext uri="{BB962C8B-B14F-4D97-AF65-F5344CB8AC3E}">
        <p14:creationId xmlns:p14="http://schemas.microsoft.com/office/powerpoint/2010/main" val="2233558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454351CE-C6AF-3F46-4695-93722D7ECCCC}"/>
              </a:ext>
            </a:extLst>
          </p:cNvPr>
          <p:cNvSpPr txBox="1"/>
          <p:nvPr/>
        </p:nvSpPr>
        <p:spPr>
          <a:xfrm>
            <a:off x="0" y="758951"/>
            <a:ext cx="4226560"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9" name="Picture 8" descr="Graphic of a group of parents">
            <a:extLst>
              <a:ext uri="{FF2B5EF4-FFF2-40B4-BE49-F238E27FC236}">
                <a16:creationId xmlns:a16="http://schemas.microsoft.com/office/drawing/2014/main" id="{CE5569B4-4F6C-D4A5-D512-C6492DA07210}"/>
              </a:ext>
            </a:extLst>
          </p:cNvPr>
          <p:cNvPicPr>
            <a:picLocks noChangeAspect="1"/>
          </p:cNvPicPr>
          <p:nvPr/>
        </p:nvPicPr>
        <p:blipFill>
          <a:blip r:embed="rId3"/>
          <a:stretch>
            <a:fillRect/>
          </a:stretch>
        </p:blipFill>
        <p:spPr>
          <a:xfrm>
            <a:off x="4706556" y="2102121"/>
            <a:ext cx="6575211" cy="2653756"/>
          </a:xfrm>
          <a:prstGeom prst="rect">
            <a:avLst/>
          </a:prstGeom>
        </p:spPr>
      </p:pic>
      <p:sp>
        <p:nvSpPr>
          <p:cNvPr id="10" name="Text Box 4">
            <a:extLst>
              <a:ext uri="{FF2B5EF4-FFF2-40B4-BE49-F238E27FC236}">
                <a16:creationId xmlns:a16="http://schemas.microsoft.com/office/drawing/2014/main" id="{0B1BC8A4-3DB5-BEF1-DFBF-16E1E5106432}"/>
              </a:ext>
            </a:extLst>
          </p:cNvPr>
          <p:cNvSpPr txBox="1"/>
          <p:nvPr/>
        </p:nvSpPr>
        <p:spPr>
          <a:xfrm>
            <a:off x="5625789" y="3795338"/>
            <a:ext cx="4926059" cy="1065526"/>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8000" b="1" i="0" u="none" strike="noStrike" kern="1200" cap="none" spc="-30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rPr>
              <a:t>PARENTS</a:t>
            </a:r>
            <a:endParaRPr kumimoji="0" lang="en-US" sz="6600" b="1" i="0" u="none" strike="noStrike" kern="1200" cap="none" spc="-30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descr="&quot;&quot;">
            <a:extLst>
              <a:ext uri="{FF2B5EF4-FFF2-40B4-BE49-F238E27FC236}">
                <a16:creationId xmlns:a16="http://schemas.microsoft.com/office/drawing/2014/main" id="{F5152D4A-9CC9-0F69-EFD2-34DF710D26AD}"/>
              </a:ext>
            </a:extLst>
          </p:cNvPr>
          <p:cNvSpPr txBox="1"/>
          <p:nvPr/>
        </p:nvSpPr>
        <p:spPr>
          <a:xfrm>
            <a:off x="11761764" y="755139"/>
            <a:ext cx="430236"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descr="Graphic of a thumbs up sign">
            <a:extLst>
              <a:ext uri="{FF2B5EF4-FFF2-40B4-BE49-F238E27FC236}">
                <a16:creationId xmlns:a16="http://schemas.microsoft.com/office/drawing/2014/main" id="{2B818878-C188-7831-E552-0712F960A18D}"/>
              </a:ext>
            </a:extLst>
          </p:cNvPr>
          <p:cNvPicPr>
            <a:picLocks noChangeAspect="1"/>
          </p:cNvPicPr>
          <p:nvPr/>
        </p:nvPicPr>
        <p:blipFill>
          <a:blip r:embed="rId4"/>
          <a:stretch>
            <a:fillRect/>
          </a:stretch>
        </p:blipFill>
        <p:spPr>
          <a:xfrm>
            <a:off x="408668" y="1264731"/>
            <a:ext cx="3023878" cy="4328535"/>
          </a:xfrm>
          <a:prstGeom prst="rect">
            <a:avLst/>
          </a:prstGeom>
        </p:spPr>
      </p:pic>
      <p:sp>
        <p:nvSpPr>
          <p:cNvPr id="15" name="Text Box 4">
            <a:extLst>
              <a:ext uri="{FF2B5EF4-FFF2-40B4-BE49-F238E27FC236}">
                <a16:creationId xmlns:a16="http://schemas.microsoft.com/office/drawing/2014/main" id="{19ADDE4E-C05B-F8EC-2258-B379B8CFAB72}"/>
              </a:ext>
            </a:extLst>
          </p:cNvPr>
          <p:cNvSpPr txBox="1">
            <a:spLocks noChangeArrowheads="1"/>
          </p:cNvSpPr>
          <p:nvPr/>
        </p:nvSpPr>
        <p:spPr bwMode="auto">
          <a:xfrm>
            <a:off x="1016000" y="3316519"/>
            <a:ext cx="2086190" cy="18335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You’ve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Got This!</a:t>
            </a:r>
            <a:endParaRPr kumimoji="0" lang="en-US" altLang="en-US" sz="3200" b="0"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EEEA393D-5F8A-1D70-9C30-2522D028C64A}"/>
              </a:ext>
              <a:ext uri="{C183D7F6-B498-43B3-948B-1728B52AA6E4}">
                <adec:decorative xmlns:adec="http://schemas.microsoft.com/office/drawing/2017/decorative" val="1"/>
              </a:ext>
            </a:extLst>
          </p:cNvPr>
          <p:cNvSpPr txBox="1"/>
          <p:nvPr/>
        </p:nvSpPr>
        <p:spPr>
          <a:xfrm>
            <a:off x="4492821" y="776222"/>
            <a:ext cx="6998139" cy="5297933"/>
          </a:xfrm>
          <a:prstGeom prst="rect">
            <a:avLst/>
          </a:prstGeom>
          <a:noFill/>
          <a:ln w="57150">
            <a:solidFill>
              <a:srgbClr val="012369"/>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a:extLst>
              <a:ext uri="{FF2B5EF4-FFF2-40B4-BE49-F238E27FC236}">
                <a16:creationId xmlns:a16="http://schemas.microsoft.com/office/drawing/2014/main" id="{5CB1205B-2F79-1EFE-4983-C59C57AF9406}"/>
              </a:ext>
            </a:extLst>
          </p:cNvPr>
          <p:cNvSpPr>
            <a:spLocks noGrp="1"/>
          </p:cNvSpPr>
          <p:nvPr>
            <p:ph type="title" idx="4294967295"/>
          </p:nvPr>
        </p:nvSpPr>
        <p:spPr/>
        <p:txBody>
          <a:bodyPr/>
          <a:lstStyle/>
          <a:p>
            <a:r>
              <a:rPr lang="en-US" dirty="0"/>
              <a:t>You’ve Got This</a:t>
            </a:r>
          </a:p>
        </p:txBody>
      </p:sp>
    </p:spTree>
    <p:extLst>
      <p:ext uri="{BB962C8B-B14F-4D97-AF65-F5344CB8AC3E}">
        <p14:creationId xmlns:p14="http://schemas.microsoft.com/office/powerpoint/2010/main" val="224089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descr="Graphic of a group of people happy to be in the meeting">
            <a:extLst>
              <a:ext uri="{FF2B5EF4-FFF2-40B4-BE49-F238E27FC236}">
                <a16:creationId xmlns:a16="http://schemas.microsoft.com/office/drawing/2014/main" id="{7E4E3C01-3A62-AE04-DF04-41E8E77916FF}"/>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3" name="Picture 2" title="&quot;&quot;">
            <a:extLst>
              <a:ext uri="{FF2B5EF4-FFF2-40B4-BE49-F238E27FC236}">
                <a16:creationId xmlns:a16="http://schemas.microsoft.com/office/drawing/2014/main" id="{2B32E3C7-8B0D-2DE0-6D9F-6285E64B25AB}"/>
              </a:ext>
            </a:extLst>
          </p:cNvPr>
          <p:cNvPicPr>
            <a:picLocks noChangeAspect="1"/>
          </p:cNvPicPr>
          <p:nvPr/>
        </p:nvPicPr>
        <p:blipFill>
          <a:blip r:embed="rId3"/>
          <a:stretch>
            <a:fillRect/>
          </a:stretch>
        </p:blipFill>
        <p:spPr>
          <a:xfrm>
            <a:off x="971444" y="724640"/>
            <a:ext cx="10249111" cy="4142320"/>
          </a:xfrm>
          <a:prstGeom prst="rect">
            <a:avLst/>
          </a:prstGeom>
        </p:spPr>
      </p:pic>
      <p:sp>
        <p:nvSpPr>
          <p:cNvPr id="4" name="Text Box 4">
            <a:extLst>
              <a:ext uri="{FF2B5EF4-FFF2-40B4-BE49-F238E27FC236}">
                <a16:creationId xmlns:a16="http://schemas.microsoft.com/office/drawing/2014/main" id="{3172DD9E-4654-C869-B20A-B892EC06C434}"/>
              </a:ext>
            </a:extLst>
          </p:cNvPr>
          <p:cNvSpPr txBox="1"/>
          <p:nvPr/>
        </p:nvSpPr>
        <p:spPr>
          <a:xfrm>
            <a:off x="2387598" y="3315970"/>
            <a:ext cx="7609841" cy="2557129"/>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rPr>
              <a:t>Thanks for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rPr>
              <a:t>being here!</a:t>
            </a:r>
            <a:endParaRPr kumimoji="0" lang="en-US" sz="6000" b="1" i="0" u="none" strike="noStrike" kern="1200" cap="none" spc="-300" normalizeH="0" baseline="0" noProof="0" dirty="0">
              <a:ln>
                <a:noFill/>
              </a:ln>
              <a:solidFill>
                <a:srgbClr val="012369"/>
              </a:solidFill>
              <a:effectLst/>
              <a:uLnTx/>
              <a:uFillTx/>
              <a:latin typeface="Corbel" panose="020B0503020204020204"/>
              <a:ea typeface="Calibri" panose="020F0502020204030204" pitchFamily="34" charset="0"/>
              <a:cs typeface="Times New Roman" panose="02020603050405020304" pitchFamily="18" charset="0"/>
            </a:endParaRPr>
          </a:p>
        </p:txBody>
      </p:sp>
      <p:sp>
        <p:nvSpPr>
          <p:cNvPr id="5" name="Title 4" hidden="1">
            <a:extLst>
              <a:ext uri="{FF2B5EF4-FFF2-40B4-BE49-F238E27FC236}">
                <a16:creationId xmlns:a16="http://schemas.microsoft.com/office/drawing/2014/main" id="{F3FA6B78-CE87-2847-E576-2158BE642419}"/>
              </a:ext>
            </a:extLst>
          </p:cNvPr>
          <p:cNvSpPr>
            <a:spLocks noGrp="1"/>
          </p:cNvSpPr>
          <p:nvPr>
            <p:ph type="title" idx="4294967295"/>
          </p:nvPr>
        </p:nvSpPr>
        <p:spPr/>
        <p:txBody>
          <a:bodyPr/>
          <a:lstStyle/>
          <a:p>
            <a:r>
              <a:rPr lang="en-US" dirty="0"/>
              <a:t>Thanks for being here</a:t>
            </a:r>
          </a:p>
        </p:txBody>
      </p:sp>
    </p:spTree>
    <p:extLst>
      <p:ext uri="{BB962C8B-B14F-4D97-AF65-F5344CB8AC3E}">
        <p14:creationId xmlns:p14="http://schemas.microsoft.com/office/powerpoint/2010/main" val="211005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3B11FFD9-DFE0-37F3-DB6B-D132474049FE}"/>
              </a:ext>
            </a:extLst>
          </p:cNvPr>
          <p:cNvSpPr/>
          <p:nvPr/>
        </p:nvSpPr>
        <p:spPr>
          <a:xfrm>
            <a:off x="5123690" y="758951"/>
            <a:ext cx="7084134" cy="5309146"/>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BD5EA8A1-B3D6-AF07-36FE-EE8EE11A2991}"/>
              </a:ext>
            </a:extLst>
          </p:cNvPr>
          <p:cNvSpPr txBox="1"/>
          <p:nvPr/>
        </p:nvSpPr>
        <p:spPr>
          <a:xfrm>
            <a:off x="0" y="758951"/>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Graphic 1" descr="Aperture with solid fill">
            <a:extLst>
              <a:ext uri="{FF2B5EF4-FFF2-40B4-BE49-F238E27FC236}">
                <a16:creationId xmlns:a16="http://schemas.microsoft.com/office/drawing/2014/main" id="{E0192357-2A45-60D1-946A-2DD05F855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87" y="927285"/>
            <a:ext cx="4997240" cy="4997240"/>
          </a:xfrm>
          <a:prstGeom prst="rect">
            <a:avLst/>
          </a:prstGeom>
        </p:spPr>
      </p:pic>
      <p:sp>
        <p:nvSpPr>
          <p:cNvPr id="9" name="TextBox 8">
            <a:extLst>
              <a:ext uri="{FF2B5EF4-FFF2-40B4-BE49-F238E27FC236}">
                <a16:creationId xmlns:a16="http://schemas.microsoft.com/office/drawing/2014/main" id="{50D3DF0E-BA01-5C41-3EA1-ED7FD933EBD3}"/>
              </a:ext>
            </a:extLst>
          </p:cNvPr>
          <p:cNvSpPr txBox="1"/>
          <p:nvPr/>
        </p:nvSpPr>
        <p:spPr>
          <a:xfrm>
            <a:off x="5373917" y="1054362"/>
            <a:ext cx="6482013" cy="498598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Questioning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Extended Thinking Strategies</a:t>
            </a:r>
          </a:p>
          <a:p>
            <a:pPr algn="l"/>
            <a:endParaRPr lang="en-US" dirty="0"/>
          </a:p>
        </p:txBody>
      </p:sp>
      <p:sp>
        <p:nvSpPr>
          <p:cNvPr id="12" name="TextBox 11">
            <a:extLst>
              <a:ext uri="{FF2B5EF4-FFF2-40B4-BE49-F238E27FC236}">
                <a16:creationId xmlns:a16="http://schemas.microsoft.com/office/drawing/2014/main" id="{43B24D16-9CBA-BACE-AF2F-8062C95377E3}"/>
              </a:ext>
              <a:ext uri="{C183D7F6-B498-43B3-948B-1728B52AA6E4}">
                <adec:decorative xmlns:adec="http://schemas.microsoft.com/office/drawing/2017/decorative" val="1"/>
              </a:ext>
            </a:extLst>
          </p:cNvPr>
          <p:cNvSpPr txBox="1"/>
          <p:nvPr/>
        </p:nvSpPr>
        <p:spPr>
          <a:xfrm>
            <a:off x="2214298" y="2886472"/>
            <a:ext cx="1125329" cy="1101651"/>
          </a:xfrm>
          <a:prstGeom prst="flowChartConnector">
            <a:avLst/>
          </a:prstGeom>
          <a:solidFill>
            <a:srgbClr val="FCAF17"/>
          </a:solidFill>
          <a:ln>
            <a:noFill/>
          </a:ln>
        </p:spPr>
        <p:txBody>
          <a:bodyPr wrap="square" rtlCol="0">
            <a:spAutoFit/>
          </a:bodyPr>
          <a:lstStyle/>
          <a:p>
            <a:pPr algn="l"/>
            <a:endParaRPr lang="en-US" dirty="0"/>
          </a:p>
        </p:txBody>
      </p:sp>
      <p:pic>
        <p:nvPicPr>
          <p:cNvPr id="11" name="Picture 10" descr="Reading, Book, Symbol, Icon, Reader, Man, Design, Sign">
            <a:extLst>
              <a:ext uri="{FF2B5EF4-FFF2-40B4-BE49-F238E27FC236}">
                <a16:creationId xmlns:a16="http://schemas.microsoft.com/office/drawing/2014/main" id="{B6CD0C1F-A4D5-DB2F-2116-260CACF30F18}"/>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backgroundRemoval t="10000" b="90000" l="10000" r="90000">
                        <a14:foregroundMark x1="51667" y1="27222" x2="51667" y2="27222"/>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16588" y="2910245"/>
            <a:ext cx="920749" cy="1054104"/>
          </a:xfrm>
          <a:prstGeom prst="rect">
            <a:avLst/>
          </a:prstGeom>
          <a:noFill/>
          <a:ln>
            <a:noFill/>
          </a:ln>
        </p:spPr>
      </p:pic>
      <p:sp>
        <p:nvSpPr>
          <p:cNvPr id="3" name="Title 2" hidden="1">
            <a:extLst>
              <a:ext uri="{FF2B5EF4-FFF2-40B4-BE49-F238E27FC236}">
                <a16:creationId xmlns:a16="http://schemas.microsoft.com/office/drawing/2014/main" id="{061A1CE5-52C9-9CCA-87E7-3775E99FD30C}"/>
              </a:ext>
            </a:extLst>
          </p:cNvPr>
          <p:cNvSpPr>
            <a:spLocks noGrp="1"/>
          </p:cNvSpPr>
          <p:nvPr>
            <p:ph type="title" idx="4294967295"/>
          </p:nvPr>
        </p:nvSpPr>
        <p:spPr/>
        <p:txBody>
          <a:bodyPr/>
          <a:lstStyle/>
          <a:p>
            <a:r>
              <a:rPr lang="en-US" dirty="0"/>
              <a:t>Questioning and Extended Thinking Strategies</a:t>
            </a:r>
          </a:p>
        </p:txBody>
      </p:sp>
    </p:spTree>
    <p:extLst>
      <p:ext uri="{BB962C8B-B14F-4D97-AF65-F5344CB8AC3E}">
        <p14:creationId xmlns:p14="http://schemas.microsoft.com/office/powerpoint/2010/main" val="375712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Picture 4">
            <a:extLst>
              <a:ext uri="{FF2B5EF4-FFF2-40B4-BE49-F238E27FC236}">
                <a16:creationId xmlns:a16="http://schemas.microsoft.com/office/drawing/2014/main" id="{5089BF87-F9E9-0D8E-BB26-1F65FABA68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56068" y="1778535"/>
            <a:ext cx="9879863" cy="2520032"/>
          </a:xfrm>
          <a:prstGeom prst="rect">
            <a:avLst/>
          </a:prstGeom>
        </p:spPr>
      </p:pic>
      <p:sp>
        <p:nvSpPr>
          <p:cNvPr id="6" name="TextBox 5">
            <a:extLst>
              <a:ext uri="{FF2B5EF4-FFF2-40B4-BE49-F238E27FC236}">
                <a16:creationId xmlns:a16="http://schemas.microsoft.com/office/drawing/2014/main" id="{18121FB7-CFED-0ADB-F6B2-33D4236915BA}"/>
              </a:ext>
            </a:extLst>
          </p:cNvPr>
          <p:cNvSpPr txBox="1"/>
          <p:nvPr/>
        </p:nvSpPr>
        <p:spPr>
          <a:xfrm>
            <a:off x="904239" y="3950789"/>
            <a:ext cx="10688319" cy="1107996"/>
          </a:xfrm>
          <a:prstGeom prst="rect">
            <a:avLst/>
          </a:prstGeom>
          <a:noFill/>
        </p:spPr>
        <p:txBody>
          <a:bodyPr wrap="square" rtlCol="0">
            <a:spAutoFit/>
          </a:bodyPr>
          <a:lstStyle/>
          <a:p>
            <a:r>
              <a:rPr lang="en-US" sz="3200" b="1" dirty="0">
                <a:solidFill>
                  <a:srgbClr val="00339A"/>
                </a:solidFill>
              </a:rPr>
              <a:t>   </a:t>
            </a:r>
            <a:r>
              <a:rPr lang="en-US" sz="4000" b="1" dirty="0">
                <a:solidFill>
                  <a:srgbClr val="00339A"/>
                </a:solidFill>
                <a:latin typeface="Arial" panose="020B0604020202020204" pitchFamily="34" charset="0"/>
                <a:cs typeface="Arial" panose="020B0604020202020204" pitchFamily="34" charset="0"/>
              </a:rPr>
              <a:t>Recall</a:t>
            </a:r>
            <a:r>
              <a:rPr lang="en-US" sz="6600" b="1" dirty="0">
                <a:solidFill>
                  <a:srgbClr val="FF0000"/>
                </a:solidFill>
                <a:latin typeface="Arial" panose="020B0604020202020204" pitchFamily="34" charset="0"/>
                <a:cs typeface="Arial" panose="020B0604020202020204" pitchFamily="34" charset="0"/>
              </a:rPr>
              <a:t>  </a:t>
            </a:r>
            <a:r>
              <a:rPr lang="en-US" sz="4000" b="1" dirty="0">
                <a:solidFill>
                  <a:srgbClr val="00B050"/>
                </a:solidFill>
                <a:latin typeface="Arial" panose="020B0604020202020204" pitchFamily="34" charset="0"/>
                <a:cs typeface="Arial" panose="020B0604020202020204" pitchFamily="34" charset="0"/>
              </a:rPr>
              <a:t>Summarize </a:t>
            </a:r>
            <a:r>
              <a:rPr lang="en-US" sz="4000" b="1" dirty="0">
                <a:solidFill>
                  <a:schemeClr val="accent2">
                    <a:lumMod val="75000"/>
                  </a:schemeClr>
                </a:solidFill>
                <a:latin typeface="Arial" panose="020B0604020202020204" pitchFamily="34" charset="0"/>
                <a:cs typeface="Arial" panose="020B0604020202020204" pitchFamily="34" charset="0"/>
              </a:rPr>
              <a:t>   </a:t>
            </a:r>
            <a:r>
              <a:rPr lang="en-US" sz="4000" b="1" dirty="0">
                <a:solidFill>
                  <a:srgbClr val="E7BE29"/>
                </a:solidFill>
                <a:latin typeface="Arial" panose="020B0604020202020204" pitchFamily="34" charset="0"/>
                <a:cs typeface="Arial" panose="020B0604020202020204" pitchFamily="34" charset="0"/>
              </a:rPr>
              <a:t>Examine    </a:t>
            </a:r>
            <a:r>
              <a:rPr lang="en-US" sz="4000" b="1" dirty="0">
                <a:solidFill>
                  <a:srgbClr val="FF0000"/>
                </a:solidFill>
                <a:latin typeface="Arial" panose="020B0604020202020204" pitchFamily="34" charset="0"/>
                <a:cs typeface="Arial" panose="020B0604020202020204" pitchFamily="34" charset="0"/>
              </a:rPr>
              <a:t>Explore</a:t>
            </a:r>
            <a:endParaRPr lang="en-US" sz="6000" b="1" dirty="0">
              <a:solidFill>
                <a:srgbClr val="FF0000"/>
              </a:solidFill>
              <a:latin typeface="Arial" panose="020B0604020202020204" pitchFamily="34" charset="0"/>
              <a:cs typeface="Arial" panose="020B0604020202020204" pitchFamily="34" charset="0"/>
            </a:endParaRPr>
          </a:p>
        </p:txBody>
      </p:sp>
      <p:sp>
        <p:nvSpPr>
          <p:cNvPr id="3" name="Title 2" hidden="1">
            <a:extLst>
              <a:ext uri="{FF2B5EF4-FFF2-40B4-BE49-F238E27FC236}">
                <a16:creationId xmlns:a16="http://schemas.microsoft.com/office/drawing/2014/main" id="{976AAB31-9698-3AD7-D0E8-155313416859}"/>
              </a:ext>
            </a:extLst>
          </p:cNvPr>
          <p:cNvSpPr>
            <a:spLocks noGrp="1"/>
          </p:cNvSpPr>
          <p:nvPr>
            <p:ph type="title" idx="4294967295"/>
          </p:nvPr>
        </p:nvSpPr>
        <p:spPr/>
        <p:txBody>
          <a:bodyPr/>
          <a:lstStyle/>
          <a:p>
            <a:r>
              <a:rPr lang="en-US" dirty="0"/>
              <a:t>Levels of Questioning</a:t>
            </a:r>
          </a:p>
        </p:txBody>
      </p:sp>
    </p:spTree>
    <p:extLst>
      <p:ext uri="{BB962C8B-B14F-4D97-AF65-F5344CB8AC3E}">
        <p14:creationId xmlns:p14="http://schemas.microsoft.com/office/powerpoint/2010/main" val="301030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B854D61E-D940-4041-A4DF-5F4B833152B7}"/>
              </a:ext>
            </a:extLst>
          </p:cNvPr>
          <p:cNvSpPr txBox="1"/>
          <p:nvPr/>
        </p:nvSpPr>
        <p:spPr>
          <a:xfrm>
            <a:off x="11761764" y="758950"/>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descr="&quot;&quot;">
            <a:extLst>
              <a:ext uri="{FF2B5EF4-FFF2-40B4-BE49-F238E27FC236}">
                <a16:creationId xmlns:a16="http://schemas.microsoft.com/office/drawing/2014/main" id="{C1651069-1749-4A97-82E3-AE1C4FA7FDF0}"/>
              </a:ext>
            </a:extLst>
          </p:cNvPr>
          <p:cNvSpPr txBox="1"/>
          <p:nvPr/>
        </p:nvSpPr>
        <p:spPr>
          <a:xfrm>
            <a:off x="-1" y="758950"/>
            <a:ext cx="5875283"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777D82DA-9450-5C6F-D4E7-9A66CE704EDB}"/>
              </a:ext>
            </a:extLst>
          </p:cNvPr>
          <p:cNvSpPr txBox="1"/>
          <p:nvPr/>
        </p:nvSpPr>
        <p:spPr>
          <a:xfrm>
            <a:off x="249014" y="1073550"/>
            <a:ext cx="5377251" cy="4710896"/>
          </a:xfrm>
          <a:prstGeom prst="rect">
            <a:avLst/>
          </a:prstGeom>
        </p:spPr>
        <p:txBody>
          <a:bodyPr vert="horz" lIns="91440" tIns="45720" rIns="91440" bIns="45720" rtlCol="0" anchor="b">
            <a:normAutofit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8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Recall</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8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What     You                           See</a:t>
            </a:r>
            <a:endParaRPr kumimoji="0" lang="en-US" sz="48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0064C61D-8A00-EFB2-AAD1-4DF46E79A1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97462" y="838528"/>
            <a:ext cx="4642121" cy="5180940"/>
          </a:xfrm>
          <a:prstGeom prst="rect">
            <a:avLst/>
          </a:prstGeom>
          <a:ln w="76200">
            <a:solidFill>
              <a:srgbClr val="012369"/>
            </a:solidFill>
          </a:ln>
        </p:spPr>
      </p:pic>
      <p:sp>
        <p:nvSpPr>
          <p:cNvPr id="4" name="Title 3" hidden="1">
            <a:extLst>
              <a:ext uri="{FF2B5EF4-FFF2-40B4-BE49-F238E27FC236}">
                <a16:creationId xmlns:a16="http://schemas.microsoft.com/office/drawing/2014/main" id="{20923A9F-E383-21FC-F693-1E5A326CDEEF}"/>
              </a:ext>
            </a:extLst>
          </p:cNvPr>
          <p:cNvSpPr>
            <a:spLocks noGrp="1"/>
          </p:cNvSpPr>
          <p:nvPr>
            <p:ph type="title" idx="4294967295"/>
          </p:nvPr>
        </p:nvSpPr>
        <p:spPr/>
        <p:txBody>
          <a:bodyPr/>
          <a:lstStyle/>
          <a:p>
            <a:r>
              <a:rPr lang="en-US" dirty="0"/>
              <a:t>Recall What You See</a:t>
            </a:r>
          </a:p>
        </p:txBody>
      </p:sp>
    </p:spTree>
    <p:extLst>
      <p:ext uri="{BB962C8B-B14F-4D97-AF65-F5344CB8AC3E}">
        <p14:creationId xmlns:p14="http://schemas.microsoft.com/office/powerpoint/2010/main" val="6217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38ABAC-E4E4-9950-F8FA-27B502A91878}"/>
              </a:ext>
              <a:ext uri="{C183D7F6-B498-43B3-948B-1728B52AA6E4}">
                <adec:decorative xmlns:adec="http://schemas.microsoft.com/office/drawing/2017/decorative" val="1"/>
              </a:ext>
            </a:extLst>
          </p:cNvPr>
          <p:cNvSpPr txBox="1"/>
          <p:nvPr/>
        </p:nvSpPr>
        <p:spPr>
          <a:xfrm>
            <a:off x="2188029" y="293914"/>
            <a:ext cx="7696200" cy="6204857"/>
          </a:xfrm>
          <a:prstGeom prst="rect">
            <a:avLst/>
          </a:prstGeom>
          <a:solidFill>
            <a:schemeClr val="bg1"/>
          </a:solidFill>
          <a:ln w="76200">
            <a:solidFill>
              <a:srgbClr val="BF0D3E"/>
            </a:solidFill>
          </a:ln>
        </p:spPr>
        <p:txBody>
          <a:bodyPr wrap="square" rtlCol="0">
            <a:spAutoFit/>
          </a:bodyPr>
          <a:lstStyle/>
          <a:p>
            <a:pPr algn="l"/>
            <a:endParaRPr lang="en-US" dirty="0"/>
          </a:p>
        </p:txBody>
      </p:sp>
      <p:pic>
        <p:nvPicPr>
          <p:cNvPr id="2" name="Picture 1">
            <a:extLst>
              <a:ext uri="{FF2B5EF4-FFF2-40B4-BE49-F238E27FC236}">
                <a16:creationId xmlns:a16="http://schemas.microsoft.com/office/drawing/2014/main" id="{E1D18B53-7A89-A5EF-1EEC-11B50458A1C1}"/>
              </a:ext>
              <a:ext uri="{C183D7F6-B498-43B3-948B-1728B52AA6E4}">
                <adec:decorative xmlns:adec="http://schemas.microsoft.com/office/drawing/2017/decorative" val="1"/>
              </a:ext>
            </a:extLst>
          </p:cNvPr>
          <p:cNvPicPr/>
          <p:nvPr/>
        </p:nvPicPr>
        <p:blipFill>
          <a:blip r:embed="rId3"/>
          <a:stretch>
            <a:fillRect/>
          </a:stretch>
        </p:blipFill>
        <p:spPr>
          <a:xfrm>
            <a:off x="2456726" y="485283"/>
            <a:ext cx="7278547" cy="5887434"/>
          </a:xfrm>
          <a:prstGeom prst="rect">
            <a:avLst/>
          </a:prstGeom>
          <a:ln w="76200" cap="sq">
            <a:noFill/>
            <a:prstDash val="solid"/>
            <a:miter lim="800000"/>
          </a:ln>
          <a:effectLst/>
        </p:spPr>
      </p:pic>
      <p:sp>
        <p:nvSpPr>
          <p:cNvPr id="4" name="Title 3" hidden="1">
            <a:extLst>
              <a:ext uri="{FF2B5EF4-FFF2-40B4-BE49-F238E27FC236}">
                <a16:creationId xmlns:a16="http://schemas.microsoft.com/office/drawing/2014/main" id="{FD87D391-D89C-8D62-2B5E-74867E301461}"/>
              </a:ext>
            </a:extLst>
          </p:cNvPr>
          <p:cNvSpPr>
            <a:spLocks noGrp="1"/>
          </p:cNvSpPr>
          <p:nvPr>
            <p:ph type="title" idx="4294967295"/>
          </p:nvPr>
        </p:nvSpPr>
        <p:spPr/>
        <p:txBody>
          <a:bodyPr/>
          <a:lstStyle/>
          <a:p>
            <a:r>
              <a:rPr lang="en-US" dirty="0"/>
              <a:t>Memory Collage</a:t>
            </a:r>
          </a:p>
        </p:txBody>
      </p:sp>
    </p:spTree>
    <p:extLst>
      <p:ext uri="{BB962C8B-B14F-4D97-AF65-F5344CB8AC3E}">
        <p14:creationId xmlns:p14="http://schemas.microsoft.com/office/powerpoint/2010/main" val="291300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B854D61E-D940-4041-A4DF-5F4B833152B7}"/>
              </a:ext>
            </a:extLst>
          </p:cNvPr>
          <p:cNvSpPr txBox="1"/>
          <p:nvPr/>
        </p:nvSpPr>
        <p:spPr>
          <a:xfrm>
            <a:off x="11761764" y="758950"/>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descr="&quot;&quot;">
            <a:extLst>
              <a:ext uri="{FF2B5EF4-FFF2-40B4-BE49-F238E27FC236}">
                <a16:creationId xmlns:a16="http://schemas.microsoft.com/office/drawing/2014/main" id="{C1651069-1749-4A97-82E3-AE1C4FA7FDF0}"/>
              </a:ext>
            </a:extLst>
          </p:cNvPr>
          <p:cNvSpPr txBox="1"/>
          <p:nvPr/>
        </p:nvSpPr>
        <p:spPr>
          <a:xfrm>
            <a:off x="-1" y="758950"/>
            <a:ext cx="5875283"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777D82DA-9450-5C6F-D4E7-9A66CE704EDB}"/>
              </a:ext>
            </a:extLst>
          </p:cNvPr>
          <p:cNvSpPr txBox="1"/>
          <p:nvPr/>
        </p:nvSpPr>
        <p:spPr>
          <a:xfrm>
            <a:off x="249014" y="1073550"/>
            <a:ext cx="5377251" cy="4710896"/>
          </a:xfrm>
          <a:prstGeom prst="rect">
            <a:avLst/>
          </a:prstGeom>
        </p:spPr>
        <p:txBody>
          <a:bodyPr vert="horz" lIns="91440" tIns="45720" rIns="91440" bIns="45720" rtlCol="0" anchor="b">
            <a:normAutofit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8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Recall</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8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What     You                           See</a:t>
            </a:r>
            <a:endParaRPr kumimoji="0" lang="en-US" sz="48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0" name="Picture 9" descr="Graphic of a human brain">
            <a:extLst>
              <a:ext uri="{FF2B5EF4-FFF2-40B4-BE49-F238E27FC236}">
                <a16:creationId xmlns:a16="http://schemas.microsoft.com/office/drawing/2014/main" id="{0064C61D-8A00-EFB2-AAD1-4DF46E79A170}"/>
              </a:ext>
            </a:extLst>
          </p:cNvPr>
          <p:cNvPicPr>
            <a:picLocks noChangeAspect="1"/>
          </p:cNvPicPr>
          <p:nvPr/>
        </p:nvPicPr>
        <p:blipFill>
          <a:blip r:embed="rId3"/>
          <a:stretch>
            <a:fillRect/>
          </a:stretch>
        </p:blipFill>
        <p:spPr>
          <a:xfrm>
            <a:off x="6497462" y="838528"/>
            <a:ext cx="4642121" cy="5180940"/>
          </a:xfrm>
          <a:prstGeom prst="rect">
            <a:avLst/>
          </a:prstGeom>
          <a:ln w="76200">
            <a:solidFill>
              <a:srgbClr val="012369"/>
            </a:solidFill>
          </a:ln>
        </p:spPr>
      </p:pic>
      <p:sp>
        <p:nvSpPr>
          <p:cNvPr id="4" name="Title 3" hidden="1">
            <a:extLst>
              <a:ext uri="{FF2B5EF4-FFF2-40B4-BE49-F238E27FC236}">
                <a16:creationId xmlns:a16="http://schemas.microsoft.com/office/drawing/2014/main" id="{5A13B7F0-409E-640A-CE67-C614EFE94353}"/>
              </a:ext>
            </a:extLst>
          </p:cNvPr>
          <p:cNvSpPr>
            <a:spLocks noGrp="1"/>
          </p:cNvSpPr>
          <p:nvPr>
            <p:ph type="title" idx="4294967295"/>
          </p:nvPr>
        </p:nvSpPr>
        <p:spPr/>
        <p:txBody>
          <a:bodyPr/>
          <a:lstStyle/>
          <a:p>
            <a:r>
              <a:rPr lang="en-US" dirty="0"/>
              <a:t>Recall What You See</a:t>
            </a:r>
          </a:p>
        </p:txBody>
      </p:sp>
    </p:spTree>
    <p:extLst>
      <p:ext uri="{BB962C8B-B14F-4D97-AF65-F5344CB8AC3E}">
        <p14:creationId xmlns:p14="http://schemas.microsoft.com/office/powerpoint/2010/main" val="186111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38ABAC-E4E4-9950-F8FA-27B502A91878}"/>
              </a:ext>
              <a:ext uri="{C183D7F6-B498-43B3-948B-1728B52AA6E4}">
                <adec:decorative xmlns:adec="http://schemas.microsoft.com/office/drawing/2017/decorative" val="1"/>
              </a:ext>
            </a:extLst>
          </p:cNvPr>
          <p:cNvSpPr txBox="1"/>
          <p:nvPr/>
        </p:nvSpPr>
        <p:spPr>
          <a:xfrm>
            <a:off x="2188029" y="293914"/>
            <a:ext cx="7696200" cy="6204857"/>
          </a:xfrm>
          <a:prstGeom prst="rect">
            <a:avLst/>
          </a:prstGeom>
          <a:solidFill>
            <a:schemeClr val="bg1"/>
          </a:solidFill>
          <a:ln w="76200">
            <a:solidFill>
              <a:srgbClr val="BF0D3E"/>
            </a:solidFill>
          </a:ln>
        </p:spPr>
        <p:txBody>
          <a:bodyPr wrap="square" rtlCol="0">
            <a:spAutoFit/>
          </a:bodyPr>
          <a:lstStyle/>
          <a:p>
            <a:pPr algn="l"/>
            <a:endParaRPr lang="en-US" dirty="0"/>
          </a:p>
        </p:txBody>
      </p:sp>
      <p:pic>
        <p:nvPicPr>
          <p:cNvPr id="2" name="Picture 1">
            <a:extLst>
              <a:ext uri="{FF2B5EF4-FFF2-40B4-BE49-F238E27FC236}">
                <a16:creationId xmlns:a16="http://schemas.microsoft.com/office/drawing/2014/main" id="{E1D18B53-7A89-A5EF-1EEC-11B50458A1C1}"/>
              </a:ext>
              <a:ext uri="{C183D7F6-B498-43B3-948B-1728B52AA6E4}">
                <adec:decorative xmlns:adec="http://schemas.microsoft.com/office/drawing/2017/decorative" val="1"/>
              </a:ext>
            </a:extLst>
          </p:cNvPr>
          <p:cNvPicPr/>
          <p:nvPr/>
        </p:nvPicPr>
        <p:blipFill>
          <a:blip r:embed="rId3"/>
          <a:stretch>
            <a:fillRect/>
          </a:stretch>
        </p:blipFill>
        <p:spPr>
          <a:xfrm>
            <a:off x="2456726" y="485283"/>
            <a:ext cx="7278547" cy="5887434"/>
          </a:xfrm>
          <a:prstGeom prst="rect">
            <a:avLst/>
          </a:prstGeom>
          <a:ln w="76200" cap="sq">
            <a:noFill/>
            <a:prstDash val="solid"/>
            <a:miter lim="800000"/>
          </a:ln>
          <a:effectLst/>
        </p:spPr>
      </p:pic>
      <p:sp>
        <p:nvSpPr>
          <p:cNvPr id="4" name="Title 3" hidden="1">
            <a:extLst>
              <a:ext uri="{FF2B5EF4-FFF2-40B4-BE49-F238E27FC236}">
                <a16:creationId xmlns:a16="http://schemas.microsoft.com/office/drawing/2014/main" id="{3616F53B-0757-CE19-BD38-DA60B39E0E70}"/>
              </a:ext>
            </a:extLst>
          </p:cNvPr>
          <p:cNvSpPr>
            <a:spLocks noGrp="1"/>
          </p:cNvSpPr>
          <p:nvPr>
            <p:ph type="title" idx="4294967295"/>
          </p:nvPr>
        </p:nvSpPr>
        <p:spPr/>
        <p:txBody>
          <a:bodyPr/>
          <a:lstStyle/>
          <a:p>
            <a:r>
              <a:rPr lang="en-US" dirty="0"/>
              <a:t>Memory Collage</a:t>
            </a:r>
          </a:p>
        </p:txBody>
      </p:sp>
    </p:spTree>
    <p:extLst>
      <p:ext uri="{BB962C8B-B14F-4D97-AF65-F5344CB8AC3E}">
        <p14:creationId xmlns:p14="http://schemas.microsoft.com/office/powerpoint/2010/main" val="730887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3" name="Picture 2" descr="image of popcorn in a large orange bowl">
            <a:extLst>
              <a:ext uri="{FF2B5EF4-FFF2-40B4-BE49-F238E27FC236}">
                <a16:creationId xmlns:a16="http://schemas.microsoft.com/office/drawing/2014/main" id="{5DD07D0B-B778-641E-932C-0F91058481EE}"/>
              </a:ext>
            </a:extLst>
          </p:cNvPr>
          <p:cNvPicPr>
            <a:picLocks noChangeAspect="1"/>
          </p:cNvPicPr>
          <p:nvPr/>
        </p:nvPicPr>
        <p:blipFill>
          <a:blip r:embed="rId3"/>
          <a:stretch>
            <a:fillRect/>
          </a:stretch>
        </p:blipFill>
        <p:spPr>
          <a:xfrm>
            <a:off x="1092485" y="1100014"/>
            <a:ext cx="4596831" cy="4576492"/>
          </a:xfrm>
          <a:prstGeom prst="rect">
            <a:avLst/>
          </a:prstGeom>
          <a:solidFill>
            <a:srgbClr val="BF0D3E"/>
          </a:solidFill>
          <a:ln w="76200">
            <a:solidFill>
              <a:srgbClr val="012369"/>
            </a:solidFill>
          </a:ln>
        </p:spPr>
      </p:pic>
      <p:sp>
        <p:nvSpPr>
          <p:cNvPr id="4" name="TextBox 3">
            <a:extLst>
              <a:ext uri="{FF2B5EF4-FFF2-40B4-BE49-F238E27FC236}">
                <a16:creationId xmlns:a16="http://schemas.microsoft.com/office/drawing/2014/main" id="{43A02162-0F6F-BD12-009C-A023DDDBA62F}"/>
              </a:ext>
            </a:extLst>
          </p:cNvPr>
          <p:cNvSpPr txBox="1"/>
          <p:nvPr/>
        </p:nvSpPr>
        <p:spPr>
          <a:xfrm>
            <a:off x="6096000" y="910658"/>
            <a:ext cx="5447893" cy="4955203"/>
          </a:xfrm>
          <a:prstGeom prst="rect">
            <a:avLst/>
          </a:prstGeom>
          <a:noFill/>
          <a:ln>
            <a:noFill/>
          </a:ln>
        </p:spPr>
        <p:txBody>
          <a:bodyPr wrap="square" rtlCol="0">
            <a:spAutoFit/>
          </a:bodyPr>
          <a:lstStyle/>
          <a:p>
            <a:pPr marL="0" marR="0">
              <a:spcBef>
                <a:spcPts val="0"/>
              </a:spcBef>
            </a:pPr>
            <a:r>
              <a:rPr lang="en-US" sz="3200" b="1" dirty="0">
                <a:solidFill>
                  <a:srgbClr val="012369"/>
                </a:solidFill>
                <a:effectLst/>
                <a:latin typeface="Arial" panose="020B0604020202020204" pitchFamily="34" charset="0"/>
                <a:ea typeface="Calibri" panose="020F0502020204030204" pitchFamily="34" charset="0"/>
                <a:cs typeface="Arial" panose="020B0604020202020204" pitchFamily="34" charset="0"/>
              </a:rPr>
              <a:t>Who do you think made the popcorn?</a:t>
            </a:r>
          </a:p>
          <a:p>
            <a:pPr marL="0" marR="0">
              <a:spcBef>
                <a:spcPts val="0"/>
              </a:spcBef>
            </a:pPr>
            <a:endParaRPr lang="en-US" sz="2000" b="1" dirty="0">
              <a:solidFill>
                <a:srgbClr val="012369"/>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3200" b="1" dirty="0">
                <a:solidFill>
                  <a:srgbClr val="012369"/>
                </a:solidFill>
                <a:effectLst/>
                <a:latin typeface="Arial" panose="020B0604020202020204" pitchFamily="34" charset="0"/>
                <a:ea typeface="Calibri" panose="020F0502020204030204" pitchFamily="34" charset="0"/>
                <a:cs typeface="Arial" panose="020B0604020202020204" pitchFamily="34" charset="0"/>
              </a:rPr>
              <a:t>Why did they make the popcorn?</a:t>
            </a:r>
          </a:p>
          <a:p>
            <a:pPr marL="0" marR="0">
              <a:spcBef>
                <a:spcPts val="0"/>
              </a:spcBef>
            </a:pPr>
            <a:endParaRPr lang="en-US" sz="2000" b="1" dirty="0">
              <a:solidFill>
                <a:srgbClr val="012369"/>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3200" b="1" dirty="0">
                <a:solidFill>
                  <a:srgbClr val="012369"/>
                </a:solidFill>
                <a:effectLst/>
                <a:latin typeface="Arial" panose="020B0604020202020204" pitchFamily="34" charset="0"/>
                <a:ea typeface="Calibri" panose="020F0502020204030204" pitchFamily="34" charset="0"/>
                <a:cs typeface="Arial" panose="020B0604020202020204" pitchFamily="34" charset="0"/>
              </a:rPr>
              <a:t>Who will be eating the popcorn?</a:t>
            </a:r>
          </a:p>
          <a:p>
            <a:pPr marL="0" marR="0">
              <a:spcBef>
                <a:spcPts val="0"/>
              </a:spcBef>
            </a:pPr>
            <a:endParaRPr lang="en-US" sz="2000" b="1" dirty="0">
              <a:solidFill>
                <a:srgbClr val="012369"/>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3200" b="1" dirty="0">
                <a:solidFill>
                  <a:srgbClr val="012369"/>
                </a:solidFill>
                <a:effectLst/>
                <a:latin typeface="Arial" panose="020B0604020202020204" pitchFamily="34" charset="0"/>
                <a:ea typeface="Calibri" panose="020F0502020204030204" pitchFamily="34" charset="0"/>
                <a:cs typeface="Arial" panose="020B0604020202020204" pitchFamily="34" charset="0"/>
              </a:rPr>
              <a:t>What might they be doing while eating the popcorn?</a:t>
            </a:r>
          </a:p>
        </p:txBody>
      </p:sp>
      <p:sp>
        <p:nvSpPr>
          <p:cNvPr id="5" name="Title 4" hidden="1">
            <a:extLst>
              <a:ext uri="{FF2B5EF4-FFF2-40B4-BE49-F238E27FC236}">
                <a16:creationId xmlns:a16="http://schemas.microsoft.com/office/drawing/2014/main" id="{D0E17EF1-6F4F-23B1-27ED-05EF8F900B0E}"/>
              </a:ext>
            </a:extLst>
          </p:cNvPr>
          <p:cNvSpPr>
            <a:spLocks noGrp="1"/>
          </p:cNvSpPr>
          <p:nvPr>
            <p:ph type="title" idx="4294967295"/>
          </p:nvPr>
        </p:nvSpPr>
        <p:spPr/>
        <p:txBody>
          <a:bodyPr/>
          <a:lstStyle/>
          <a:p>
            <a:r>
              <a:rPr lang="en-US" dirty="0"/>
              <a:t>Popcorn</a:t>
            </a:r>
          </a:p>
        </p:txBody>
      </p:sp>
    </p:spTree>
    <p:extLst>
      <p:ext uri="{BB962C8B-B14F-4D97-AF65-F5344CB8AC3E}">
        <p14:creationId xmlns:p14="http://schemas.microsoft.com/office/powerpoint/2010/main" val="2254756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txDef>
      <a:spPr>
        <a:solidFill>
          <a:schemeClr val="bg1"/>
        </a:solidFill>
        <a:ln>
          <a:solidFill>
            <a:schemeClr val="tx1"/>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1834</Words>
  <Application>Microsoft Office PowerPoint</Application>
  <PresentationFormat>Widescreen</PresentationFormat>
  <Paragraphs>211</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 Black</vt:lpstr>
      <vt:lpstr>Calibri</vt:lpstr>
      <vt:lpstr>Calibri Light</vt:lpstr>
      <vt:lpstr>Corbel</vt:lpstr>
      <vt:lpstr>Wingdings 2</vt:lpstr>
      <vt:lpstr>Office Theme</vt:lpstr>
      <vt:lpstr>Frame</vt:lpstr>
      <vt:lpstr>Literacy Strategies</vt:lpstr>
      <vt:lpstr>Thanks for being here</vt:lpstr>
      <vt:lpstr>Questioning and Extended Thinking Strategies</vt:lpstr>
      <vt:lpstr>Levels of Questioning</vt:lpstr>
      <vt:lpstr>Recall What You See</vt:lpstr>
      <vt:lpstr>Memory Collage</vt:lpstr>
      <vt:lpstr>Recall What You See</vt:lpstr>
      <vt:lpstr>Memory Collage</vt:lpstr>
      <vt:lpstr>Popcorn</vt:lpstr>
      <vt:lpstr>Effective Questions</vt:lpstr>
      <vt:lpstr>Arizona State Flag</vt:lpstr>
      <vt:lpstr>Let’s Do One Together</vt:lpstr>
      <vt:lpstr>It’s Your Turn</vt:lpstr>
      <vt:lpstr>Practice with Your Child</vt:lpstr>
      <vt:lpstr>You’ve Got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Crawford</dc:creator>
  <cp:lastModifiedBy>Kim Conley</cp:lastModifiedBy>
  <cp:revision>4</cp:revision>
  <dcterms:created xsi:type="dcterms:W3CDTF">2022-10-28T14:06:29Z</dcterms:created>
  <dcterms:modified xsi:type="dcterms:W3CDTF">2023-05-28T04:07:20Z</dcterms:modified>
</cp:coreProperties>
</file>