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611" r:id="rId3"/>
    <p:sldId id="964" r:id="rId4"/>
    <p:sldId id="1024" r:id="rId5"/>
    <p:sldId id="1055" r:id="rId6"/>
    <p:sldId id="1025" r:id="rId7"/>
    <p:sldId id="1026" r:id="rId8"/>
    <p:sldId id="1029" r:id="rId9"/>
    <p:sldId id="1028" r:id="rId10"/>
    <p:sldId id="1030" r:id="rId11"/>
    <p:sldId id="1031" r:id="rId12"/>
    <p:sldId id="1032" r:id="rId13"/>
    <p:sldId id="1033" r:id="rId14"/>
    <p:sldId id="1034" r:id="rId15"/>
    <p:sldId id="1035" r:id="rId16"/>
    <p:sldId id="1036" r:id="rId17"/>
    <p:sldId id="1037" r:id="rId18"/>
    <p:sldId id="1038" r:id="rId19"/>
    <p:sldId id="750" r:id="rId20"/>
    <p:sldId id="804" r:id="rId21"/>
    <p:sldId id="1019" r:id="rId22"/>
    <p:sldId id="6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3E"/>
    <a:srgbClr val="012369"/>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473" autoAdjust="0"/>
  </p:normalViewPr>
  <p:slideViewPr>
    <p:cSldViewPr snapToGrid="0">
      <p:cViewPr varScale="1">
        <p:scale>
          <a:sx n="94" d="100"/>
          <a:sy n="94" d="100"/>
        </p:scale>
        <p:origin x="4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403A9-833C-49B8-A4E7-34DE803852D7}"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7239-8673-4211-8824-4F18ED075A21}" type="slidenum">
              <a:rPr lang="en-US" smtClean="0"/>
              <a:t>‹#›</a:t>
            </a:fld>
            <a:endParaRPr lang="en-US"/>
          </a:p>
        </p:txBody>
      </p:sp>
    </p:spTree>
    <p:extLst>
      <p:ext uri="{BB962C8B-B14F-4D97-AF65-F5344CB8AC3E}">
        <p14:creationId xmlns:p14="http://schemas.microsoft.com/office/powerpoint/2010/main" val="168283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r>
              <a:rPr lang="en-US" dirty="0">
                <a:latin typeface="Arial" panose="020B0604020202020204" pitchFamily="34" charset="0"/>
                <a:cs typeface="Arial" panose="020B0604020202020204" pitchFamily="34" charset="0"/>
              </a:rPr>
              <a:t>Welcome, parents, students, and teachers to our Literacy Strategies Parent Meeting.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staff is participating in the Arizona Professional Learning Series to learn strategies to increase literacy achievement for every student. Our students are learning new strategies to empower their learning. Parents, you will learn some of the same strategies to support your children’s learning at home.</a:t>
            </a: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arents, think back to when you were kids. Was there something that was difficult to learn how to do? Skateboarding? Baking cookies? Riding a bike? </a:t>
            </a:r>
            <a:r>
              <a:rPr lang="en-US" dirty="0">
                <a:latin typeface="Arial" panose="020B0604020202020204" pitchFamily="34" charset="0"/>
                <a:ea typeface="Calibri" panose="020F0502020204030204" pitchFamily="34" charset="0"/>
                <a:cs typeface="Arial" panose="020B0604020202020204" pitchFamily="34" charset="0"/>
              </a:rPr>
              <a:t>Playing a game</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What supports would have made it easier to </a:t>
            </a:r>
            <a:r>
              <a:rPr lang="en-US" dirty="0">
                <a:latin typeface="Arial" panose="020B0604020202020204" pitchFamily="34" charset="0"/>
                <a:ea typeface="Calibri" panose="020F0502020204030204" pitchFamily="34" charset="0"/>
                <a:cs typeface="Arial" panose="020B0604020202020204" pitchFamily="34" charset="0"/>
              </a:rPr>
              <a:t>learn? </a:t>
            </a:r>
            <a:r>
              <a:rPr lang="en-US" dirty="0">
                <a:effectLst/>
                <a:latin typeface="Arial" panose="020B0604020202020204" pitchFamily="34" charset="0"/>
                <a:ea typeface="Calibri" panose="020F0502020204030204" pitchFamily="34" charset="0"/>
                <a:cs typeface="Arial" panose="020B0604020202020204" pitchFamily="34" charset="0"/>
              </a:rPr>
              <a:t>Someone showing you how to do it? Learning it in smaller steps before </a:t>
            </a:r>
            <a:r>
              <a:rPr lang="en-US" dirty="0">
                <a:latin typeface="Arial" panose="020B0604020202020204" pitchFamily="34" charset="0"/>
                <a:ea typeface="Calibri" panose="020F0502020204030204" pitchFamily="34" charset="0"/>
                <a:cs typeface="Arial" panose="020B0604020202020204" pitchFamily="34" charset="0"/>
              </a:rPr>
              <a:t>trying</a:t>
            </a:r>
            <a:r>
              <a:rPr lang="en-US" dirty="0">
                <a:effectLst/>
                <a:latin typeface="Arial" panose="020B0604020202020204" pitchFamily="34" charset="0"/>
                <a:ea typeface="Calibri" panose="020F0502020204030204" pitchFamily="34" charset="0"/>
                <a:cs typeface="Arial" panose="020B0604020202020204" pitchFamily="34" charset="0"/>
              </a:rPr>
              <a:t> it?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Parents, share with your child one difficulty you had learning something new and what could have made it easier.</a:t>
            </a:r>
          </a:p>
          <a:p>
            <a:pPr marL="0" marR="0">
              <a:spcBef>
                <a:spcPts val="0"/>
              </a:spcBef>
            </a:pPr>
            <a:endParaRPr lang="en-US" i="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Arial" panose="020B0604020202020204" pitchFamily="34" charset="0"/>
              </a:rPr>
              <a:t>Ask a few parents to share. </a:t>
            </a:r>
            <a:r>
              <a:rPr lang="en-US" i="1" dirty="0">
                <a:latin typeface="Arial" panose="020B0604020202020204" pitchFamily="34" charset="0"/>
                <a:ea typeface="Calibri" panose="020F0502020204030204" pitchFamily="34" charset="0"/>
                <a:cs typeface="Arial" panose="020B0604020202020204" pitchFamily="34" charset="0"/>
              </a:rPr>
              <a:t>Make the connection between what made their learning easier and differentiation.</a:t>
            </a:r>
            <a:endParaRPr lang="en-US" i="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Differentiation strategies would have given you better opportunities to learn just as it gives all students </a:t>
            </a:r>
            <a:r>
              <a:rPr lang="en-US" dirty="0">
                <a:latin typeface="Arial" panose="020B0604020202020204" pitchFamily="34" charset="0"/>
                <a:ea typeface="Calibri" panose="020F0502020204030204" pitchFamily="34" charset="0"/>
                <a:cs typeface="Arial" panose="020B0604020202020204" pitchFamily="34" charset="0"/>
              </a:rPr>
              <a:t>better</a:t>
            </a:r>
            <a:r>
              <a:rPr lang="en-US" sz="1200" dirty="0">
                <a:effectLst/>
                <a:latin typeface="Arial" panose="020B0604020202020204" pitchFamily="34" charset="0"/>
                <a:ea typeface="Calibri" panose="020F0502020204030204" pitchFamily="34" charset="0"/>
                <a:cs typeface="Arial" panose="020B0604020202020204" pitchFamily="34" charset="0"/>
              </a:rPr>
              <a:t> opportunities to be successful learners.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50054" y="845350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787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53806"/>
            <a:ext cx="5560060" cy="3727429"/>
          </a:xfrm>
        </p:spPr>
        <p:txBody>
          <a:bodyPr/>
          <a:lstStyle/>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Using a tiered activity is one way to offer the same activity at different skill levels. </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dirty="0">
                <a:latin typeface="Arial" panose="020B0604020202020204" pitchFamily="34" charset="0"/>
                <a:ea typeface="Calibri" panose="020F0502020204030204" pitchFamily="34" charset="0"/>
                <a:cs typeface="Arial" panose="020B0604020202020204" pitchFamily="34" charset="0"/>
              </a:rPr>
              <a:t>expectation</a:t>
            </a:r>
            <a:r>
              <a:rPr lang="en-US" sz="1200" dirty="0">
                <a:effectLst/>
                <a:latin typeface="Arial" panose="020B0604020202020204" pitchFamily="34" charset="0"/>
                <a:ea typeface="Calibri" panose="020F0502020204030204" pitchFamily="34" charset="0"/>
                <a:cs typeface="Arial" panose="020B0604020202020204" pitchFamily="34" charset="0"/>
              </a:rPr>
              <a:t> is to help students understand and complete a task without frustration. The importance is placed on learning by offering different ways that match different skill levels. </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For example, reading materials could be provided in various reading levels. All students would be getting the information on a targeted subject, but the materials would be geared to their individual reading levels.</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Tiered strategies are used in every class. Let’s look at an example for math using a word problem and a bar graph.</a:t>
            </a:r>
          </a:p>
          <a:p>
            <a:endParaRPr lang="en-US" dirty="0"/>
          </a:p>
        </p:txBody>
      </p:sp>
      <p:sp>
        <p:nvSpPr>
          <p:cNvPr id="4" name="Slide Number Placeholder 3"/>
          <p:cNvSpPr>
            <a:spLocks noGrp="1"/>
          </p:cNvSpPr>
          <p:nvPr>
            <p:ph type="sldNum" sz="quarter" idx="5"/>
          </p:nvPr>
        </p:nvSpPr>
        <p:spPr>
          <a:xfrm>
            <a:off x="6111638" y="8508326"/>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334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3700"/>
            <a:ext cx="5543550" cy="3117850"/>
          </a:xfrm>
        </p:spPr>
      </p:sp>
      <p:sp>
        <p:nvSpPr>
          <p:cNvPr id="3" name="Notes Placeholder 2"/>
          <p:cNvSpPr>
            <a:spLocks noGrp="1"/>
          </p:cNvSpPr>
          <p:nvPr>
            <p:ph type="body" idx="1"/>
          </p:nvPr>
        </p:nvSpPr>
        <p:spPr>
          <a:xfrm>
            <a:off x="610440" y="3547232"/>
            <a:ext cx="5560060" cy="3636705"/>
          </a:xfrm>
        </p:spPr>
        <p:txBody>
          <a:bodyPr/>
          <a:lstStyle/>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Here is a math word problem. </a:t>
            </a:r>
          </a:p>
          <a:p>
            <a:pPr marL="0" marR="0">
              <a:spcBef>
                <a:spcPts val="0"/>
              </a:spcBef>
            </a:pPr>
            <a:endParaRPr lang="en-US" i="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i="1" dirty="0">
                <a:effectLst/>
                <a:latin typeface="Arial" panose="020B0604020202020204" pitchFamily="34" charset="0"/>
                <a:ea typeface="Calibri" panose="020F0502020204030204" pitchFamily="34" charset="0"/>
                <a:cs typeface="Arial" panose="020B0604020202020204" pitchFamily="34" charset="0"/>
              </a:rPr>
              <a:t>Read the problem aloud.</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Some students could easily read this math problem, graph the information, and answer the question, but reading and understanding word problems can be a challenge for </a:t>
            </a:r>
            <a:r>
              <a:rPr lang="en-US" sz="1200" dirty="0">
                <a:latin typeface="Arial" panose="020B0604020202020204" pitchFamily="34" charset="0"/>
                <a:ea typeface="Calibri" panose="020F0502020204030204" pitchFamily="34" charset="0"/>
                <a:cs typeface="Arial" panose="020B0604020202020204" pitchFamily="34" charset="0"/>
              </a:rPr>
              <a:t>many</a:t>
            </a:r>
            <a:r>
              <a:rPr lang="en-US" sz="1200" dirty="0">
                <a:effectLst/>
                <a:latin typeface="Arial" panose="020B0604020202020204" pitchFamily="34" charset="0"/>
                <a:ea typeface="Calibri" panose="020F0502020204030204" pitchFamily="34" charset="0"/>
                <a:cs typeface="Arial" panose="020B0604020202020204" pitchFamily="34" charset="0"/>
              </a:rPr>
              <a:t> students.</a:t>
            </a:r>
          </a:p>
          <a:p>
            <a:endParaRPr lang="en-US" dirty="0"/>
          </a:p>
        </p:txBody>
      </p:sp>
      <p:sp>
        <p:nvSpPr>
          <p:cNvPr id="4" name="Slide Number Placeholder 3"/>
          <p:cNvSpPr>
            <a:spLocks noGrp="1"/>
          </p:cNvSpPr>
          <p:nvPr>
            <p:ph type="sldNum" sz="quarter" idx="5"/>
          </p:nvPr>
        </p:nvSpPr>
        <p:spPr>
          <a:xfrm>
            <a:off x="6067425" y="839953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518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401638"/>
            <a:ext cx="5543550" cy="3117850"/>
          </a:xfrm>
        </p:spPr>
      </p:sp>
      <p:sp>
        <p:nvSpPr>
          <p:cNvPr id="3" name="Notes Placeholder 2"/>
          <p:cNvSpPr>
            <a:spLocks noGrp="1"/>
          </p:cNvSpPr>
          <p:nvPr>
            <p:ph type="body" idx="1"/>
          </p:nvPr>
        </p:nvSpPr>
        <p:spPr>
          <a:xfrm>
            <a:off x="608965" y="3588969"/>
            <a:ext cx="5560060" cy="3636705"/>
          </a:xfrm>
        </p:spPr>
        <p:txBody>
          <a:bodyPr/>
          <a:lstStyle/>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Teachers can use differentiation to support that learning challenge.</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latin typeface="Arial" panose="020B0604020202020204" pitchFamily="34" charset="0"/>
                <a:ea typeface="Calibri" panose="020F0502020204030204" pitchFamily="34" charset="0"/>
                <a:cs typeface="Arial" panose="020B0604020202020204" pitchFamily="34" charset="0"/>
              </a:rPr>
              <a:t>K</a:t>
            </a:r>
            <a:r>
              <a:rPr lang="en-US" sz="1200" dirty="0">
                <a:effectLst/>
                <a:latin typeface="Arial" panose="020B0604020202020204" pitchFamily="34" charset="0"/>
                <a:ea typeface="Calibri" panose="020F0502020204030204" pitchFamily="34" charset="0"/>
                <a:cs typeface="Arial" panose="020B0604020202020204" pitchFamily="34" charset="0"/>
              </a:rPr>
              <a:t>ey words can be color coded </a:t>
            </a:r>
            <a:r>
              <a:rPr lang="en-US" dirty="0">
                <a:latin typeface="Arial" panose="020B0604020202020204" pitchFamily="34" charset="0"/>
                <a:ea typeface="Calibri" panose="020F0502020204030204" pitchFamily="34" charset="0"/>
                <a:cs typeface="Arial" panose="020B0604020202020204" pitchFamily="34" charset="0"/>
              </a:rPr>
              <a:t>or</a:t>
            </a:r>
            <a:r>
              <a:rPr lang="en-US" sz="1200" dirty="0">
                <a:effectLst/>
                <a:latin typeface="Arial" panose="020B0604020202020204" pitchFamily="34" charset="0"/>
                <a:ea typeface="Calibri" panose="020F0502020204030204" pitchFamily="34" charset="0"/>
                <a:cs typeface="Arial" panose="020B0604020202020204" pitchFamily="34" charset="0"/>
              </a:rPr>
              <a:t> key information can be underlined. Here, we see the </a:t>
            </a:r>
            <a:r>
              <a:rPr lang="en-US" sz="1200" dirty="0">
                <a:latin typeface="Arial" panose="020B0604020202020204" pitchFamily="34" charset="0"/>
                <a:ea typeface="Calibri" panose="020F0502020204030204" pitchFamily="34" charset="0"/>
                <a:cs typeface="Arial" panose="020B0604020202020204" pitchFamily="34" charset="0"/>
              </a:rPr>
              <a:t>numbers of students with each activity are</a:t>
            </a:r>
            <a:r>
              <a:rPr lang="en-US" sz="1200" dirty="0">
                <a:effectLst/>
                <a:latin typeface="Arial" panose="020B0604020202020204" pitchFamily="34" charset="0"/>
                <a:ea typeface="Calibri" panose="020F0502020204030204" pitchFamily="34" charset="0"/>
                <a:cs typeface="Arial" panose="020B0604020202020204" pitchFamily="34" charset="0"/>
              </a:rPr>
              <a:t> underlined and the favorite things to do are in </a:t>
            </a:r>
            <a:r>
              <a:rPr lang="en-US" dirty="0">
                <a:latin typeface="Arial" panose="020B0604020202020204" pitchFamily="34" charset="0"/>
                <a:ea typeface="Calibri" panose="020F0502020204030204" pitchFamily="34" charset="0"/>
                <a:cs typeface="Arial" panose="020B0604020202020204" pitchFamily="34" charset="0"/>
              </a:rPr>
              <a:t>red</a:t>
            </a:r>
            <a:r>
              <a:rPr lang="en-US" sz="1200"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690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923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417513"/>
            <a:ext cx="5543550" cy="3117850"/>
          </a:xfrm>
        </p:spPr>
      </p:sp>
      <p:sp>
        <p:nvSpPr>
          <p:cNvPr id="3" name="Notes Placeholder 2"/>
          <p:cNvSpPr>
            <a:spLocks noGrp="1"/>
          </p:cNvSpPr>
          <p:nvPr>
            <p:ph type="body" idx="1"/>
          </p:nvPr>
        </p:nvSpPr>
        <p:spPr>
          <a:xfrm>
            <a:off x="648970" y="3592763"/>
            <a:ext cx="5560060" cy="3636705"/>
          </a:xfrm>
        </p:spPr>
        <p: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The graph could also be color coded to match the color coding of the word problem. The categories here are in </a:t>
            </a:r>
            <a:r>
              <a:rPr lang="en-US" dirty="0">
                <a:latin typeface="Arial" panose="020B0604020202020204" pitchFamily="34" charset="0"/>
                <a:ea typeface="Calibri" panose="020F0502020204030204" pitchFamily="34" charset="0"/>
                <a:cs typeface="Arial" panose="020B0604020202020204" pitchFamily="34" charset="0"/>
              </a:rPr>
              <a:t>red</a:t>
            </a:r>
            <a:r>
              <a:rPr lang="en-US" sz="1200" dirty="0">
                <a:effectLst/>
                <a:latin typeface="Arial" panose="020B0604020202020204" pitchFamily="34" charset="0"/>
                <a:ea typeface="Calibri" panose="020F0502020204030204" pitchFamily="34" charset="0"/>
                <a:cs typeface="Arial" panose="020B0604020202020204" pitchFamily="34" charset="0"/>
              </a:rPr>
              <a:t>. Those same words are </a:t>
            </a:r>
            <a:r>
              <a:rPr lang="en-US" dirty="0">
                <a:latin typeface="Arial" panose="020B0604020202020204" pitchFamily="34" charset="0"/>
                <a:ea typeface="Calibri" panose="020F0502020204030204" pitchFamily="34" charset="0"/>
                <a:cs typeface="Arial" panose="020B0604020202020204" pitchFamily="34" charset="0"/>
              </a:rPr>
              <a:t>red</a:t>
            </a:r>
            <a:r>
              <a:rPr lang="en-US" sz="1200" dirty="0">
                <a:effectLst/>
                <a:latin typeface="Arial" panose="020B0604020202020204" pitchFamily="34" charset="0"/>
                <a:ea typeface="Calibri" panose="020F0502020204030204" pitchFamily="34" charset="0"/>
                <a:cs typeface="Arial" panose="020B0604020202020204" pitchFamily="34" charset="0"/>
              </a:rPr>
              <a:t> in the problem. </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D</a:t>
            </a:r>
            <a:r>
              <a:rPr lang="en-US" sz="1200" dirty="0">
                <a:effectLst/>
                <a:latin typeface="Arial" panose="020B0604020202020204" pitchFamily="34" charset="0"/>
                <a:ea typeface="Calibri" panose="020F0502020204030204" pitchFamily="34" charset="0"/>
                <a:cs typeface="Arial" panose="020B0604020202020204" pitchFamily="34" charset="0"/>
              </a:rPr>
              <a:t>ifferentiating can remove obstacles to reading and solving a word problem. As students gain skills, the color coding would be removed. </a:t>
            </a:r>
          </a:p>
          <a:p>
            <a:endParaRPr lang="en-US" dirty="0"/>
          </a:p>
        </p:txBody>
      </p:sp>
      <p:sp>
        <p:nvSpPr>
          <p:cNvPr id="4" name="Slide Number Placeholder 3"/>
          <p:cNvSpPr>
            <a:spLocks noGrp="1"/>
          </p:cNvSpPr>
          <p:nvPr>
            <p:ph type="sldNum" sz="quarter" idx="5"/>
          </p:nvPr>
        </p:nvSpPr>
        <p:spPr>
          <a:xfrm>
            <a:off x="61690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665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pPr marL="0" marR="0"/>
            <a:r>
              <a:rPr lang="en-US" sz="1200" dirty="0">
                <a:effectLst/>
                <a:latin typeface="Arial" panose="020B0604020202020204" pitchFamily="34" charset="0"/>
                <a:ea typeface="Calibri" panose="020F0502020204030204" pitchFamily="34" charset="0"/>
                <a:cs typeface="Arial" panose="020B0604020202020204" pitchFamily="34" charset="0"/>
              </a:rPr>
              <a:t>Our teachers present information visually while talking aloud to model the thinking process. Students see and hear the information then practice the skill with hands-on activities.</a:t>
            </a:r>
          </a:p>
          <a:p>
            <a:pPr marL="0" marR="0"/>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Teachers use differentiation to support the way students like to learn by presenting information in different </a:t>
            </a:r>
            <a:r>
              <a:rPr lang="en-US" dirty="0">
                <a:latin typeface="Arial" panose="020B0604020202020204" pitchFamily="34" charset="0"/>
                <a:cs typeface="Arial" panose="020B0604020202020204" pitchFamily="34" charset="0"/>
              </a:rPr>
              <a:t>form</a:t>
            </a:r>
            <a:r>
              <a:rPr lang="en-US" sz="1200" dirty="0">
                <a:latin typeface="Arial" panose="020B0604020202020204" pitchFamily="34" charset="0"/>
                <a:cs typeface="Arial" panose="020B0604020202020204" pitchFamily="34" charset="0"/>
              </a:rPr>
              <a:t>s and offering choices for practicing and demonstrating mastery of skills.</a:t>
            </a:r>
            <a:endParaRPr lang="en-US" dirty="0"/>
          </a:p>
        </p:txBody>
      </p:sp>
      <p:sp>
        <p:nvSpPr>
          <p:cNvPr id="4" name="Slide Number Placeholder 3"/>
          <p:cNvSpPr>
            <a:spLocks noGrp="1"/>
          </p:cNvSpPr>
          <p:nvPr>
            <p:ph type="sldNum" sz="quarter" idx="5"/>
          </p:nvPr>
        </p:nvSpPr>
        <p:spPr>
          <a:xfrm>
            <a:off x="6080125" y="845350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6090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pPr marL="0" marR="0"/>
            <a:r>
              <a:rPr lang="en-US" sz="1200" dirty="0">
                <a:effectLst/>
                <a:latin typeface="Arial" panose="020B0604020202020204" pitchFamily="34" charset="0"/>
                <a:ea typeface="Calibri" panose="020F0502020204030204" pitchFamily="34" charset="0"/>
                <a:cs typeface="Arial" panose="020B0604020202020204" pitchFamily="34" charset="0"/>
              </a:rPr>
              <a:t>Here’s a science class example. In a previous meeting, we used the water cycle to explain different levels of feedback teachers might give students about what they know about the water cycle. Now, let’s look at how teachers could offer choices so students can demonstrate their learning in a way that suits their </a:t>
            </a:r>
            <a:r>
              <a:rPr lang="en-US" sz="1200" dirty="0">
                <a:latin typeface="Arial" panose="020B0604020202020204" pitchFamily="34" charset="0"/>
                <a:ea typeface="Calibri" panose="020F0502020204030204" pitchFamily="34" charset="0"/>
                <a:cs typeface="Arial" panose="020B0604020202020204" pitchFamily="34" charset="0"/>
              </a:rPr>
              <a:t>preferred </a:t>
            </a:r>
            <a:r>
              <a:rPr lang="en-US" sz="1200" dirty="0">
                <a:effectLst/>
                <a:latin typeface="Arial" panose="020B0604020202020204" pitchFamily="34" charset="0"/>
                <a:ea typeface="Calibri" panose="020F0502020204030204" pitchFamily="34" charset="0"/>
                <a:cs typeface="Arial" panose="020B0604020202020204" pitchFamily="34" charset="0"/>
              </a:rPr>
              <a:t>learning style.</a:t>
            </a:r>
          </a:p>
          <a:p>
            <a:pPr marL="0" marR="0"/>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sz="1200" dirty="0">
                <a:effectLst/>
                <a:latin typeface="Arial" panose="020B0604020202020204" pitchFamily="34" charset="0"/>
                <a:ea typeface="Calibri" panose="020F0502020204030204" pitchFamily="34" charset="0"/>
                <a:cs typeface="Arial" panose="020B0604020202020204" pitchFamily="34" charset="0"/>
              </a:rPr>
              <a:t>Students could demonstrate that they know how the water cycle works by choosing to draw the water cycle, write a song that explains the water cycle, or make a model.</a:t>
            </a:r>
          </a:p>
          <a:p>
            <a:pPr marL="0" marR="0"/>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sz="1200" dirty="0">
                <a:effectLst/>
                <a:latin typeface="Arial" panose="020B0604020202020204" pitchFamily="34" charset="0"/>
                <a:ea typeface="Calibri" panose="020F0502020204030204" pitchFamily="34" charset="0"/>
                <a:cs typeface="Arial" panose="020B0604020202020204" pitchFamily="34" charset="0"/>
              </a:rPr>
              <a:t>If one of these activities does not meet their needs, students could create their own way to demonstrate they understand the water cycle.</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a:p>
            <a:pPr marL="0" marR="0"/>
            <a:r>
              <a:rPr lang="en-US" sz="1200" dirty="0">
                <a:effectLst/>
                <a:latin typeface="Arial" panose="020B0604020202020204" pitchFamily="34" charset="0"/>
                <a:ea typeface="Calibri" panose="020F0502020204030204" pitchFamily="34" charset="0"/>
                <a:cs typeface="Arial" panose="020B0604020202020204" pitchFamily="34" charset="0"/>
              </a:rPr>
              <a:t>Having a choice increases student effort and leads to more learning. </a:t>
            </a:r>
          </a:p>
          <a:p>
            <a:endParaRPr lang="en-US" dirty="0"/>
          </a:p>
        </p:txBody>
      </p:sp>
      <p:sp>
        <p:nvSpPr>
          <p:cNvPr id="4" name="Slide Number Placeholder 3"/>
          <p:cNvSpPr>
            <a:spLocks noGrp="1"/>
          </p:cNvSpPr>
          <p:nvPr>
            <p:ph type="sldNum" sz="quarter" idx="5"/>
          </p:nvPr>
        </p:nvSpPr>
        <p:spPr>
          <a:xfrm>
            <a:off x="6067425" y="8453508"/>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764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12750"/>
            <a:ext cx="5543550" cy="3117850"/>
          </a:xfrm>
        </p:spPr>
      </p:sp>
      <p:sp>
        <p:nvSpPr>
          <p:cNvPr id="3" name="Notes Placeholder 2"/>
          <p:cNvSpPr>
            <a:spLocks noGrp="1"/>
          </p:cNvSpPr>
          <p:nvPr>
            <p:ph type="body" idx="1"/>
          </p:nvPr>
        </p:nvSpPr>
        <p:spPr>
          <a:xfrm>
            <a:off x="676275" y="3641978"/>
            <a:ext cx="5692159" cy="3636705"/>
          </a:xfrm>
        </p:spPr>
        <p:txBody>
          <a:bodyPr/>
          <a:lstStyle/>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ifferentiation offers every student specific strategies to help with learning.</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Differentiation</a:t>
            </a:r>
            <a:r>
              <a:rPr lang="en-US" dirty="0">
                <a:latin typeface="Arial" panose="020B0604020202020204" pitchFamily="34" charset="0"/>
                <a:ea typeface="Calibri" panose="020F0502020204030204" pitchFamily="34" charset="0"/>
                <a:cs typeface="Arial" panose="020B0604020202020204" pitchFamily="34" charset="0"/>
              </a:rPr>
              <a:t> motivates s</a:t>
            </a:r>
            <a:r>
              <a:rPr lang="en-US" sz="1200" dirty="0">
                <a:latin typeface="Arial" panose="020B0604020202020204" pitchFamily="34" charset="0"/>
                <a:ea typeface="Calibri" panose="020F0502020204030204" pitchFamily="34" charset="0"/>
                <a:cs typeface="Arial" panose="020B0604020202020204" pitchFamily="34" charset="0"/>
              </a:rPr>
              <a:t>tudents to b</a:t>
            </a:r>
            <a:r>
              <a:rPr lang="en-US" sz="1200" dirty="0">
                <a:effectLst/>
                <a:latin typeface="Arial" panose="020B0604020202020204" pitchFamily="34" charset="0"/>
                <a:ea typeface="Calibri" panose="020F0502020204030204" pitchFamily="34" charset="0"/>
                <a:cs typeface="Arial" panose="020B0604020202020204" pitchFamily="34" charset="0"/>
              </a:rPr>
              <a:t>e involved in their learning and </a:t>
            </a:r>
            <a:r>
              <a:rPr lang="en-US" dirty="0">
                <a:effectLst/>
                <a:latin typeface="Arial" panose="020B0604020202020204" pitchFamily="34" charset="0"/>
                <a:ea typeface="Calibri" panose="020F0502020204030204" pitchFamily="34" charset="0"/>
                <a:cs typeface="Arial" panose="020B0604020202020204" pitchFamily="34" charset="0"/>
              </a:rPr>
              <a:t>promotes learning growth.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Differentiation creates </a:t>
            </a:r>
            <a:r>
              <a:rPr lang="en-US" sz="1200" dirty="0">
                <a:effectLst/>
                <a:latin typeface="Arial" panose="020B0604020202020204" pitchFamily="34" charset="0"/>
                <a:ea typeface="Calibri" panose="020F0502020204030204" pitchFamily="34" charset="0"/>
                <a:cs typeface="Arial" panose="020B0604020202020204" pitchFamily="34" charset="0"/>
              </a:rPr>
              <a:t>better learning outcomes for all.</a:t>
            </a:r>
          </a:p>
          <a:p>
            <a:endParaRPr lang="en-US" dirty="0"/>
          </a:p>
        </p:txBody>
      </p:sp>
      <p:sp>
        <p:nvSpPr>
          <p:cNvPr id="4" name="Slide Number Placeholder 3"/>
          <p:cNvSpPr>
            <a:spLocks noGrp="1"/>
          </p:cNvSpPr>
          <p:nvPr>
            <p:ph type="sldNum" sz="quarter" idx="5"/>
          </p:nvPr>
        </p:nvSpPr>
        <p:spPr>
          <a:xfrm>
            <a:off x="6108317" y="8499546"/>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752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Let’s take a moment to reflect on what you learned today. At your table, discuss at least one thing you learned </a:t>
            </a:r>
            <a:r>
              <a:rPr lang="en-US" dirty="0">
                <a:latin typeface="Arial" panose="020B0604020202020204" pitchFamily="34" charset="0"/>
                <a:ea typeface="Calibri" panose="020F0502020204030204" pitchFamily="34" charset="0"/>
                <a:cs typeface="Arial" panose="020B0604020202020204" pitchFamily="34" charset="0"/>
              </a:rPr>
              <a:t>about differentiation</a:t>
            </a:r>
            <a:r>
              <a:rPr lang="en-US" sz="1200" dirty="0">
                <a:effectLst/>
                <a:latin typeface="Arial" panose="020B0604020202020204" pitchFamily="34" charset="0"/>
                <a:ea typeface="Calibri" panose="020F0502020204030204" pitchFamily="34" charset="0"/>
                <a:cs typeface="Arial" panose="020B0604020202020204" pitchFamily="34" charset="0"/>
              </a:rPr>
              <a:t> and how </a:t>
            </a:r>
            <a:r>
              <a:rPr lang="en-US" dirty="0">
                <a:latin typeface="Arial" panose="020B0604020202020204" pitchFamily="34" charset="0"/>
                <a:ea typeface="Calibri" panose="020F0502020204030204" pitchFamily="34" charset="0"/>
                <a:cs typeface="Arial" panose="020B0604020202020204" pitchFamily="34" charset="0"/>
              </a:rPr>
              <a:t>differenti</a:t>
            </a:r>
            <a:r>
              <a:rPr lang="en-US" sz="1200" dirty="0">
                <a:effectLst/>
                <a:latin typeface="Arial" panose="020B0604020202020204" pitchFamily="34" charset="0"/>
                <a:ea typeface="Calibri" panose="020F0502020204030204" pitchFamily="34" charset="0"/>
                <a:cs typeface="Arial" panose="020B0604020202020204" pitchFamily="34" charset="0"/>
              </a:rPr>
              <a:t>ation will impact your child’s learning.</a:t>
            </a:r>
          </a:p>
          <a:p>
            <a:endParaRPr lang="en-US" dirty="0"/>
          </a:p>
        </p:txBody>
      </p:sp>
      <p:sp>
        <p:nvSpPr>
          <p:cNvPr id="4" name="Slide Number Placeholder 3"/>
          <p:cNvSpPr>
            <a:spLocks noGrp="1"/>
          </p:cNvSpPr>
          <p:nvPr>
            <p:ph type="sldNum" sz="quarter" idx="5"/>
          </p:nvPr>
        </p:nvSpPr>
        <p:spPr>
          <a:xfrm>
            <a:off x="6200775" y="851065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2500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5463"/>
            <a:ext cx="5543550" cy="3117850"/>
          </a:xfrm>
        </p:spPr>
      </p:sp>
      <p:sp>
        <p:nvSpPr>
          <p:cNvPr id="3" name="Notes Placeholder 2"/>
          <p:cNvSpPr>
            <a:spLocks noGrp="1"/>
          </p:cNvSpPr>
          <p:nvPr>
            <p:ph type="body" idx="1"/>
          </p:nvPr>
        </p:nvSpPr>
        <p:spPr>
          <a:xfrm>
            <a:off x="711200" y="3774409"/>
            <a:ext cx="5560060" cy="3636705"/>
          </a:xfrm>
        </p:spPr>
        <p:txBody>
          <a:bodyPr/>
          <a:lstStyle/>
          <a:p>
            <a:pPr marL="0" marR="0"/>
            <a:r>
              <a:rPr lang="en-US" sz="1200" dirty="0">
                <a:effectLst/>
                <a:latin typeface="Arial" panose="020B0604020202020204" pitchFamily="34" charset="0"/>
                <a:ea typeface="Calibri" panose="020F0502020204030204" pitchFamily="34" charset="0"/>
                <a:cs typeface="Arial" panose="020B0604020202020204" pitchFamily="34" charset="0"/>
              </a:rPr>
              <a:t>Your being here is a great beginning to reaching our collaboration goals </a:t>
            </a:r>
            <a:r>
              <a:rPr lang="en-US" sz="1200" dirty="0">
                <a:latin typeface="Arial" panose="020B0604020202020204" pitchFamily="34" charset="0"/>
                <a:ea typeface="Calibri" panose="020F0502020204030204" pitchFamily="34" charset="0"/>
                <a:cs typeface="Arial" panose="020B0604020202020204" pitchFamily="34" charset="0"/>
              </a:rPr>
              <a:t>for</a:t>
            </a:r>
            <a:r>
              <a:rPr lang="en-US" sz="1200" dirty="0">
                <a:effectLst/>
                <a:latin typeface="Arial" panose="020B0604020202020204" pitchFamily="34" charset="0"/>
                <a:ea typeface="Calibri" panose="020F0502020204030204" pitchFamily="34" charset="0"/>
                <a:cs typeface="Arial" panose="020B0604020202020204" pitchFamily="34" charset="0"/>
              </a:rPr>
              <a:t> school, students, and families.</a:t>
            </a:r>
          </a:p>
          <a:p>
            <a:pPr marL="0" marR="0"/>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sz="1200" dirty="0">
                <a:effectLst/>
                <a:latin typeface="Arial" panose="020B0604020202020204" pitchFamily="34" charset="0"/>
                <a:ea typeface="Calibri" panose="020F0502020204030204" pitchFamily="34" charset="0"/>
                <a:cs typeface="Arial" panose="020B0604020202020204" pitchFamily="34" charset="0"/>
              </a:rPr>
              <a:t>The AZPLS is the platform for helping us stay together and learn strategies to support our students’ learning. </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a:p>
            <a:pPr marL="0" marR="0"/>
            <a:r>
              <a:rPr lang="en-US" dirty="0">
                <a:latin typeface="Arial" panose="020B0604020202020204" pitchFamily="34" charset="0"/>
                <a:ea typeface="Calibri" panose="020F0502020204030204" pitchFamily="34" charset="0"/>
                <a:cs typeface="Arial" panose="020B0604020202020204" pitchFamily="34" charset="0"/>
              </a:rPr>
              <a:t>When we work together, o</a:t>
            </a:r>
            <a:r>
              <a:rPr lang="en-US" sz="1200" dirty="0">
                <a:latin typeface="Arial" panose="020B0604020202020204" pitchFamily="34" charset="0"/>
                <a:ea typeface="Calibri" panose="020F0502020204030204" pitchFamily="34" charset="0"/>
                <a:cs typeface="Arial" panose="020B0604020202020204" pitchFamily="34" charset="0"/>
              </a:rPr>
              <a:t>ur collaboration strengthens </a:t>
            </a:r>
            <a:r>
              <a:rPr lang="en-US" dirty="0">
                <a:latin typeface="Arial" panose="020B0604020202020204" pitchFamily="34" charset="0"/>
                <a:ea typeface="Calibri" panose="020F0502020204030204" pitchFamily="34" charset="0"/>
                <a:cs typeface="Arial" panose="020B0604020202020204" pitchFamily="34" charset="0"/>
              </a:rPr>
              <a:t>and brings success to all our students. </a:t>
            </a:r>
            <a:endParaRPr lang="en-US" sz="12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44260" y="8548895"/>
            <a:ext cx="503471"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13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r>
              <a:rPr lang="en-US" dirty="0">
                <a:latin typeface="Arial" panose="020B0604020202020204" pitchFamily="34" charset="0"/>
                <a:cs typeface="Arial" panose="020B0604020202020204" pitchFamily="34" charset="0"/>
              </a:rPr>
              <a:t>You are important partners in this project, and </a:t>
            </a:r>
            <a:r>
              <a:rPr lang="en-US" dirty="0">
                <a:latin typeface="Arial" panose="020B0604020202020204" pitchFamily="34" charset="0"/>
                <a:cs typeface="Calibri" panose="020F0502020204030204" pitchFamily="34" charset="0"/>
              </a:rPr>
              <a:t>w</a:t>
            </a:r>
            <a:r>
              <a:rPr lang="en-US" dirty="0">
                <a:effectLst/>
                <a:latin typeface="Arial" panose="020B0604020202020204" pitchFamily="34" charset="0"/>
                <a:ea typeface="Calibri" panose="020F0502020204030204" pitchFamily="34" charset="0"/>
                <a:cs typeface="Calibri" panose="020F0502020204030204" pitchFamily="34" charset="0"/>
              </a:rPr>
              <a:t>e want to recognize everyone who is here.</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Please raise your hand if you are a parent of a child, you are a teacher, or you are a student in:</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K‒2</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3‒5</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6‒8</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Thank you all for your time, support, and dedication to our collaborative efforts to increase literacy achievement for every student. We are excited to have you here tonight!</a:t>
            </a:r>
          </a:p>
          <a:p>
            <a:endParaRPr lang="en-US" dirty="0"/>
          </a:p>
        </p:txBody>
      </p:sp>
      <p:sp>
        <p:nvSpPr>
          <p:cNvPr id="4" name="Slide Number Placeholder 3"/>
          <p:cNvSpPr>
            <a:spLocks noGrp="1"/>
          </p:cNvSpPr>
          <p:nvPr>
            <p:ph type="sldNum" sz="quarter" idx="5"/>
          </p:nvPr>
        </p:nvSpPr>
        <p:spPr>
          <a:xfrm>
            <a:off x="61690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35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87363"/>
            <a:ext cx="5543550" cy="3117850"/>
          </a:xfrm>
        </p:spPr>
      </p:sp>
      <p:sp>
        <p:nvSpPr>
          <p:cNvPr id="3" name="Notes Placeholder 2"/>
          <p:cNvSpPr>
            <a:spLocks noGrp="1"/>
          </p:cNvSpPr>
          <p:nvPr>
            <p:ph type="body" idx="1"/>
          </p:nvPr>
        </p:nvSpPr>
        <p:spPr>
          <a:xfrm>
            <a:off x="687070" y="3713341"/>
            <a:ext cx="5560060" cy="3636705"/>
          </a:xfrm>
        </p:spPr>
        <p:txBody>
          <a:bodyPr/>
          <a:lstStyle/>
          <a:p>
            <a:r>
              <a:rPr lang="en-US" dirty="0">
                <a:latin typeface="Arial" panose="020B0604020202020204" pitchFamily="34" charset="0"/>
                <a:cs typeface="Arial" panose="020B0604020202020204" pitchFamily="34" charset="0"/>
              </a:rPr>
              <a:t>Parents, we are giving you a Think—Pair—Share refrigerator magnet to remind you to practice this strategy. Your child and you can choose any topic. By practicing this strategy, you will support your child’s thinking, communicating, and learning.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Thank you for collaborating with us today and for supporting your child’s learning every day.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40449" y="8519318"/>
            <a:ext cx="519113" cy="458787"/>
          </a:xfrm>
        </p:spPr>
        <p:txBody>
          <a:bodyPr/>
          <a:lstStyle/>
          <a:p>
            <a:fld id="{CFC2B90E-D175-4AE2-AA04-154A5FFD49C1}"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68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a:xfrm>
            <a:off x="821634" y="3578087"/>
            <a:ext cx="5350565" cy="3524416"/>
          </a:xfrm>
        </p:spPr>
        <p:txBody>
          <a:bodyPr/>
          <a:lstStyle/>
          <a:p>
            <a:r>
              <a:rPr lang="en-US" i="1" dirty="0">
                <a:latin typeface="Arial" panose="020B0604020202020204" pitchFamily="34" charset="0"/>
                <a:cs typeface="Arial" panose="020B0604020202020204" pitchFamily="34" charset="0"/>
              </a:rPr>
              <a:t>Optional: Ask the parents to fill out a survey about the presentation.</a:t>
            </a:r>
          </a:p>
          <a:p>
            <a:endParaRPr lang="en-US" dirty="0"/>
          </a:p>
        </p:txBody>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Today, we are looking at differentiation. We know that there are different kinds of learners in every class. Differentiation is a way for teachers to meet the needs of every student by presenting lessons in a variety of ways and offering a variety of ways for students to respond. </a:t>
            </a:r>
            <a:endParaRPr lang="en-US" dirty="0"/>
          </a:p>
        </p:txBody>
      </p:sp>
      <p:sp>
        <p:nvSpPr>
          <p:cNvPr id="4" name="Slide Number Placeholder 3"/>
          <p:cNvSpPr>
            <a:spLocks noGrp="1"/>
          </p:cNvSpPr>
          <p:nvPr>
            <p:ph type="sldNum" sz="quarter" idx="5"/>
          </p:nvPr>
        </p:nvSpPr>
        <p:spPr>
          <a:xfrm>
            <a:off x="6242050" y="850588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016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0050"/>
            <a:ext cx="5486400" cy="3086100"/>
          </a:xfrm>
        </p:spPr>
      </p:sp>
      <p:sp>
        <p:nvSpPr>
          <p:cNvPr id="3" name="Notes Placeholder 2"/>
          <p:cNvSpPr>
            <a:spLocks noGrp="1"/>
          </p:cNvSpPr>
          <p:nvPr>
            <p:ph type="body" idx="1"/>
          </p:nvPr>
        </p:nvSpPr>
        <p:spPr>
          <a:xfrm>
            <a:off x="685800" y="3591338"/>
            <a:ext cx="5486400" cy="3544059"/>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Differentiation is a way of teaching that </a:t>
            </a:r>
            <a:r>
              <a:rPr lang="en-US" b="1" dirty="0">
                <a:effectLst/>
                <a:latin typeface="Arial" panose="020B0604020202020204" pitchFamily="34" charset="0"/>
                <a:ea typeface="Calibri" panose="020F0502020204030204" pitchFamily="34" charset="0"/>
                <a:cs typeface="Arial" panose="020B0604020202020204" pitchFamily="34" charset="0"/>
              </a:rPr>
              <a:t>respects</a:t>
            </a:r>
            <a:r>
              <a:rPr lang="en-US" dirty="0">
                <a:effectLst/>
                <a:latin typeface="Arial" panose="020B0604020202020204" pitchFamily="34" charset="0"/>
                <a:ea typeface="Calibri" panose="020F0502020204030204" pitchFamily="34" charset="0"/>
                <a:cs typeface="Arial" panose="020B0604020202020204" pitchFamily="34" charset="0"/>
              </a:rPr>
              <a:t> the different learning needs of all students and </a:t>
            </a:r>
            <a:r>
              <a:rPr lang="en-US" b="1" dirty="0">
                <a:effectLst/>
                <a:latin typeface="Arial" panose="020B0604020202020204" pitchFamily="34" charset="0"/>
                <a:ea typeface="Calibri" panose="020F0502020204030204" pitchFamily="34" charset="0"/>
                <a:cs typeface="Arial" panose="020B0604020202020204" pitchFamily="34" charset="0"/>
              </a:rPr>
              <a:t>expects</a:t>
            </a:r>
            <a:r>
              <a:rPr lang="en-US" i="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all students to experience success as learners.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Teachers plan varied approaches to what students need to learn, how they will learn it, and how they will show what they have learned.</a:t>
            </a:r>
            <a:endParaRPr lang="en-US" dirty="0"/>
          </a:p>
        </p:txBody>
      </p:sp>
      <p:sp>
        <p:nvSpPr>
          <p:cNvPr id="4" name="Slide Number Placeholder 3"/>
          <p:cNvSpPr>
            <a:spLocks noGrp="1"/>
          </p:cNvSpPr>
          <p:nvPr>
            <p:ph type="sldNum" sz="quarter" idx="5"/>
          </p:nvPr>
        </p:nvSpPr>
        <p:spPr>
          <a:xfrm>
            <a:off x="6096000" y="8470106"/>
            <a:ext cx="501650"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9FC0D-A47D-45E4-8996-D6B40B13F0D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007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8463"/>
            <a:ext cx="5543550" cy="3117850"/>
          </a:xfrm>
        </p:spPr>
      </p:sp>
      <p:sp>
        <p:nvSpPr>
          <p:cNvPr id="3" name="Notes Placeholder 2"/>
          <p:cNvSpPr>
            <a:spLocks noGrp="1"/>
          </p:cNvSpPr>
          <p:nvPr>
            <p:ph type="body" idx="1"/>
          </p:nvPr>
        </p:nvSpPr>
        <p:spPr>
          <a:xfrm>
            <a:off x="648970" y="3599449"/>
            <a:ext cx="5560060" cy="3717285"/>
          </a:xfrm>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There are four core elements to differentiating instruction: content, process, product, and environment. All are necessary and interconnect to offer effective differentiated instruction. </a:t>
            </a:r>
          </a:p>
          <a:p>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Content is </a:t>
            </a:r>
            <a:r>
              <a:rPr lang="en-US" b="1" dirty="0">
                <a:effectLst/>
                <a:latin typeface="Arial" panose="020B0604020202020204" pitchFamily="34" charset="0"/>
                <a:ea typeface="Calibri" panose="020F0502020204030204" pitchFamily="34" charset="0"/>
                <a:cs typeface="Arial" panose="020B0604020202020204" pitchFamily="34" charset="0"/>
              </a:rPr>
              <a:t>what is taught</a:t>
            </a:r>
            <a:r>
              <a:rPr lang="en-US" dirty="0">
                <a:effectLst/>
                <a:latin typeface="Arial" panose="020B0604020202020204" pitchFamily="34" charset="0"/>
                <a:ea typeface="Calibri" panose="020F0502020204030204" pitchFamily="34" charset="0"/>
                <a:cs typeface="Arial" panose="020B0604020202020204" pitchFamily="34" charset="0"/>
              </a:rPr>
              <a:t>. It is differentiated when teachers present the same </a:t>
            </a:r>
            <a:r>
              <a:rPr lang="en-US" dirty="0">
                <a:latin typeface="Arial" panose="020B0604020202020204" pitchFamily="34" charset="0"/>
                <a:ea typeface="Calibri" panose="020F0502020204030204" pitchFamily="34" charset="0"/>
                <a:cs typeface="Arial" panose="020B0604020202020204" pitchFamily="34" charset="0"/>
              </a:rPr>
              <a:t>information</a:t>
            </a:r>
            <a:r>
              <a:rPr lang="en-US" dirty="0">
                <a:effectLst/>
                <a:latin typeface="Arial" panose="020B0604020202020204" pitchFamily="34" charset="0"/>
                <a:ea typeface="Calibri" panose="020F0502020204030204" pitchFamily="34" charset="0"/>
                <a:cs typeface="Arial" panose="020B0604020202020204" pitchFamily="34" charset="0"/>
              </a:rPr>
              <a:t> in various ways t</a:t>
            </a:r>
            <a:r>
              <a:rPr lang="en-US" dirty="0">
                <a:latin typeface="Arial" panose="020B0604020202020204" pitchFamily="34" charset="0"/>
                <a:ea typeface="Calibri" panose="020F0502020204030204" pitchFamily="34" charset="0"/>
                <a:cs typeface="Arial" panose="020B0604020202020204" pitchFamily="34" charset="0"/>
              </a:rPr>
              <a:t>o support the abilities </a:t>
            </a:r>
            <a:r>
              <a:rPr lang="en-US" dirty="0">
                <a:effectLst/>
                <a:latin typeface="Arial" panose="020B0604020202020204" pitchFamily="34" charset="0"/>
                <a:ea typeface="Calibri" panose="020F0502020204030204" pitchFamily="34" charset="0"/>
                <a:cs typeface="Arial" panose="020B0604020202020204" pitchFamily="34" charset="0"/>
              </a:rPr>
              <a:t>of every student. </a:t>
            </a:r>
          </a:p>
          <a:p>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Process is </a:t>
            </a:r>
            <a:r>
              <a:rPr lang="en-US" b="1" dirty="0">
                <a:effectLst/>
                <a:latin typeface="Arial" panose="020B0604020202020204" pitchFamily="34" charset="0"/>
                <a:ea typeface="Calibri" panose="020F0502020204030204" pitchFamily="34" charset="0"/>
                <a:cs typeface="Arial" panose="020B0604020202020204" pitchFamily="34" charset="0"/>
              </a:rPr>
              <a:t>how students learn the content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eachers use materials for different learning styles and offer support for different students’ needs. Students may work together, but the groups change to fit the needs of all students for </a:t>
            </a:r>
            <a:r>
              <a:rPr lang="en-US" dirty="0">
                <a:latin typeface="Arial" panose="020B0604020202020204" pitchFamily="34" charset="0"/>
                <a:ea typeface="Calibri" panose="020F0502020204030204" pitchFamily="34" charset="0"/>
                <a:cs typeface="Arial" panose="020B0604020202020204" pitchFamily="34" charset="0"/>
              </a:rPr>
              <a:t>each</a:t>
            </a:r>
            <a:r>
              <a:rPr lang="en-US" dirty="0">
                <a:effectLst/>
                <a:latin typeface="Arial" panose="020B0604020202020204" pitchFamily="34" charset="0"/>
                <a:ea typeface="Calibri" panose="020F0502020204030204" pitchFamily="34" charset="0"/>
                <a:cs typeface="Arial" panose="020B0604020202020204" pitchFamily="34" charset="0"/>
              </a:rPr>
              <a:t> activity. </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The product or </a:t>
            </a:r>
            <a:r>
              <a:rPr lang="en-US" b="1" dirty="0">
                <a:effectLst/>
                <a:latin typeface="Arial" panose="020B0604020202020204" pitchFamily="34" charset="0"/>
                <a:ea typeface="Calibri" panose="020F0502020204030204" pitchFamily="34" charset="0"/>
                <a:cs typeface="Arial" panose="020B0604020202020204" pitchFamily="34" charset="0"/>
              </a:rPr>
              <a:t>evidence of learning </a:t>
            </a:r>
            <a:r>
              <a:rPr lang="en-US" dirty="0">
                <a:effectLst/>
                <a:latin typeface="Arial" panose="020B0604020202020204" pitchFamily="34" charset="0"/>
                <a:ea typeface="Calibri" panose="020F0502020204030204" pitchFamily="34" charset="0"/>
                <a:cs typeface="Arial" panose="020B0604020202020204" pitchFamily="34" charset="0"/>
              </a:rPr>
              <a:t>is what students create at the end of a lesson</a:t>
            </a: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to show they understand the content. Teachers offer choices, so all students can express their level of learning in a manner that fits their strengths.</a:t>
            </a:r>
          </a:p>
          <a:p>
            <a:pPr marL="0" marR="0"/>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Learning environment is creating </a:t>
            </a:r>
            <a:r>
              <a:rPr lang="en-US" b="1" dirty="0">
                <a:effectLst/>
                <a:latin typeface="Arial" panose="020B0604020202020204" pitchFamily="34" charset="0"/>
                <a:ea typeface="Calibri" panose="020F0502020204030204" pitchFamily="34" charset="0"/>
                <a:cs typeface="Arial" panose="020B0604020202020204" pitchFamily="34" charset="0"/>
              </a:rPr>
              <a:t>classrooms that are inviting </a:t>
            </a:r>
            <a:r>
              <a:rPr lang="en-US" dirty="0">
                <a:effectLst/>
                <a:latin typeface="Arial" panose="020B0604020202020204" pitchFamily="34" charset="0"/>
                <a:ea typeface="Calibri" panose="020F0502020204030204" pitchFamily="34" charset="0"/>
                <a:cs typeface="Arial" panose="020B0604020202020204" pitchFamily="34" charset="0"/>
              </a:rPr>
              <a:t>in how they look and feel. </a:t>
            </a:r>
            <a:r>
              <a:rPr lang="en-US" dirty="0">
                <a:latin typeface="Arial" panose="020B0604020202020204" pitchFamily="34" charset="0"/>
                <a:ea typeface="Calibri" panose="020F0502020204030204" pitchFamily="34" charset="0"/>
                <a:cs typeface="Arial" panose="020B0604020202020204" pitchFamily="34" charset="0"/>
              </a:rPr>
              <a:t>All </a:t>
            </a:r>
            <a:r>
              <a:rPr lang="en-US" dirty="0">
                <a:effectLst/>
                <a:latin typeface="Arial" panose="020B0604020202020204" pitchFamily="34" charset="0"/>
                <a:ea typeface="Calibri" panose="020F0502020204030204" pitchFamily="34" charset="0"/>
                <a:cs typeface="Arial" panose="020B0604020202020204" pitchFamily="34" charset="0"/>
              </a:rPr>
              <a:t>students feels safe, secure, and supported to learn in the way that works best for them. </a:t>
            </a:r>
          </a:p>
          <a:p>
            <a:endParaRPr lang="en-US" dirty="0"/>
          </a:p>
        </p:txBody>
      </p:sp>
      <p:sp>
        <p:nvSpPr>
          <p:cNvPr id="4" name="Slide Number Placeholder 3"/>
          <p:cNvSpPr>
            <a:spLocks noGrp="1"/>
          </p:cNvSpPr>
          <p:nvPr>
            <p:ph type="sldNum" sz="quarter" idx="5"/>
          </p:nvPr>
        </p:nvSpPr>
        <p:spPr>
          <a:xfrm>
            <a:off x="61690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06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57600"/>
            <a:ext cx="5560060" cy="372363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With differentiation teachers consider each student’s readiness, interests, and learning profiles. That guides the choices, flexible grouping, and respectful tasks that will be used with content, process, and product.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Teachers differentiate by </a:t>
            </a:r>
            <a:r>
              <a:rPr lang="en-US" dirty="0">
                <a:latin typeface="Arial" panose="020B0604020202020204" pitchFamily="34" charset="0"/>
                <a:ea typeface="Calibri" panose="020F0502020204030204" pitchFamily="34" charset="0"/>
                <a:cs typeface="Arial" panose="020B0604020202020204" pitchFamily="34" charset="0"/>
              </a:rPr>
              <a:t>planning lessons that will support </a:t>
            </a:r>
            <a:r>
              <a:rPr lang="en-US" dirty="0">
                <a:effectLst/>
                <a:latin typeface="Arial" panose="020B0604020202020204" pitchFamily="34" charset="0"/>
                <a:ea typeface="Calibri" panose="020F0502020204030204" pitchFamily="34" charset="0"/>
                <a:cs typeface="Arial" panose="020B0604020202020204" pitchFamily="34" charset="0"/>
              </a:rPr>
              <a:t>students at their levels of </a:t>
            </a:r>
            <a:r>
              <a:rPr lang="en-US" b="1" dirty="0">
                <a:effectLst/>
                <a:latin typeface="Arial" panose="020B0604020202020204" pitchFamily="34" charset="0"/>
                <a:ea typeface="Calibri" panose="020F0502020204030204" pitchFamily="34" charset="0"/>
                <a:cs typeface="Arial" panose="020B0604020202020204" pitchFamily="34" charset="0"/>
              </a:rPr>
              <a:t>readiness</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Teachers differentiate by including</a:t>
            </a:r>
            <a:r>
              <a:rPr lang="en-US" dirty="0">
                <a:effectLst/>
                <a:latin typeface="Arial" panose="020B0604020202020204" pitchFamily="34" charset="0"/>
                <a:ea typeface="Calibri" panose="020F0502020204030204" pitchFamily="34" charset="0"/>
                <a:cs typeface="Arial" panose="020B0604020202020204" pitchFamily="34" charset="0"/>
              </a:rPr>
              <a:t> areas of their students’ </a:t>
            </a:r>
            <a:r>
              <a:rPr lang="en-US" b="1" dirty="0">
                <a:effectLst/>
                <a:latin typeface="Arial" panose="020B0604020202020204" pitchFamily="34" charset="0"/>
                <a:ea typeface="Calibri" panose="020F0502020204030204" pitchFamily="34" charset="0"/>
                <a:cs typeface="Arial" panose="020B0604020202020204" pitchFamily="34" charset="0"/>
              </a:rPr>
              <a:t>interests</a:t>
            </a:r>
            <a:r>
              <a:rPr lang="en-US" dirty="0">
                <a:latin typeface="Arial" panose="020B0604020202020204" pitchFamily="34" charset="0"/>
                <a:ea typeface="Calibri" panose="020F0502020204030204" pitchFamily="34" charset="0"/>
                <a:cs typeface="Arial" panose="020B0604020202020204" pitchFamily="34" charset="0"/>
              </a:rPr>
              <a:t> in lessons.</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b="1" dirty="0">
                <a:latin typeface="Arial" panose="020B0604020202020204" pitchFamily="34" charset="0"/>
                <a:ea typeface="Calibri" panose="020F0502020204030204" pitchFamily="34" charset="0"/>
                <a:cs typeface="Arial" panose="020B0604020202020204" pitchFamily="34" charset="0"/>
              </a:rPr>
              <a:t>Learning profiles </a:t>
            </a:r>
            <a:r>
              <a:rPr lang="en-US" dirty="0">
                <a:latin typeface="Arial" panose="020B0604020202020204" pitchFamily="34" charset="0"/>
                <a:ea typeface="Calibri" panose="020F0502020204030204" pitchFamily="34" charset="0"/>
                <a:cs typeface="Arial" panose="020B0604020202020204" pitchFamily="34" charset="0"/>
              </a:rPr>
              <a:t>help teachers know how each student prefers to work. Teachers differentiate by offering options to demonstrate learning that match student preferences.</a:t>
            </a:r>
          </a:p>
          <a:p>
            <a:pPr marL="0" marR="0">
              <a:spcBef>
                <a:spcPts val="0"/>
              </a:spcBef>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Teachers differentiate with </a:t>
            </a:r>
            <a:r>
              <a:rPr lang="en-US" b="1" dirty="0">
                <a:latin typeface="Arial" panose="020B0604020202020204" pitchFamily="34" charset="0"/>
                <a:ea typeface="Calibri" panose="020F0502020204030204" pitchFamily="34" charset="0"/>
                <a:cs typeface="Arial" panose="020B0604020202020204" pitchFamily="34" charset="0"/>
              </a:rPr>
              <a:t>s</a:t>
            </a:r>
            <a:r>
              <a:rPr lang="en-US" b="1" dirty="0">
                <a:effectLst/>
                <a:latin typeface="Arial" panose="020B0604020202020204" pitchFamily="34" charset="0"/>
                <a:ea typeface="Calibri" panose="020F0502020204030204" pitchFamily="34" charset="0"/>
                <a:cs typeface="Arial" panose="020B0604020202020204" pitchFamily="34" charset="0"/>
              </a:rPr>
              <a:t>tudent choice </a:t>
            </a:r>
            <a:r>
              <a:rPr lang="en-US" dirty="0">
                <a:effectLst/>
                <a:latin typeface="Arial" panose="020B0604020202020204" pitchFamily="34" charset="0"/>
                <a:ea typeface="Calibri" panose="020F0502020204030204" pitchFamily="34" charset="0"/>
                <a:cs typeface="Arial" panose="020B0604020202020204" pitchFamily="34" charset="0"/>
              </a:rPr>
              <a:t>by allowing students to choose group members, choose activities during learning, or choose tasks to demonstrate learning.</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Teachers differentiate with </a:t>
            </a:r>
            <a:r>
              <a:rPr lang="en-US" b="1" dirty="0">
                <a:effectLst/>
                <a:latin typeface="Arial" panose="020B0604020202020204" pitchFamily="34" charset="0"/>
                <a:ea typeface="Calibri" panose="020F0502020204030204" pitchFamily="34" charset="0"/>
                <a:cs typeface="Arial" panose="020B0604020202020204" pitchFamily="34" charset="0"/>
              </a:rPr>
              <a:t>flexible grouping</a:t>
            </a:r>
            <a:r>
              <a:rPr lang="en-US" b="1" dirty="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by</a:t>
            </a:r>
            <a:r>
              <a:rPr lang="en-US" dirty="0">
                <a:effectLst/>
                <a:latin typeface="Arial" panose="020B0604020202020204" pitchFamily="34" charset="0"/>
                <a:ea typeface="Calibri" panose="020F0502020204030204" pitchFamily="34" charset="0"/>
                <a:cs typeface="Arial" panose="020B0604020202020204" pitchFamily="34" charset="0"/>
              </a:rPr>
              <a:t> allowing students to work in large groups, small groups, with partners, and as individuals.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Teachers differentiate with </a:t>
            </a:r>
            <a:r>
              <a:rPr lang="en-US" b="1" dirty="0">
                <a:latin typeface="Arial" panose="020B0604020202020204" pitchFamily="34" charset="0"/>
                <a:ea typeface="Calibri" panose="020F0502020204030204" pitchFamily="34" charset="0"/>
                <a:cs typeface="Arial" panose="020B0604020202020204" pitchFamily="34" charset="0"/>
              </a:rPr>
              <a:t>r</a:t>
            </a:r>
            <a:r>
              <a:rPr lang="en-US" b="1" dirty="0">
                <a:effectLst/>
                <a:latin typeface="Arial" panose="020B0604020202020204" pitchFamily="34" charset="0"/>
                <a:ea typeface="Calibri" panose="020F0502020204030204" pitchFamily="34" charset="0"/>
                <a:cs typeface="Arial" panose="020B0604020202020204" pitchFamily="34" charset="0"/>
              </a:rPr>
              <a:t>espectful tasks </a:t>
            </a:r>
            <a:r>
              <a:rPr lang="en-US" dirty="0">
                <a:effectLst/>
                <a:latin typeface="Arial" panose="020B0604020202020204" pitchFamily="34" charset="0"/>
                <a:ea typeface="Calibri" panose="020F0502020204030204" pitchFamily="34" charset="0"/>
                <a:cs typeface="Arial" panose="020B0604020202020204" pitchFamily="34" charset="0"/>
              </a:rPr>
              <a:t>by providing each student with learning activities that are slightly challenging to generate learning but are never too difficult. </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latin typeface="Arial" panose="020B0604020202020204" pitchFamily="34" charset="0"/>
                <a:ea typeface="Calibri" panose="020F0502020204030204" pitchFamily="34" charset="0"/>
                <a:cs typeface="Arial" panose="020B0604020202020204" pitchFamily="34" charset="0"/>
              </a:rPr>
              <a:t>Differentiation is about helping all students learn in the ways that work best for them.</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46813" y="8493755"/>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217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6250"/>
            <a:ext cx="5486400" cy="3086100"/>
          </a:xfrm>
        </p:spPr>
      </p:sp>
      <p:sp>
        <p:nvSpPr>
          <p:cNvPr id="3" name="Notes Placeholder 2"/>
          <p:cNvSpPr>
            <a:spLocks noGrp="1"/>
          </p:cNvSpPr>
          <p:nvPr>
            <p:ph type="body" idx="1"/>
          </p:nvPr>
        </p:nvSpPr>
        <p:spPr>
          <a:xfrm>
            <a:off x="685800" y="3644900"/>
            <a:ext cx="5486400" cy="3600450"/>
          </a:xfrm>
        </p:spPr>
        <p:txBody>
          <a:bodyPr/>
          <a:lstStyle/>
          <a:p>
            <a:r>
              <a:rPr lang="en-US" dirty="0">
                <a:latin typeface="Arial" panose="020B0604020202020204" pitchFamily="34" charset="0"/>
                <a:cs typeface="Arial" panose="020B0604020202020204" pitchFamily="34" charset="0"/>
              </a:rPr>
              <a:t>Think of a color. It can be any color. Everyone thinking of one?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 you think about when you see that color? How does the color make you feel?</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After a few moments: </a:t>
            </a:r>
            <a:r>
              <a:rPr lang="en-US" dirty="0">
                <a:latin typeface="Arial" panose="020B0604020202020204" pitchFamily="34" charset="0"/>
                <a:cs typeface="Arial" panose="020B0604020202020204" pitchFamily="34" charset="0"/>
              </a:rPr>
              <a:t>Ok. Turn to an elbow partner and share what color you chose, what you think about when you see that color, and how the color makes you feel.</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After both partners had time to share: </a:t>
            </a:r>
            <a:r>
              <a:rPr lang="en-US" dirty="0">
                <a:latin typeface="Arial" panose="020B0604020202020204" pitchFamily="34" charset="0"/>
                <a:cs typeface="Arial" panose="020B0604020202020204" pitchFamily="34" charset="0"/>
              </a:rPr>
              <a:t>Turn to another elbow partner. Share your first partners color, thoughts, and feelings.</a:t>
            </a:r>
          </a:p>
        </p:txBody>
      </p:sp>
      <p:sp>
        <p:nvSpPr>
          <p:cNvPr id="4" name="Slide Number Placeholder 3"/>
          <p:cNvSpPr>
            <a:spLocks noGrp="1"/>
          </p:cNvSpPr>
          <p:nvPr>
            <p:ph type="sldNum" sz="quarter" idx="5"/>
          </p:nvPr>
        </p:nvSpPr>
        <p:spPr>
          <a:xfrm>
            <a:off x="6084538" y="8529417"/>
            <a:ext cx="500063" cy="458787"/>
          </a:xfrm>
        </p:spPr>
        <p:txBody>
          <a:bodyPr/>
          <a:lstStyle/>
          <a:p>
            <a:fld id="{75AA7239-8673-4211-8824-4F18ED075A21}"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67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583882" y="3749010"/>
            <a:ext cx="5728335" cy="3636705"/>
          </a:xfrm>
        </p:spPr>
        <p:txBody>
          <a:bodyPr/>
          <a:lstStyle/>
          <a:p>
            <a:pPr marL="0" marR="0"/>
            <a:r>
              <a:rPr lang="en-US" sz="1200" dirty="0">
                <a:effectLst/>
                <a:latin typeface="Arial" panose="020B0604020202020204" pitchFamily="34" charset="0"/>
                <a:ea typeface="Calibri" panose="020F0502020204030204" pitchFamily="34" charset="0"/>
                <a:cs typeface="Arial" panose="020B0604020202020204" pitchFamily="34" charset="0"/>
              </a:rPr>
              <a:t>You just participated in the learning strategy: Think—Pair—Share. It can be used in many ways throughout the learning process. </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a:p>
            <a:r>
              <a:rPr lang="en-US" sz="1200" dirty="0">
                <a:effectLst/>
                <a:latin typeface="Arial" panose="020B0604020202020204" pitchFamily="34" charset="0"/>
                <a:ea typeface="Calibri" panose="020F0502020204030204" pitchFamily="34" charset="0"/>
                <a:cs typeface="Arial" panose="020B0604020202020204" pitchFamily="34" charset="0"/>
              </a:rPr>
              <a:t>Think—Pair—Share is a differentiation strategy that is useful when working with all levels of learners because it includes all students in the same activity.</a:t>
            </a:r>
          </a:p>
          <a:p>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sz="1200" dirty="0">
                <a:effectLst/>
                <a:latin typeface="Arial" panose="020B0604020202020204" pitchFamily="34" charset="0"/>
                <a:ea typeface="Calibri" panose="020F0502020204030204" pitchFamily="34" charset="0"/>
                <a:cs typeface="Arial" panose="020B0604020202020204" pitchFamily="34" charset="0"/>
              </a:rPr>
              <a:t>It helps students to think individually about a topic or answer to a question.</a:t>
            </a:r>
          </a:p>
          <a:p>
            <a:pPr marL="0" marR="0"/>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r>
              <a:rPr lang="en-US" sz="1200" dirty="0">
                <a:effectLst/>
                <a:latin typeface="Arial" panose="020B0604020202020204" pitchFamily="34" charset="0"/>
                <a:ea typeface="Calibri" panose="020F0502020204030204" pitchFamily="34" charset="0"/>
                <a:cs typeface="Arial" panose="020B0604020202020204" pitchFamily="34" charset="0"/>
              </a:rPr>
              <a:t>It teaches students to share ideas with classmates and builds thinking and communication skills. </a:t>
            </a:r>
          </a:p>
          <a:p>
            <a:pPr marL="0" marR="0"/>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098687" y="8482649"/>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92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57600"/>
            <a:ext cx="5560060" cy="3723635"/>
          </a:xfrm>
        </p:spPr>
        <p:txBody>
          <a:bodyPr/>
          <a:lstStyle/>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It is helpful for teachers to know the ways their students like to learn. This guides differentiation.</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Parents, you will be using the </a:t>
            </a:r>
            <a:r>
              <a:rPr lang="en-US" b="1" dirty="0">
                <a:latin typeface="Arial" panose="020B0604020202020204" pitchFamily="34" charset="0"/>
                <a:ea typeface="Calibri" panose="020F0502020204030204" pitchFamily="34" charset="0"/>
                <a:cs typeface="Arial" panose="020B0604020202020204" pitchFamily="34" charset="0"/>
              </a:rPr>
              <a:t>H</a:t>
            </a:r>
            <a:r>
              <a:rPr lang="en-US" sz="1200" b="1" dirty="0">
                <a:effectLst/>
                <a:latin typeface="Arial" panose="020B0604020202020204" pitchFamily="34" charset="0"/>
                <a:ea typeface="Calibri" panose="020F0502020204030204" pitchFamily="34" charset="0"/>
                <a:cs typeface="Arial" panose="020B0604020202020204" pitchFamily="34" charset="0"/>
              </a:rPr>
              <a:t>andout</a:t>
            </a:r>
            <a:r>
              <a:rPr lang="en-US" b="1" dirty="0">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How Does Your Child Like to Learn?</a:t>
            </a:r>
            <a:r>
              <a:rPr lang="en-US" sz="1200" i="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Read each statement to your child.* Check each statement he or she agrees with. Leave the other lines blank.</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i="1" dirty="0">
                <a:effectLst/>
                <a:latin typeface="Arial" panose="020B0604020202020204" pitchFamily="34" charset="0"/>
                <a:ea typeface="Calibri" panose="020F0502020204030204" pitchFamily="34" charset="0"/>
                <a:cs typeface="Arial" panose="020B0604020202020204" pitchFamily="34" charset="0"/>
              </a:rPr>
              <a:t>*Staff </a:t>
            </a:r>
            <a:r>
              <a:rPr lang="en-US" i="1" dirty="0">
                <a:latin typeface="Arial" panose="020B0604020202020204" pitchFamily="34" charset="0"/>
                <a:ea typeface="Calibri" panose="020F0502020204030204" pitchFamily="34" charset="0"/>
                <a:cs typeface="Arial" panose="020B0604020202020204" pitchFamily="34" charset="0"/>
              </a:rPr>
              <a:t>table facilitators</a:t>
            </a:r>
            <a:r>
              <a:rPr lang="en-US" sz="1200" i="1" dirty="0">
                <a:effectLst/>
                <a:latin typeface="Arial" panose="020B0604020202020204" pitchFamily="34" charset="0"/>
                <a:ea typeface="Calibri" panose="020F0502020204030204" pitchFamily="34" charset="0"/>
                <a:cs typeface="Arial" panose="020B0604020202020204" pitchFamily="34" charset="0"/>
              </a:rPr>
              <a:t> may read the statements to their table groups. </a:t>
            </a:r>
            <a:r>
              <a:rPr lang="en-US" sz="1200" i="1" dirty="0">
                <a:latin typeface="Arial" panose="020B0604020202020204" pitchFamily="34" charset="0"/>
                <a:ea typeface="Calibri" panose="020F0502020204030204" pitchFamily="34" charset="0"/>
                <a:cs typeface="Arial" panose="020B0604020202020204" pitchFamily="34" charset="0"/>
              </a:rPr>
              <a:t>Students will </a:t>
            </a:r>
            <a:r>
              <a:rPr lang="en-US" sz="1200" i="1" dirty="0">
                <a:effectLst/>
                <a:latin typeface="Arial" panose="020B0604020202020204" pitchFamily="34" charset="0"/>
                <a:ea typeface="Calibri" panose="020F0502020204030204" pitchFamily="34" charset="0"/>
                <a:cs typeface="Arial" panose="020B0604020202020204" pitchFamily="34" charset="0"/>
              </a:rPr>
              <a:t>tell their parents the answers, and the parents will </a:t>
            </a:r>
            <a:r>
              <a:rPr lang="en-US" i="1" dirty="0">
                <a:latin typeface="Arial" panose="020B0604020202020204" pitchFamily="34" charset="0"/>
                <a:ea typeface="Calibri" panose="020F0502020204030204" pitchFamily="34" charset="0"/>
                <a:cs typeface="Arial" panose="020B0604020202020204" pitchFamily="34" charset="0"/>
              </a:rPr>
              <a:t>check</a:t>
            </a:r>
            <a:r>
              <a:rPr lang="en-US" sz="1200" i="1" dirty="0">
                <a:effectLst/>
                <a:latin typeface="Arial" panose="020B0604020202020204" pitchFamily="34" charset="0"/>
                <a:ea typeface="Calibri" panose="020F0502020204030204" pitchFamily="34" charset="0"/>
                <a:cs typeface="Arial" panose="020B0604020202020204" pitchFamily="34" charset="0"/>
              </a:rPr>
              <a:t> the answers.</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i="1" dirty="0">
                <a:effectLst/>
                <a:latin typeface="Arial" panose="020B0604020202020204" pitchFamily="34" charset="0"/>
                <a:ea typeface="Calibri" panose="020F0502020204030204" pitchFamily="34" charset="0"/>
                <a:cs typeface="Arial" panose="020B0604020202020204" pitchFamily="34" charset="0"/>
              </a:rPr>
              <a:t>After activity</a:t>
            </a:r>
            <a:r>
              <a:rPr lang="en-US" i="1" dirty="0">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Parents, do you have a better understanding of the way your child likes to learn? This could be helpful to keep in mind when your child is doing homework. </a:t>
            </a:r>
          </a:p>
          <a:p>
            <a:pPr marL="0" marR="0">
              <a:spcBef>
                <a:spcPts val="0"/>
              </a:spcBef>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sz="1200" dirty="0">
                <a:effectLst/>
                <a:latin typeface="Arial" panose="020B0604020202020204" pitchFamily="34" charset="0"/>
                <a:ea typeface="Calibri" panose="020F0502020204030204" pitchFamily="34" charset="0"/>
                <a:cs typeface="Arial" panose="020B0604020202020204" pitchFamily="34" charset="0"/>
              </a:rPr>
              <a:t>Share with your child the way </a:t>
            </a:r>
            <a:r>
              <a:rPr lang="en-US" sz="1200" dirty="0">
                <a:latin typeface="Arial" panose="020B0604020202020204" pitchFamily="34" charset="0"/>
                <a:ea typeface="Calibri" panose="020F0502020204030204" pitchFamily="34" charset="0"/>
                <a:cs typeface="Arial" panose="020B0604020202020204" pitchFamily="34" charset="0"/>
              </a:rPr>
              <a:t>you like to learn</a:t>
            </a:r>
            <a:r>
              <a:rPr lang="en-US" sz="1200" dirty="0">
                <a:effectLst/>
                <a:latin typeface="Arial" panose="020B0604020202020204" pitchFamily="34" charset="0"/>
                <a:ea typeface="Calibri" panose="020F0502020204030204" pitchFamily="34" charset="0"/>
                <a:cs typeface="Arial" panose="020B0604020202020204" pitchFamily="34" charset="0"/>
              </a:rPr>
              <a:t>. Is it the same?   </a:t>
            </a:r>
          </a:p>
          <a:p>
            <a:endParaRPr lang="en-US" dirty="0"/>
          </a:p>
        </p:txBody>
      </p:sp>
      <p:sp>
        <p:nvSpPr>
          <p:cNvPr id="4" name="Slide Number Placeholder 3"/>
          <p:cNvSpPr>
            <a:spLocks noGrp="1"/>
          </p:cNvSpPr>
          <p:nvPr>
            <p:ph type="sldNum" sz="quarter" idx="5"/>
          </p:nvPr>
        </p:nvSpPr>
        <p:spPr>
          <a:xfrm>
            <a:off x="61690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847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E825-5EF8-CB07-FCBE-8FE56D7C83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0D351-A7AE-E7F7-2866-E10C9546B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4DAEF-7262-3BA7-7363-E1BE9B2A8507}"/>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5" name="Footer Placeholder 4">
            <a:extLst>
              <a:ext uri="{FF2B5EF4-FFF2-40B4-BE49-F238E27FC236}">
                <a16:creationId xmlns:a16="http://schemas.microsoft.com/office/drawing/2014/main" id="{DE35FEB3-0D15-6422-9077-E93D3A916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66C69-A857-22D5-B177-97274D3BF13B}"/>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82476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F5E7-9E44-7380-A862-0A701AD907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42D23-B7F2-B3D6-4C93-005214B77E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F921-86AC-191A-D8B0-3D737A42DED4}"/>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5" name="Footer Placeholder 4">
            <a:extLst>
              <a:ext uri="{FF2B5EF4-FFF2-40B4-BE49-F238E27FC236}">
                <a16:creationId xmlns:a16="http://schemas.microsoft.com/office/drawing/2014/main" id="{0D67F66C-5F01-6A92-0437-858C2BBD9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60094-8CAA-E300-4A65-3E4CE44ACE3D}"/>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181310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A4CA0-3B46-F994-328F-09C2F0312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02542-15FD-3A14-F432-CAB178676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8EF61-9712-0D18-DE6B-BE53C03B9EB3}"/>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5" name="Footer Placeholder 4">
            <a:extLst>
              <a:ext uri="{FF2B5EF4-FFF2-40B4-BE49-F238E27FC236}">
                <a16:creationId xmlns:a16="http://schemas.microsoft.com/office/drawing/2014/main" id="{5410870C-B584-B4D3-3DB4-EC90117CB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D3823-CF91-6BA0-E50A-D167AEB7A5EB}"/>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10499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645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57321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2585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6291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4880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8494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99513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7298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C8AC-5FA1-E52E-3E31-1B379486F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21B3B-F779-DCF2-62B4-190570806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FE845-E8F4-229A-1164-62EC5F819C37}"/>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5" name="Footer Placeholder 4">
            <a:extLst>
              <a:ext uri="{FF2B5EF4-FFF2-40B4-BE49-F238E27FC236}">
                <a16:creationId xmlns:a16="http://schemas.microsoft.com/office/drawing/2014/main" id="{9F538F90-9E9B-24DA-0242-B8BF087CD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E59C4-912B-32A3-A78A-5F3A3A3C878B}"/>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3562615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2393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75842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3156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BBB9-338E-26AA-D5F1-AC9E010BA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EC618C-9D9C-C779-ECDE-BC61851B7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54064-6EF4-CE04-6600-1CB699E833FE}"/>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5" name="Footer Placeholder 4">
            <a:extLst>
              <a:ext uri="{FF2B5EF4-FFF2-40B4-BE49-F238E27FC236}">
                <a16:creationId xmlns:a16="http://schemas.microsoft.com/office/drawing/2014/main" id="{56CB3DA0-56AC-6D11-F9C5-0C45085AD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EBEF7-6498-26F9-AB01-426D47C13D71}"/>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23083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5C26-8774-9560-3E57-468FDB7C8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45F48-84C7-12FB-321B-46310A9796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BF27B-6471-C0B8-DF58-DDF1B2FAE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4DB0B5-F133-A05D-BAC9-71CB97A0CEC7}"/>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6" name="Footer Placeholder 5">
            <a:extLst>
              <a:ext uri="{FF2B5EF4-FFF2-40B4-BE49-F238E27FC236}">
                <a16:creationId xmlns:a16="http://schemas.microsoft.com/office/drawing/2014/main" id="{A7711D54-5FCE-0091-3F28-CECF0B915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FD8B4-B2E0-CC8D-A904-3D493AEC5C76}"/>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42637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072F-7014-1BBD-D7DA-96A24D1BF7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67E-EE4F-5CF8-75FF-5CF09C9D0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4B920-E15D-A5E8-6F9F-F7F937063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71E7E8-427F-1839-2C51-2C2F8B13D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56341-3CDB-16A9-E721-91EDF8B44A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888C7-F877-CB6F-C86D-4DC16A32B69B}"/>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8" name="Footer Placeholder 7">
            <a:extLst>
              <a:ext uri="{FF2B5EF4-FFF2-40B4-BE49-F238E27FC236}">
                <a16:creationId xmlns:a16="http://schemas.microsoft.com/office/drawing/2014/main" id="{D5453C7A-4CC9-E127-A940-FCE9066215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FFA39-8AD1-79E1-3E29-05A175B4CA49}"/>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117166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93FF-4794-2BBC-8424-DECB87489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14F2A-9360-22D7-F1C0-E2A92F699EF1}"/>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4" name="Footer Placeholder 3">
            <a:extLst>
              <a:ext uri="{FF2B5EF4-FFF2-40B4-BE49-F238E27FC236}">
                <a16:creationId xmlns:a16="http://schemas.microsoft.com/office/drawing/2014/main" id="{0AAF2B79-651F-45DC-1916-4557186F6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63A76-1F6D-0249-267E-7A9C42A54203}"/>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161045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AF12A-C680-F678-0E8C-BCDB4F95D54E}"/>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3" name="Footer Placeholder 2">
            <a:extLst>
              <a:ext uri="{FF2B5EF4-FFF2-40B4-BE49-F238E27FC236}">
                <a16:creationId xmlns:a16="http://schemas.microsoft.com/office/drawing/2014/main" id="{A7EFF1CD-C356-E7D0-8975-6145CBC8C5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D9EA-27A3-AD26-C2F7-E8C004B7C15F}"/>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315918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E679-E762-47E7-BC45-A70241595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2C4395-5B11-F9E1-CBBF-98854F84E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3EBC8-6A62-8630-3534-1DE8874A7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73C41-D43E-CE82-A7DA-38A415CC9208}"/>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6" name="Footer Placeholder 5">
            <a:extLst>
              <a:ext uri="{FF2B5EF4-FFF2-40B4-BE49-F238E27FC236}">
                <a16:creationId xmlns:a16="http://schemas.microsoft.com/office/drawing/2014/main" id="{197C5ACF-CB60-F44D-8948-98FD12150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F77BE-094E-A9DE-65B7-FFCD8A617BF1}"/>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322455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D532-0B0C-8922-AD34-8077133BA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DDB8B-244C-834A-EA86-45C3A357B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16BCAB-6AAF-29C4-5D77-AA30C79E9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D11FB-B066-5511-6096-E44D006A83AD}"/>
              </a:ext>
            </a:extLst>
          </p:cNvPr>
          <p:cNvSpPr>
            <a:spLocks noGrp="1"/>
          </p:cNvSpPr>
          <p:nvPr>
            <p:ph type="dt" sz="half" idx="10"/>
          </p:nvPr>
        </p:nvSpPr>
        <p:spPr/>
        <p:txBody>
          <a:bodyPr/>
          <a:lstStyle/>
          <a:p>
            <a:fld id="{98E41435-F048-4DB0-9E5D-0CBE01F56B14}" type="datetimeFigureOut">
              <a:rPr lang="en-US" smtClean="0"/>
              <a:t>5/27/2023</a:t>
            </a:fld>
            <a:endParaRPr lang="en-US"/>
          </a:p>
        </p:txBody>
      </p:sp>
      <p:sp>
        <p:nvSpPr>
          <p:cNvPr id="6" name="Footer Placeholder 5">
            <a:extLst>
              <a:ext uri="{FF2B5EF4-FFF2-40B4-BE49-F238E27FC236}">
                <a16:creationId xmlns:a16="http://schemas.microsoft.com/office/drawing/2014/main" id="{895F7B5D-D775-92FA-AB8A-7CC5A04A5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8DCFC-DFB4-030D-DA45-C8C2CBAB3207}"/>
              </a:ext>
            </a:extLst>
          </p:cNvPr>
          <p:cNvSpPr>
            <a:spLocks noGrp="1"/>
          </p:cNvSpPr>
          <p:nvPr>
            <p:ph type="sldNum" sz="quarter" idx="12"/>
          </p:nvPr>
        </p:nvSpPr>
        <p:spPr/>
        <p:txBody>
          <a:bodyPr/>
          <a:lstStyle/>
          <a:p>
            <a:fld id="{8E062B92-3818-439E-A587-A4D8B7A943D0}" type="slidenum">
              <a:rPr lang="en-US" smtClean="0"/>
              <a:t>‹#›</a:t>
            </a:fld>
            <a:endParaRPr lang="en-US"/>
          </a:p>
        </p:txBody>
      </p:sp>
    </p:spTree>
    <p:extLst>
      <p:ext uri="{BB962C8B-B14F-4D97-AF65-F5344CB8AC3E}">
        <p14:creationId xmlns:p14="http://schemas.microsoft.com/office/powerpoint/2010/main" val="251031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0794C-134A-D7B3-123F-56182BA57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7B672-0AE3-E845-98BD-A336691EF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F5CA7-AA07-2265-0984-6572E7F30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41435-F048-4DB0-9E5D-0CBE01F56B14}" type="datetimeFigureOut">
              <a:rPr lang="en-US" smtClean="0"/>
              <a:t>5/27/2023</a:t>
            </a:fld>
            <a:endParaRPr lang="en-US"/>
          </a:p>
        </p:txBody>
      </p:sp>
      <p:sp>
        <p:nvSpPr>
          <p:cNvPr id="5" name="Footer Placeholder 4">
            <a:extLst>
              <a:ext uri="{FF2B5EF4-FFF2-40B4-BE49-F238E27FC236}">
                <a16:creationId xmlns:a16="http://schemas.microsoft.com/office/drawing/2014/main" id="{7D7B4645-DCA2-E558-9C54-3EB76F432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B44656-7DDA-CC15-325E-FF0EE9D0A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62B92-3818-439E-A587-A4D8B7A943D0}" type="slidenum">
              <a:rPr lang="en-US" smtClean="0"/>
              <a:t>‹#›</a:t>
            </a:fld>
            <a:endParaRPr lang="en-US"/>
          </a:p>
        </p:txBody>
      </p:sp>
    </p:spTree>
    <p:extLst>
      <p:ext uri="{BB962C8B-B14F-4D97-AF65-F5344CB8AC3E}">
        <p14:creationId xmlns:p14="http://schemas.microsoft.com/office/powerpoint/2010/main" val="173904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1610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 uri="{C183D7F6-B498-43B3-948B-1728B52AA6E4}">
                <adec:decorative xmlns:adec="http://schemas.microsoft.com/office/drawing/2017/decorative" val="1"/>
              </a:ext>
            </a:extLst>
          </p:cNvPr>
          <p:cNvSpPr txBox="1"/>
          <p:nvPr/>
        </p:nvSpPr>
        <p:spPr>
          <a:xfrm>
            <a:off x="458972" y="1911497"/>
            <a:ext cx="11274056" cy="200054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Parent Meeting</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 uri="{C183D7F6-B498-43B3-948B-1728B52AA6E4}">
                <adec:decorative xmlns:adec="http://schemas.microsoft.com/office/drawing/2017/decorative" val="1"/>
              </a:ext>
            </a:extLst>
          </p:cNvPr>
          <p:cNvSpPr txBox="1"/>
          <p:nvPr/>
        </p:nvSpPr>
        <p:spPr>
          <a:xfrm>
            <a:off x="0" y="5085228"/>
            <a:ext cx="12192000" cy="138499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600" b="1" dirty="0">
                <a:solidFill>
                  <a:srgbClr val="012169"/>
                </a:solidFill>
                <a:latin typeface="Arial Black" panose="020B0A04020102020204" pitchFamily="34" charset="0"/>
                <a:cs typeface="Arial" panose="020B0604020202020204" pitchFamily="34" charset="0"/>
              </a:rPr>
              <a:t>Literacy Strategies</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 uri="{C183D7F6-B498-43B3-948B-1728B52AA6E4}">
                <adec:decorative xmlns:adec="http://schemas.microsoft.com/office/drawing/2017/decorative" val="1"/>
              </a:ext>
            </a:extLst>
          </p:cNvPr>
          <p:cNvSpPr txBox="1"/>
          <p:nvPr/>
        </p:nvSpPr>
        <p:spPr>
          <a:xfrm>
            <a:off x="3330751" y="710794"/>
            <a:ext cx="6442852"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itle 4" hidden="1">
            <a:extLst>
              <a:ext uri="{FF2B5EF4-FFF2-40B4-BE49-F238E27FC236}">
                <a16:creationId xmlns:a16="http://schemas.microsoft.com/office/drawing/2014/main" id="{BF06B71F-7FB1-8718-F527-5F45F4E8D008}"/>
              </a:ext>
            </a:extLst>
          </p:cNvPr>
          <p:cNvSpPr>
            <a:spLocks noGrp="1"/>
          </p:cNvSpPr>
          <p:nvPr>
            <p:ph type="title" idx="4294967295"/>
          </p:nvPr>
        </p:nvSpPr>
        <p:spPr/>
        <p:txBody>
          <a:bodyPr/>
          <a:lstStyle/>
          <a:p>
            <a:r>
              <a:rPr lang="en-US" dirty="0"/>
              <a:t>Literacy Strategies</a:t>
            </a:r>
          </a:p>
        </p:txBody>
      </p:sp>
      <p:pic>
        <p:nvPicPr>
          <p:cNvPr id="9" name="Picture 8" descr="A picture containing text, emblem, logo, trademark&#10;&#10;Description automatically generated">
            <a:extLst>
              <a:ext uri="{FF2B5EF4-FFF2-40B4-BE49-F238E27FC236}">
                <a16:creationId xmlns:a16="http://schemas.microsoft.com/office/drawing/2014/main" id="{1CABE3C8-7ABC-2F9D-FF9F-8561141FD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97" y="498393"/>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Image of a child riding a skateboard">
            <a:extLst>
              <a:ext uri="{FF2B5EF4-FFF2-40B4-BE49-F238E27FC236}">
                <a16:creationId xmlns:a16="http://schemas.microsoft.com/office/drawing/2014/main" id="{F65FFCDB-B82F-813B-BB15-67BECE23C94D}"/>
              </a:ext>
            </a:extLst>
          </p:cNvPr>
          <p:cNvSpPr txBox="1"/>
          <p:nvPr/>
        </p:nvSpPr>
        <p:spPr>
          <a:xfrm>
            <a:off x="1143000" y="1205094"/>
            <a:ext cx="4617720" cy="4541156"/>
          </a:xfrm>
          <a:prstGeom prst="rect">
            <a:avLst/>
          </a:prstGeom>
          <a:solidFill>
            <a:srgbClr val="012369"/>
          </a:solidFill>
          <a:ln>
            <a:noFill/>
          </a:ln>
        </p:spPr>
        <p:txBody>
          <a:bodyPr wrap="square" rtlCol="0">
            <a:spAutoFit/>
          </a:bodyPr>
          <a:lstStyle/>
          <a:p>
            <a:pPr algn="l"/>
            <a:endParaRPr lang="en-US" dirty="0"/>
          </a:p>
        </p:txBody>
      </p:sp>
      <p:sp>
        <p:nvSpPr>
          <p:cNvPr id="6" name="TextBox 5" descr="Image of a child riding a bicycle">
            <a:extLst>
              <a:ext uri="{FF2B5EF4-FFF2-40B4-BE49-F238E27FC236}">
                <a16:creationId xmlns:a16="http://schemas.microsoft.com/office/drawing/2014/main" id="{FA01E17E-4DCC-9944-876E-3A581C409933}"/>
              </a:ext>
            </a:extLst>
          </p:cNvPr>
          <p:cNvSpPr txBox="1"/>
          <p:nvPr/>
        </p:nvSpPr>
        <p:spPr>
          <a:xfrm>
            <a:off x="6431280" y="1205094"/>
            <a:ext cx="4617720" cy="4541156"/>
          </a:xfrm>
          <a:prstGeom prst="rect">
            <a:avLst/>
          </a:prstGeom>
          <a:solidFill>
            <a:srgbClr val="012369"/>
          </a:solidFill>
          <a:ln>
            <a:noFill/>
          </a:ln>
        </p:spPr>
        <p:txBody>
          <a:bodyPr wrap="square" rtlCol="0">
            <a:spAutoFit/>
          </a:bodyPr>
          <a:lstStyle/>
          <a:p>
            <a:pPr algn="l"/>
            <a:endParaRPr lang="en-US" dirty="0"/>
          </a:p>
        </p:txBody>
      </p:sp>
      <p:pic>
        <p:nvPicPr>
          <p:cNvPr id="7" name="Picture 6" descr="Skateboard, Skateboarding, Sports, Outdoors, Recreation">
            <a:extLst>
              <a:ext uri="{FF2B5EF4-FFF2-40B4-BE49-F238E27FC236}">
                <a16:creationId xmlns:a16="http://schemas.microsoft.com/office/drawing/2014/main" id="{AE8C0DC4-60FD-8672-8FC1-D0D4613E8106}"/>
              </a:ext>
            </a:extLst>
          </p:cNvPr>
          <p:cNvPicPr/>
          <p:nvPr/>
        </p:nvPicPr>
        <p:blipFill>
          <a:blip r:embed="rId3">
            <a:lum bright="70000" contrast="-70000"/>
            <a:extLst>
              <a:ext uri="{BEBA8EAE-BF5A-486C-A8C5-ECC9F3942E4B}">
                <a14:imgProps xmlns:a14="http://schemas.microsoft.com/office/drawing/2010/main">
                  <a14:imgLayer r:embed="rId4">
                    <a14:imgEffect>
                      <a14:backgroundRemoval t="10000" b="91944" l="10000" r="90000">
                        <a14:foregroundMark x1="54444" y1="15139" x2="54444" y2="15139"/>
                        <a14:foregroundMark x1="32083" y1="72083" x2="32083" y2="72083"/>
                        <a14:foregroundMark x1="52083" y1="83611" x2="52083" y2="83611"/>
                        <a14:foregroundMark x1="41806" y1="91944" x2="41806" y2="91944"/>
                        <a14:foregroundMark x1="61806" y1="91944" x2="61806" y2="91944"/>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01267" y="1333432"/>
            <a:ext cx="4759453" cy="4319474"/>
          </a:xfrm>
          <a:prstGeom prst="rect">
            <a:avLst/>
          </a:prstGeom>
          <a:noFill/>
          <a:ln>
            <a:noFill/>
          </a:ln>
        </p:spPr>
      </p:pic>
      <p:pic>
        <p:nvPicPr>
          <p:cNvPr id="8" name="Picture 7" descr="Bicycle, Bike, Man, Silhouette, Symbol, Riding A Bike">
            <a:extLst>
              <a:ext uri="{FF2B5EF4-FFF2-40B4-BE49-F238E27FC236}">
                <a16:creationId xmlns:a16="http://schemas.microsoft.com/office/drawing/2014/main" id="{7E95AE20-F0A2-8517-5115-62F2C7197A2B}"/>
              </a:ext>
            </a:extLst>
          </p:cNvPr>
          <p:cNvPicPr/>
          <p:nvPr/>
        </p:nvPicPr>
        <p:blipFill>
          <a:blip r:embed="rId5">
            <a:biLevel thresh="25000"/>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751320" y="1793909"/>
            <a:ext cx="3977640" cy="3398520"/>
          </a:xfrm>
          <a:prstGeom prst="rect">
            <a:avLst/>
          </a:prstGeom>
          <a:noFill/>
          <a:ln>
            <a:noFill/>
          </a:ln>
        </p:spPr>
      </p:pic>
      <p:sp>
        <p:nvSpPr>
          <p:cNvPr id="3" name="Title 2" hidden="1">
            <a:extLst>
              <a:ext uri="{FF2B5EF4-FFF2-40B4-BE49-F238E27FC236}">
                <a16:creationId xmlns:a16="http://schemas.microsoft.com/office/drawing/2014/main" id="{745028C6-2979-5058-D9CC-47F75927A1E7}"/>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 there something that was difficult to learn how to do? </a:t>
            </a:r>
            <a:endParaRPr lang="en-US" dirty="0"/>
          </a:p>
        </p:txBody>
      </p:sp>
    </p:spTree>
    <p:extLst>
      <p:ext uri="{BB962C8B-B14F-4D97-AF65-F5344CB8AC3E}">
        <p14:creationId xmlns:p14="http://schemas.microsoft.com/office/powerpoint/2010/main" val="107418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descr="Puzzle, Riddle, Match, Connect, Colors, Pieces">
            <a:extLst>
              <a:ext uri="{FF2B5EF4-FFF2-40B4-BE49-F238E27FC236}">
                <a16:creationId xmlns:a16="http://schemas.microsoft.com/office/drawing/2014/main" id="{71E5DD37-FC69-A05E-854C-B078BB1D4EB5}"/>
              </a:ext>
            </a:extLst>
          </p:cNvPr>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 r="55104" b="45294"/>
          <a:stretch/>
        </p:blipFill>
        <p:spPr bwMode="auto">
          <a:xfrm>
            <a:off x="1051559" y="1074420"/>
            <a:ext cx="4351020" cy="4956717"/>
          </a:xfrm>
          <a:prstGeom prst="rect">
            <a:avLst/>
          </a:prstGeom>
          <a:noFill/>
          <a:ln>
            <a:noFill/>
          </a:ln>
          <a:extLst>
            <a:ext uri="{53640926-AAD7-44D8-BBD7-CCE9431645EC}">
              <a14:shadowObscured xmlns:a14="http://schemas.microsoft.com/office/drawing/2010/main"/>
            </a:ext>
          </a:extLst>
        </p:spPr>
      </p:pic>
      <p:pic>
        <p:nvPicPr>
          <p:cNvPr id="9" name="Picture 8" descr="Puzzle, Riddle, Match, Connect, Colors, Pieces">
            <a:extLst>
              <a:ext uri="{FF2B5EF4-FFF2-40B4-BE49-F238E27FC236}">
                <a16:creationId xmlns:a16="http://schemas.microsoft.com/office/drawing/2014/main" id="{1770B9A5-283E-ACCC-B28F-101391F9534F}"/>
              </a:ext>
            </a:extLst>
          </p:cNvPr>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 r="55104" b="45294"/>
          <a:stretch/>
        </p:blipFill>
        <p:spPr bwMode="auto">
          <a:xfrm rot="5400000">
            <a:off x="6461760" y="487682"/>
            <a:ext cx="4091942" cy="526542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BEF2C35-1D61-3114-AC2E-C06E14ED078F}"/>
              </a:ext>
            </a:extLst>
          </p:cNvPr>
          <p:cNvSpPr txBox="1"/>
          <p:nvPr/>
        </p:nvSpPr>
        <p:spPr>
          <a:xfrm>
            <a:off x="1191006" y="2598003"/>
            <a:ext cx="3200400" cy="830997"/>
          </a:xfrm>
          <a:prstGeom prst="rect">
            <a:avLst/>
          </a:prstGeom>
          <a:noFill/>
          <a:ln>
            <a:noFill/>
          </a:ln>
        </p:spPr>
        <p:txBody>
          <a:bodyPr wrap="square" rtlCol="0">
            <a:spAutoFit/>
          </a:bodyPr>
          <a:lstStyle/>
          <a:p>
            <a:pPr algn="l"/>
            <a:r>
              <a:rPr lang="en-US" sz="4800" dirty="0">
                <a:solidFill>
                  <a:schemeClr val="bg1"/>
                </a:solidFill>
                <a:latin typeface="Arial Black" panose="020B0A04020102020204" pitchFamily="34" charset="0"/>
              </a:rPr>
              <a:t>Strategy</a:t>
            </a:r>
          </a:p>
        </p:txBody>
      </p:sp>
      <p:sp>
        <p:nvSpPr>
          <p:cNvPr id="11" name="TextBox 10">
            <a:extLst>
              <a:ext uri="{FF2B5EF4-FFF2-40B4-BE49-F238E27FC236}">
                <a16:creationId xmlns:a16="http://schemas.microsoft.com/office/drawing/2014/main" id="{4AEAA0D8-327A-41AF-64B3-B23AE7D82F8C}"/>
              </a:ext>
            </a:extLst>
          </p:cNvPr>
          <p:cNvSpPr txBox="1"/>
          <p:nvPr/>
        </p:nvSpPr>
        <p:spPr>
          <a:xfrm>
            <a:off x="7274052" y="2228671"/>
            <a:ext cx="3562350" cy="1569660"/>
          </a:xfrm>
          <a:prstGeom prst="rect">
            <a:avLst/>
          </a:prstGeom>
          <a:noFill/>
          <a:ln>
            <a:noFill/>
          </a:ln>
        </p:spPr>
        <p:txBody>
          <a:bodyPr wrap="square" rtlCol="0">
            <a:spAutoFit/>
          </a:bodyPr>
          <a:lstStyle/>
          <a:p>
            <a:pPr algn="ctr"/>
            <a:r>
              <a:rPr lang="en-US" sz="4800" dirty="0">
                <a:solidFill>
                  <a:schemeClr val="bg1"/>
                </a:solidFill>
                <a:latin typeface="Arial Black" panose="020B0A04020102020204" pitchFamily="34" charset="0"/>
              </a:rPr>
              <a:t>Tiered Activities</a:t>
            </a:r>
          </a:p>
        </p:txBody>
      </p:sp>
      <p:sp>
        <p:nvSpPr>
          <p:cNvPr id="4" name="Title 3" hidden="1">
            <a:extLst>
              <a:ext uri="{FF2B5EF4-FFF2-40B4-BE49-F238E27FC236}">
                <a16:creationId xmlns:a16="http://schemas.microsoft.com/office/drawing/2014/main" id="{4908689D-D216-EF4F-EA0C-BA8828C92310}"/>
              </a:ext>
            </a:extLst>
          </p:cNvPr>
          <p:cNvSpPr>
            <a:spLocks noGrp="1"/>
          </p:cNvSpPr>
          <p:nvPr>
            <p:ph type="title" idx="4294967295"/>
          </p:nvPr>
        </p:nvSpPr>
        <p:spPr/>
        <p:txBody>
          <a:bodyPr/>
          <a:lstStyle/>
          <a:p>
            <a:r>
              <a:rPr lang="en-US" dirty="0"/>
              <a:t>Tiered Activity</a:t>
            </a:r>
          </a:p>
        </p:txBody>
      </p:sp>
    </p:spTree>
    <p:extLst>
      <p:ext uri="{BB962C8B-B14F-4D97-AF65-F5344CB8AC3E}">
        <p14:creationId xmlns:p14="http://schemas.microsoft.com/office/powerpoint/2010/main" val="344163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 Box 2">
            <a:extLst>
              <a:ext uri="{FF2B5EF4-FFF2-40B4-BE49-F238E27FC236}">
                <a16:creationId xmlns:a16="http://schemas.microsoft.com/office/drawing/2014/main" id="{E8335A75-9C15-F7E8-80E8-A53493240037}"/>
              </a:ext>
            </a:extLst>
          </p:cNvPr>
          <p:cNvSpPr txBox="1">
            <a:spLocks noChangeArrowheads="1"/>
          </p:cNvSpPr>
          <p:nvPr/>
        </p:nvSpPr>
        <p:spPr bwMode="auto">
          <a:xfrm>
            <a:off x="1724928" y="736332"/>
            <a:ext cx="8742143" cy="5321835"/>
          </a:xfrm>
          <a:prstGeom prst="rect">
            <a:avLst/>
          </a:prstGeom>
          <a:noFill/>
          <a:ln w="76200" algn="ctr">
            <a:solidFill>
              <a:srgbClr val="012369"/>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00000"/>
                </a:solidFill>
                <a:effectLst/>
                <a:latin typeface="Arial" panose="020B0604020202020204" pitchFamily="34" charset="0"/>
              </a:rPr>
              <a:t> </a:t>
            </a:r>
            <a:r>
              <a:rPr kumimoji="0" lang="en-US" altLang="en-US" sz="2800" b="1" i="0" strike="noStrike" cap="none" normalizeH="0" baseline="0" dirty="0">
                <a:ln>
                  <a:noFill/>
                </a:ln>
                <a:solidFill>
                  <a:srgbClr val="012369"/>
                </a:solidFill>
                <a:effectLst/>
                <a:latin typeface="Arial" panose="020B0604020202020204" pitchFamily="34" charset="0"/>
              </a:rPr>
              <a:t>Problem</a:t>
            </a:r>
            <a:r>
              <a:rPr kumimoji="0" lang="en-US" altLang="en-US" sz="2800" b="1" i="0" u="none" strike="noStrike" cap="none" normalizeH="0" baseline="0" dirty="0">
                <a:ln>
                  <a:noFill/>
                </a:ln>
                <a:solidFill>
                  <a:srgbClr val="012369"/>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12369"/>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12369"/>
                </a:solidFill>
                <a:effectLst/>
                <a:latin typeface="Arial" panose="020B0604020202020204" pitchFamily="34" charset="0"/>
              </a:rPr>
              <a:t> 275 students in grades 4‒8 identified their favorite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12369"/>
                </a:solidFill>
                <a:effectLst/>
                <a:latin typeface="Arial" panose="020B0604020202020204" pitchFamily="34" charset="0"/>
              </a:rPr>
              <a:t> things to do. </a:t>
            </a:r>
            <a:r>
              <a:rPr kumimoji="0" lang="en-US" altLang="en-US" sz="2800" b="1" i="0" strike="noStrike" cap="none" normalizeH="0" baseline="0" dirty="0">
                <a:ln>
                  <a:noFill/>
                </a:ln>
                <a:solidFill>
                  <a:srgbClr val="012369"/>
                </a:solidFill>
                <a:effectLst/>
                <a:latin typeface="Arial" panose="020B0604020202020204" pitchFamily="34" charset="0"/>
              </a:rPr>
              <a:t>65 students play sports, 35 students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read, 50 students watch movies, 25 students play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games on their phones, 80 students hang out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with friends, and 20 students listen to music.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12369"/>
                </a:solidFill>
                <a:effectLst/>
                <a:latin typeface="Arial" panose="020B0604020202020204" pitchFamily="34" charset="0"/>
              </a:rPr>
              <a:t> </a:t>
            </a:r>
            <a:r>
              <a:rPr kumimoji="0" lang="en-US" altLang="en-US" sz="2800" b="1" i="0" strike="noStrike" cap="none" normalizeH="0" baseline="0" dirty="0">
                <a:ln>
                  <a:noFill/>
                </a:ln>
                <a:solidFill>
                  <a:srgbClr val="012369"/>
                </a:solidFill>
                <a:effectLst/>
                <a:latin typeface="Arial" panose="020B0604020202020204" pitchFamily="34" charset="0"/>
              </a:rPr>
              <a:t>Part 1</a:t>
            </a:r>
            <a:r>
              <a:rPr kumimoji="0" lang="en-US" altLang="en-US" sz="2800" b="1" i="0" u="none" strike="noStrike" cap="none" normalizeH="0" baseline="0" dirty="0">
                <a:ln>
                  <a:noFill/>
                </a:ln>
                <a:solidFill>
                  <a:srgbClr val="012369"/>
                </a:solidFill>
                <a:effectLst/>
                <a:latin typeface="Arial" panose="020B0604020202020204" pitchFamily="34" charset="0"/>
              </a:rPr>
              <a:t>: Create a bar graph to display the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012369"/>
                </a:solidFill>
                <a:latin typeface="Arial" panose="020B0604020202020204" pitchFamily="34" charset="0"/>
              </a:rPr>
              <a:t>            </a:t>
            </a:r>
            <a:r>
              <a:rPr kumimoji="0" lang="en-US" altLang="en-US" sz="2800" b="1" i="0" u="none" strike="noStrike" cap="none" normalizeH="0" baseline="0" dirty="0">
                <a:ln>
                  <a:noFill/>
                </a:ln>
                <a:solidFill>
                  <a:srgbClr val="012369"/>
                </a:solidFill>
                <a:effectLst/>
                <a:latin typeface="Arial" panose="020B0604020202020204" pitchFamily="34" charset="0"/>
              </a:rPr>
              <a:t> information.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12369"/>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Part 2</a:t>
            </a:r>
            <a:r>
              <a:rPr kumimoji="0" lang="en-US" altLang="en-US" sz="2800" b="1" i="0" u="none" strike="noStrike" cap="none" normalizeH="0" baseline="0" dirty="0">
                <a:ln>
                  <a:noFill/>
                </a:ln>
                <a:solidFill>
                  <a:srgbClr val="012369"/>
                </a:solidFill>
                <a:effectLst/>
                <a:latin typeface="Arial" panose="020B0604020202020204" pitchFamily="34" charset="0"/>
              </a:rPr>
              <a:t>: What are the top three favorite things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012369"/>
                </a:solidFill>
                <a:latin typeface="Arial" panose="020B0604020202020204" pitchFamily="34" charset="0"/>
              </a:rPr>
              <a:t>          </a:t>
            </a:r>
            <a:r>
              <a:rPr kumimoji="0" lang="en-US" altLang="en-US" sz="2800" b="1" i="0" u="none" strike="noStrike" cap="none" normalizeH="0" baseline="0" dirty="0">
                <a:ln>
                  <a:noFill/>
                </a:ln>
                <a:solidFill>
                  <a:srgbClr val="012369"/>
                </a:solidFill>
                <a:effectLst/>
                <a:latin typeface="Arial" panose="020B0604020202020204" pitchFamily="34" charset="0"/>
              </a:rPr>
              <a:t>   students like to do?</a:t>
            </a:r>
            <a:endParaRPr kumimoji="0" lang="en-US" altLang="en-US" sz="3600" b="0" i="0" u="none" strike="noStrike" cap="none" normalizeH="0" baseline="0" dirty="0">
              <a:ln>
                <a:noFill/>
              </a:ln>
              <a:solidFill>
                <a:srgbClr val="012369"/>
              </a:solidFill>
              <a:effectLst/>
              <a:latin typeface="Arial" panose="020B0604020202020204" pitchFamily="34" charset="0"/>
            </a:endParaRPr>
          </a:p>
        </p:txBody>
      </p:sp>
      <p:sp>
        <p:nvSpPr>
          <p:cNvPr id="3" name="Title 2" hidden="1">
            <a:extLst>
              <a:ext uri="{FF2B5EF4-FFF2-40B4-BE49-F238E27FC236}">
                <a16:creationId xmlns:a16="http://schemas.microsoft.com/office/drawing/2014/main" id="{FEF1F705-1EDC-560E-CA73-CFD53BA227FF}"/>
              </a:ext>
            </a:extLst>
          </p:cNvPr>
          <p:cNvSpPr>
            <a:spLocks noGrp="1"/>
          </p:cNvSpPr>
          <p:nvPr>
            <p:ph type="title" idx="4294967295"/>
          </p:nvPr>
        </p:nvSpPr>
        <p:spPr/>
        <p:txBody>
          <a:bodyPr/>
          <a:lstStyle/>
          <a:p>
            <a:r>
              <a:rPr lang="en-US" dirty="0"/>
              <a:t>Math Word</a:t>
            </a:r>
            <a:r>
              <a:rPr lang="en-US" baseline="0" dirty="0"/>
              <a:t> Problem</a:t>
            </a:r>
            <a:endParaRPr lang="en-US" dirty="0"/>
          </a:p>
        </p:txBody>
      </p:sp>
    </p:spTree>
    <p:extLst>
      <p:ext uri="{BB962C8B-B14F-4D97-AF65-F5344CB8AC3E}">
        <p14:creationId xmlns:p14="http://schemas.microsoft.com/office/powerpoint/2010/main" val="269783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 Box 2">
            <a:extLst>
              <a:ext uri="{FF2B5EF4-FFF2-40B4-BE49-F238E27FC236}">
                <a16:creationId xmlns:a16="http://schemas.microsoft.com/office/drawing/2014/main" id="{2E3FD016-1321-A8A0-1C7D-E71DE114B1E5}"/>
              </a:ext>
            </a:extLst>
          </p:cNvPr>
          <p:cNvSpPr txBox="1">
            <a:spLocks noChangeArrowheads="1"/>
          </p:cNvSpPr>
          <p:nvPr/>
        </p:nvSpPr>
        <p:spPr bwMode="auto">
          <a:xfrm>
            <a:off x="1729500" y="736332"/>
            <a:ext cx="8732999" cy="5321835"/>
          </a:xfrm>
          <a:prstGeom prst="rect">
            <a:avLst/>
          </a:prstGeom>
          <a:noFill/>
          <a:ln w="76200" algn="ctr">
            <a:solidFill>
              <a:srgbClr val="012369"/>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00000"/>
                </a:solidFill>
                <a:effectLst/>
                <a:latin typeface="Arial" panose="020B0604020202020204" pitchFamily="34" charset="0"/>
              </a:rPr>
              <a:t> </a:t>
            </a:r>
            <a:r>
              <a:rPr kumimoji="0" lang="en-US" altLang="en-US" sz="2800" b="1" i="0" strike="noStrike" cap="none" normalizeH="0" baseline="0" dirty="0">
                <a:ln>
                  <a:noFill/>
                </a:ln>
                <a:solidFill>
                  <a:srgbClr val="012369"/>
                </a:solidFill>
                <a:effectLst/>
                <a:latin typeface="Arial" panose="020B0604020202020204" pitchFamily="34" charset="0"/>
              </a:rPr>
              <a:t>Problem</a:t>
            </a:r>
            <a:r>
              <a:rPr kumimoji="0" lang="en-US" altLang="en-US" sz="2800" b="1" i="0" u="none" strike="noStrike" cap="none" normalizeH="0" baseline="0" dirty="0">
                <a:ln>
                  <a:noFill/>
                </a:ln>
                <a:solidFill>
                  <a:srgbClr val="012369"/>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12369"/>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12369"/>
                </a:solidFill>
                <a:effectLst/>
                <a:latin typeface="Arial" panose="020B0604020202020204" pitchFamily="34" charset="0"/>
              </a:rPr>
              <a:t> 275 students in grades 4‒8 identified their favorite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12369"/>
                </a:solidFill>
                <a:effectLst/>
                <a:latin typeface="Arial" panose="020B0604020202020204" pitchFamily="34" charset="0"/>
              </a:rPr>
              <a:t> things to do. </a:t>
            </a:r>
            <a:r>
              <a:rPr kumimoji="0" lang="en-US" altLang="en-US" sz="2800" b="1" i="0" u="sng" strike="noStrike" cap="none" normalizeH="0" baseline="0" dirty="0">
                <a:ln>
                  <a:noFill/>
                </a:ln>
                <a:solidFill>
                  <a:srgbClr val="012369"/>
                </a:solidFill>
                <a:effectLst/>
                <a:latin typeface="Arial" panose="020B0604020202020204" pitchFamily="34" charset="0"/>
              </a:rPr>
              <a:t>65 students</a:t>
            </a:r>
            <a:r>
              <a:rPr kumimoji="0" lang="en-US" altLang="en-US" sz="2800" b="1" i="0" strike="noStrike" cap="none" normalizeH="0" baseline="0" dirty="0">
                <a:ln>
                  <a:noFill/>
                </a:ln>
                <a:solidFill>
                  <a:srgbClr val="012369"/>
                </a:solidFill>
                <a:effectLst/>
                <a:latin typeface="Arial" panose="020B0604020202020204" pitchFamily="34" charset="0"/>
              </a:rPr>
              <a:t> play </a:t>
            </a:r>
            <a:r>
              <a:rPr kumimoji="0" lang="en-US" altLang="en-US" sz="2800" b="1" i="0" strike="noStrike" cap="none" normalizeH="0" baseline="0" dirty="0">
                <a:ln>
                  <a:noFill/>
                </a:ln>
                <a:solidFill>
                  <a:srgbClr val="BF0D3E"/>
                </a:solidFill>
                <a:effectLst/>
                <a:latin typeface="Arial" panose="020B0604020202020204" pitchFamily="34" charset="0"/>
              </a:rPr>
              <a:t>sports</a:t>
            </a:r>
            <a:r>
              <a:rPr kumimoji="0" lang="en-US" altLang="en-US" sz="2800" b="1" i="0" u="none" strike="noStrike" cap="none" normalizeH="0" baseline="0" dirty="0">
                <a:ln>
                  <a:noFill/>
                </a:ln>
                <a:solidFill>
                  <a:srgbClr val="012369"/>
                </a:solidFill>
                <a:effectLst/>
                <a:latin typeface="Arial" panose="020B0604020202020204" pitchFamily="34" charset="0"/>
              </a:rPr>
              <a:t>, </a:t>
            </a:r>
            <a:r>
              <a:rPr kumimoji="0" lang="en-US" altLang="en-US" sz="2800" b="1" i="0" u="sng" strike="noStrike" cap="none" normalizeH="0" baseline="0" dirty="0">
                <a:ln>
                  <a:noFill/>
                </a:ln>
                <a:solidFill>
                  <a:srgbClr val="012369"/>
                </a:solidFill>
                <a:effectLst/>
                <a:latin typeface="Arial" panose="020B0604020202020204" pitchFamily="34" charset="0"/>
              </a:rPr>
              <a:t>35 students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08600"/>
                </a:solidFill>
                <a:effectLst/>
                <a:latin typeface="Arial" panose="020B0604020202020204" pitchFamily="34" charset="0"/>
              </a:rPr>
              <a:t> </a:t>
            </a:r>
            <a:r>
              <a:rPr kumimoji="0" lang="en-US" altLang="en-US" sz="2800" b="1" i="0" strike="noStrike" cap="none" normalizeH="0" baseline="0" dirty="0">
                <a:ln>
                  <a:noFill/>
                </a:ln>
                <a:solidFill>
                  <a:srgbClr val="C00000"/>
                </a:solidFill>
                <a:effectLst/>
                <a:latin typeface="Arial" panose="020B0604020202020204" pitchFamily="34" charset="0"/>
              </a:rPr>
              <a:t>read</a:t>
            </a:r>
            <a:r>
              <a:rPr kumimoji="0" lang="en-US" altLang="en-US" sz="2800" b="1" i="0" u="none" strike="noStrike" cap="none" normalizeH="0" baseline="0" dirty="0">
                <a:ln>
                  <a:noFill/>
                </a:ln>
                <a:solidFill>
                  <a:srgbClr val="012369"/>
                </a:solidFill>
                <a:effectLst/>
                <a:latin typeface="Arial" panose="020B0604020202020204" pitchFamily="34" charset="0"/>
              </a:rPr>
              <a:t>, </a:t>
            </a:r>
            <a:r>
              <a:rPr kumimoji="0" lang="en-US" altLang="en-US" sz="2800" b="1" i="0" u="sng" strike="noStrike" cap="none" normalizeH="0" baseline="0" dirty="0">
                <a:ln>
                  <a:noFill/>
                </a:ln>
                <a:solidFill>
                  <a:srgbClr val="012369"/>
                </a:solidFill>
                <a:effectLst/>
                <a:latin typeface="Arial" panose="020B0604020202020204" pitchFamily="34" charset="0"/>
              </a:rPr>
              <a:t>50 students</a:t>
            </a:r>
            <a:r>
              <a:rPr kumimoji="0" lang="en-US" altLang="en-US" sz="2800" b="1" i="0" strike="noStrike" cap="none" normalizeH="0" baseline="0" dirty="0">
                <a:ln>
                  <a:noFill/>
                </a:ln>
                <a:solidFill>
                  <a:srgbClr val="012369"/>
                </a:solidFill>
                <a:effectLst/>
                <a:latin typeface="Arial" panose="020B0604020202020204" pitchFamily="34" charset="0"/>
              </a:rPr>
              <a:t> watch </a:t>
            </a:r>
            <a:r>
              <a:rPr kumimoji="0" lang="en-US" altLang="en-US" sz="2800" b="1" i="0" strike="noStrike" cap="none" normalizeH="0" baseline="0" dirty="0">
                <a:ln>
                  <a:noFill/>
                </a:ln>
                <a:solidFill>
                  <a:srgbClr val="C00000"/>
                </a:solidFill>
                <a:effectLst/>
                <a:latin typeface="Arial" panose="020B0604020202020204" pitchFamily="34" charset="0"/>
              </a:rPr>
              <a:t>movies</a:t>
            </a:r>
            <a:r>
              <a:rPr kumimoji="0" lang="en-US" altLang="en-US" sz="2800" b="1" i="0" u="none" strike="noStrike" cap="none" normalizeH="0" baseline="0" dirty="0">
                <a:ln>
                  <a:noFill/>
                </a:ln>
                <a:solidFill>
                  <a:srgbClr val="012369"/>
                </a:solidFill>
                <a:effectLst/>
                <a:latin typeface="Arial" panose="020B0604020202020204" pitchFamily="34" charset="0"/>
              </a:rPr>
              <a:t>, </a:t>
            </a:r>
            <a:r>
              <a:rPr kumimoji="0" lang="en-US" altLang="en-US" sz="2800" b="1" i="0" u="sng" strike="noStrike" cap="none" normalizeH="0" baseline="0" dirty="0">
                <a:ln>
                  <a:noFill/>
                </a:ln>
                <a:solidFill>
                  <a:srgbClr val="012369"/>
                </a:solidFill>
                <a:effectLst/>
                <a:latin typeface="Arial" panose="020B0604020202020204" pitchFamily="34" charset="0"/>
              </a:rPr>
              <a:t>25 students</a:t>
            </a:r>
            <a:r>
              <a:rPr kumimoji="0" lang="en-US" altLang="en-US" sz="2800" b="1" i="0" strike="noStrike" cap="none" normalizeH="0" baseline="0" dirty="0">
                <a:ln>
                  <a:noFill/>
                </a:ln>
                <a:solidFill>
                  <a:srgbClr val="012369"/>
                </a:solidFill>
                <a:effectLst/>
                <a:latin typeface="Arial" panose="020B0604020202020204" pitchFamily="34" charset="0"/>
              </a:rPr>
              <a:t> play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00000"/>
                </a:solidFill>
                <a:effectLst/>
                <a:latin typeface="Arial" panose="020B0604020202020204" pitchFamily="34" charset="0"/>
              </a:rPr>
              <a:t> </a:t>
            </a:r>
            <a:r>
              <a:rPr kumimoji="0" lang="en-US" altLang="en-US" sz="2800" b="1" i="0" strike="noStrike" cap="none" normalizeH="0" baseline="0" dirty="0">
                <a:ln>
                  <a:noFill/>
                </a:ln>
                <a:solidFill>
                  <a:srgbClr val="C00000"/>
                </a:solidFill>
                <a:effectLst/>
                <a:latin typeface="Arial" panose="020B0604020202020204" pitchFamily="34" charset="0"/>
              </a:rPr>
              <a:t>games</a:t>
            </a:r>
            <a:r>
              <a:rPr kumimoji="0" lang="en-US" altLang="en-US" sz="2800" b="1" i="0" strike="noStrike" cap="none" normalizeH="0" baseline="0" dirty="0">
                <a:ln>
                  <a:noFill/>
                </a:ln>
                <a:solidFill>
                  <a:srgbClr val="002F8E"/>
                </a:solidFill>
                <a:effectLst/>
                <a:latin typeface="Arial" panose="020B0604020202020204" pitchFamily="34" charset="0"/>
              </a:rPr>
              <a:t> </a:t>
            </a:r>
            <a:r>
              <a:rPr kumimoji="0" lang="en-US" altLang="en-US" sz="2800" b="1" i="0" strike="noStrike" cap="none" normalizeH="0" baseline="0" dirty="0">
                <a:ln>
                  <a:noFill/>
                </a:ln>
                <a:solidFill>
                  <a:srgbClr val="012369"/>
                </a:solidFill>
                <a:effectLst/>
                <a:latin typeface="Arial" panose="020B0604020202020204" pitchFamily="34" charset="0"/>
              </a:rPr>
              <a:t>on their phones</a:t>
            </a:r>
            <a:r>
              <a:rPr kumimoji="0" lang="en-US" altLang="en-US" sz="2800" b="1" i="0" u="none" strike="noStrike" cap="none" normalizeH="0" baseline="0" dirty="0">
                <a:ln>
                  <a:noFill/>
                </a:ln>
                <a:solidFill>
                  <a:srgbClr val="012369"/>
                </a:solidFill>
                <a:effectLst/>
                <a:latin typeface="Arial" panose="020B0604020202020204" pitchFamily="34" charset="0"/>
              </a:rPr>
              <a:t>, </a:t>
            </a:r>
            <a:r>
              <a:rPr kumimoji="0" lang="en-US" altLang="en-US" sz="2800" b="1" i="0" u="sng" strike="noStrike" cap="none" normalizeH="0" baseline="0" dirty="0">
                <a:ln>
                  <a:noFill/>
                </a:ln>
                <a:solidFill>
                  <a:srgbClr val="012369"/>
                </a:solidFill>
                <a:effectLst/>
                <a:latin typeface="Arial" panose="020B0604020202020204" pitchFamily="34" charset="0"/>
              </a:rPr>
              <a:t>80 students</a:t>
            </a:r>
            <a:r>
              <a:rPr kumimoji="0" lang="en-US" altLang="en-US" sz="2800" b="1" i="0" strike="noStrike" cap="none" normalizeH="0" baseline="0" dirty="0">
                <a:ln>
                  <a:noFill/>
                </a:ln>
                <a:solidFill>
                  <a:srgbClr val="012369"/>
                </a:solidFill>
                <a:effectLst/>
                <a:latin typeface="Arial" panose="020B0604020202020204" pitchFamily="34" charset="0"/>
              </a:rPr>
              <a:t> </a:t>
            </a:r>
            <a:r>
              <a:rPr lang="en-US" altLang="en-US" sz="2800" b="1" dirty="0">
                <a:solidFill>
                  <a:srgbClr val="BF0D3E"/>
                </a:solidFill>
                <a:latin typeface="Arial" panose="020B0604020202020204" pitchFamily="34" charset="0"/>
              </a:rPr>
              <a:t>hang out</a:t>
            </a:r>
            <a:endParaRPr kumimoji="0" lang="en-US" altLang="en-US" sz="2800" b="1" i="0" strike="noStrike" cap="none" normalizeH="0" baseline="0" dirty="0">
              <a:ln>
                <a:noFill/>
              </a:ln>
              <a:solidFill>
                <a:srgbClr val="BF0D3E"/>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with friends</a:t>
            </a:r>
            <a:r>
              <a:rPr kumimoji="0" lang="en-US" altLang="en-US" sz="2800" b="1" i="0" u="none" strike="noStrike" cap="none" normalizeH="0" baseline="0" dirty="0">
                <a:ln>
                  <a:noFill/>
                </a:ln>
                <a:solidFill>
                  <a:srgbClr val="012369"/>
                </a:solidFill>
                <a:effectLst/>
                <a:latin typeface="Arial" panose="020B0604020202020204" pitchFamily="34" charset="0"/>
              </a:rPr>
              <a:t>, and </a:t>
            </a:r>
            <a:r>
              <a:rPr kumimoji="0" lang="en-US" altLang="en-US" sz="2800" b="1" i="0" u="sng" strike="noStrike" cap="none" normalizeH="0" baseline="0" dirty="0">
                <a:ln>
                  <a:noFill/>
                </a:ln>
                <a:solidFill>
                  <a:srgbClr val="012369"/>
                </a:solidFill>
                <a:effectLst/>
                <a:latin typeface="Arial" panose="020B0604020202020204" pitchFamily="34" charset="0"/>
              </a:rPr>
              <a:t>20 students</a:t>
            </a:r>
            <a:r>
              <a:rPr kumimoji="0" lang="en-US" altLang="en-US" sz="2800" b="1" i="0" strike="noStrike" cap="none" normalizeH="0" baseline="0" dirty="0">
                <a:ln>
                  <a:noFill/>
                </a:ln>
                <a:solidFill>
                  <a:srgbClr val="012369"/>
                </a:solidFill>
                <a:effectLst/>
                <a:latin typeface="Arial" panose="020B0604020202020204" pitchFamily="34" charset="0"/>
              </a:rPr>
              <a:t> listen to </a:t>
            </a:r>
            <a:r>
              <a:rPr kumimoji="0" lang="en-US" altLang="en-US" sz="2800" b="1" i="0" strike="noStrike" cap="none" normalizeH="0" baseline="0" dirty="0">
                <a:ln>
                  <a:noFill/>
                </a:ln>
                <a:solidFill>
                  <a:srgbClr val="C00000"/>
                </a:solidFill>
                <a:effectLst/>
                <a:latin typeface="Arial" panose="020B0604020202020204" pitchFamily="34" charset="0"/>
              </a:rPr>
              <a:t>music</a:t>
            </a:r>
            <a:r>
              <a:rPr kumimoji="0" lang="en-US" altLang="en-US" sz="2800" b="1"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rPr>
              <a:t> </a:t>
            </a:r>
            <a:r>
              <a:rPr kumimoji="0" lang="en-US" altLang="en-US" sz="2800" b="1" i="0" strike="noStrike" cap="none" normalizeH="0" baseline="0" dirty="0">
                <a:ln>
                  <a:noFill/>
                </a:ln>
                <a:solidFill>
                  <a:srgbClr val="012369"/>
                </a:solidFill>
                <a:effectLst/>
                <a:latin typeface="Arial" panose="020B0604020202020204" pitchFamily="34" charset="0"/>
              </a:rPr>
              <a:t>Part 1</a:t>
            </a:r>
            <a:r>
              <a:rPr kumimoji="0" lang="en-US" altLang="en-US" sz="2800" b="1" i="0" u="none" strike="noStrike" cap="none" normalizeH="0" baseline="0" dirty="0">
                <a:ln>
                  <a:noFill/>
                </a:ln>
                <a:solidFill>
                  <a:srgbClr val="012369"/>
                </a:solidFill>
                <a:effectLst/>
                <a:latin typeface="Arial" panose="020B0604020202020204" pitchFamily="34" charset="0"/>
              </a:rPr>
              <a:t>: Create a bar graph to display the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012369"/>
                </a:solidFill>
                <a:latin typeface="Arial" panose="020B0604020202020204" pitchFamily="34" charset="0"/>
              </a:rPr>
              <a:t>            </a:t>
            </a:r>
            <a:r>
              <a:rPr kumimoji="0" lang="en-US" altLang="en-US" sz="2800" b="1" i="0" u="none" strike="noStrike" cap="none" normalizeH="0" baseline="0" dirty="0">
                <a:ln>
                  <a:noFill/>
                </a:ln>
                <a:solidFill>
                  <a:srgbClr val="012369"/>
                </a:solidFill>
                <a:effectLst/>
                <a:latin typeface="Arial" panose="020B0604020202020204" pitchFamily="34" charset="0"/>
              </a:rPr>
              <a:t> information.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12369"/>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strike="noStrike" cap="none" normalizeH="0" baseline="0" dirty="0">
                <a:ln>
                  <a:noFill/>
                </a:ln>
                <a:solidFill>
                  <a:srgbClr val="012369"/>
                </a:solidFill>
                <a:effectLst/>
                <a:latin typeface="Arial" panose="020B0604020202020204" pitchFamily="34" charset="0"/>
              </a:rPr>
              <a:t> Part 2</a:t>
            </a:r>
            <a:r>
              <a:rPr kumimoji="0" lang="en-US" altLang="en-US" sz="2800" b="1" i="0" u="none" strike="noStrike" cap="none" normalizeH="0" baseline="0" dirty="0">
                <a:ln>
                  <a:noFill/>
                </a:ln>
                <a:solidFill>
                  <a:srgbClr val="012369"/>
                </a:solidFill>
                <a:effectLst/>
                <a:latin typeface="Arial" panose="020B0604020202020204" pitchFamily="34" charset="0"/>
              </a:rPr>
              <a:t>: What are the top three favorite things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012369"/>
                </a:solidFill>
                <a:latin typeface="Arial" panose="020B0604020202020204" pitchFamily="34" charset="0"/>
              </a:rPr>
              <a:t>          </a:t>
            </a:r>
            <a:r>
              <a:rPr kumimoji="0" lang="en-US" altLang="en-US" sz="2800" b="1" i="0" u="none" strike="noStrike" cap="none" normalizeH="0" baseline="0" dirty="0">
                <a:ln>
                  <a:noFill/>
                </a:ln>
                <a:solidFill>
                  <a:srgbClr val="012369"/>
                </a:solidFill>
                <a:effectLst/>
                <a:latin typeface="Arial" panose="020B0604020202020204" pitchFamily="34" charset="0"/>
              </a:rPr>
              <a:t>   students like to do?</a:t>
            </a:r>
            <a:endParaRPr kumimoji="0" lang="en-US" altLang="en-US" sz="3600" b="0" i="0" u="none" strike="noStrike" cap="none" normalizeH="0" baseline="0" dirty="0">
              <a:ln>
                <a:noFill/>
              </a:ln>
              <a:solidFill>
                <a:srgbClr val="012369"/>
              </a:solidFill>
              <a:effectLst/>
              <a:latin typeface="Arial" panose="020B0604020202020204" pitchFamily="34" charset="0"/>
            </a:endParaRPr>
          </a:p>
        </p:txBody>
      </p:sp>
      <p:sp>
        <p:nvSpPr>
          <p:cNvPr id="4" name="Title 3" hidden="1">
            <a:extLst>
              <a:ext uri="{FF2B5EF4-FFF2-40B4-BE49-F238E27FC236}">
                <a16:creationId xmlns:a16="http://schemas.microsoft.com/office/drawing/2014/main" id="{C0B5F3AA-284C-1121-919D-EEA68AC22AFC}"/>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Differentiation to support that learning challenge</a:t>
            </a:r>
            <a:endParaRPr lang="en-US" dirty="0"/>
          </a:p>
        </p:txBody>
      </p:sp>
    </p:spTree>
    <p:extLst>
      <p:ext uri="{BB962C8B-B14F-4D97-AF65-F5344CB8AC3E}">
        <p14:creationId xmlns:p14="http://schemas.microsoft.com/office/powerpoint/2010/main" val="124409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4" name="Table 3">
            <a:extLst>
              <a:ext uri="{FF2B5EF4-FFF2-40B4-BE49-F238E27FC236}">
                <a16:creationId xmlns:a16="http://schemas.microsoft.com/office/drawing/2014/main" id="{0ECF1C79-EB54-2E29-23B4-A8B73D6A53FE}"/>
              </a:ext>
            </a:extLst>
          </p:cNvPr>
          <p:cNvGraphicFramePr>
            <a:graphicFrameLocks noGrp="1"/>
          </p:cNvGraphicFramePr>
          <p:nvPr>
            <p:extLst>
              <p:ext uri="{D42A27DB-BD31-4B8C-83A1-F6EECF244321}">
                <p14:modId xmlns:p14="http://schemas.microsoft.com/office/powerpoint/2010/main" val="1803019225"/>
              </p:ext>
            </p:extLst>
          </p:nvPr>
        </p:nvGraphicFramePr>
        <p:xfrm>
          <a:off x="1668969" y="867680"/>
          <a:ext cx="5170482" cy="4992429"/>
        </p:xfrm>
        <a:graphic>
          <a:graphicData uri="http://schemas.openxmlformats.org/drawingml/2006/table">
            <a:tbl>
              <a:tblPr/>
              <a:tblGrid>
                <a:gridCol w="861747">
                  <a:extLst>
                    <a:ext uri="{9D8B030D-6E8A-4147-A177-3AD203B41FA5}">
                      <a16:colId xmlns:a16="http://schemas.microsoft.com/office/drawing/2014/main" val="3254946094"/>
                    </a:ext>
                  </a:extLst>
                </a:gridCol>
                <a:gridCol w="861747">
                  <a:extLst>
                    <a:ext uri="{9D8B030D-6E8A-4147-A177-3AD203B41FA5}">
                      <a16:colId xmlns:a16="http://schemas.microsoft.com/office/drawing/2014/main" val="3424983225"/>
                    </a:ext>
                  </a:extLst>
                </a:gridCol>
                <a:gridCol w="861747">
                  <a:extLst>
                    <a:ext uri="{9D8B030D-6E8A-4147-A177-3AD203B41FA5}">
                      <a16:colId xmlns:a16="http://schemas.microsoft.com/office/drawing/2014/main" val="3744224169"/>
                    </a:ext>
                  </a:extLst>
                </a:gridCol>
                <a:gridCol w="861747">
                  <a:extLst>
                    <a:ext uri="{9D8B030D-6E8A-4147-A177-3AD203B41FA5}">
                      <a16:colId xmlns:a16="http://schemas.microsoft.com/office/drawing/2014/main" val="3623941752"/>
                    </a:ext>
                  </a:extLst>
                </a:gridCol>
                <a:gridCol w="861747">
                  <a:extLst>
                    <a:ext uri="{9D8B030D-6E8A-4147-A177-3AD203B41FA5}">
                      <a16:colId xmlns:a16="http://schemas.microsoft.com/office/drawing/2014/main" val="2129527693"/>
                    </a:ext>
                  </a:extLst>
                </a:gridCol>
                <a:gridCol w="861747">
                  <a:extLst>
                    <a:ext uri="{9D8B030D-6E8A-4147-A177-3AD203B41FA5}">
                      <a16:colId xmlns:a16="http://schemas.microsoft.com/office/drawing/2014/main" val="1269093212"/>
                    </a:ext>
                  </a:extLst>
                </a:gridCol>
              </a:tblGrid>
              <a:tr h="290798">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593947"/>
                  </a:ext>
                </a:extLst>
              </a:tr>
              <a:tr h="290798">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613638"/>
                  </a:ext>
                </a:extLst>
              </a:tr>
              <a:tr h="290798">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2647"/>
                  </a:ext>
                </a:extLst>
              </a:tr>
              <a:tr h="290798">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217138"/>
                  </a:ext>
                </a:extLst>
              </a:tr>
              <a:tr h="290798">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150503"/>
                  </a:ext>
                </a:extLst>
              </a:tr>
              <a:tr h="356479">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166747"/>
                  </a:ext>
                </a:extLst>
              </a:tr>
              <a:tr h="356479">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95640"/>
                  </a:ext>
                </a:extLst>
              </a:tr>
              <a:tr h="356479">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59475"/>
                  </a:ext>
                </a:extLst>
              </a:tr>
              <a:tr h="356479">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dirty="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3134881"/>
                  </a:ext>
                </a:extLst>
              </a:tr>
              <a:tr h="356479">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21819"/>
                  </a:ext>
                </a:extLst>
              </a:tr>
              <a:tr h="292674">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278817"/>
                  </a:ext>
                </a:extLst>
              </a:tr>
              <a:tr h="292674">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326533"/>
                  </a:ext>
                </a:extLst>
              </a:tr>
              <a:tr h="292674">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dirty="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552772"/>
                  </a:ext>
                </a:extLst>
              </a:tr>
              <a:tr h="292674">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dirty="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dirty="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396956"/>
                  </a:ext>
                </a:extLst>
              </a:tr>
              <a:tr h="292674">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24371"/>
                  </a:ext>
                </a:extLst>
              </a:tr>
              <a:tr h="292674">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dirty="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500" kern="1400" dirty="0">
                          <a:ln>
                            <a:noFill/>
                          </a:ln>
                          <a:solidFill>
                            <a:srgbClr val="000000"/>
                          </a:solidFill>
                          <a:effectLst/>
                          <a:latin typeface="Calibri" panose="020F0502020204030204" pitchFamily="34" charset="0"/>
                        </a:rPr>
                        <a:t> </a:t>
                      </a:r>
                    </a:p>
                  </a:txBody>
                  <a:tcPr marL="17750" marR="17750" marT="17750" marB="17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436380"/>
                  </a:ext>
                </a:extLst>
              </a:tr>
            </a:tbl>
          </a:graphicData>
        </a:graphic>
      </p:graphicFrame>
      <p:sp>
        <p:nvSpPr>
          <p:cNvPr id="5" name="Text Box 3">
            <a:extLst>
              <a:ext uri="{FF2B5EF4-FFF2-40B4-BE49-F238E27FC236}">
                <a16:creationId xmlns:a16="http://schemas.microsoft.com/office/drawing/2014/main" id="{6C81ACA4-18D4-7B1A-710B-03CFEF1CB8A6}"/>
              </a:ext>
            </a:extLst>
          </p:cNvPr>
          <p:cNvSpPr txBox="1">
            <a:spLocks noChangeArrowheads="1"/>
          </p:cNvSpPr>
          <p:nvPr/>
        </p:nvSpPr>
        <p:spPr bwMode="auto">
          <a:xfrm>
            <a:off x="1243325" y="772345"/>
            <a:ext cx="289683" cy="55840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80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75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70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65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60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55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50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45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35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30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10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5</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 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7" descr="Color coded Graph of the word problem">
            <a:extLst>
              <a:ext uri="{FF2B5EF4-FFF2-40B4-BE49-F238E27FC236}">
                <a16:creationId xmlns:a16="http://schemas.microsoft.com/office/drawing/2014/main" id="{71B4B5DF-19C0-A5A5-C3E2-D6BD556DF2C1}"/>
              </a:ext>
            </a:extLst>
          </p:cNvPr>
          <p:cNvSpPr>
            <a:spLocks noChangeArrowheads="1"/>
          </p:cNvSpPr>
          <p:nvPr/>
        </p:nvSpPr>
        <p:spPr bwMode="auto">
          <a:xfrm>
            <a:off x="1979736" y="1732852"/>
            <a:ext cx="242443" cy="4126120"/>
          </a:xfrm>
          <a:prstGeom prst="rect">
            <a:avLst/>
          </a:prstGeom>
          <a:solidFill>
            <a:schemeClr val="tx1">
              <a:lumMod val="50000"/>
              <a:lumOff val="50000"/>
            </a:schemeClr>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schemeClr val="accent2"/>
              </a:solidFill>
            </a:endParaRPr>
          </a:p>
        </p:txBody>
      </p:sp>
      <p:sp>
        <p:nvSpPr>
          <p:cNvPr id="7" name="Rectangle 7">
            <a:extLst>
              <a:ext uri="{FF2B5EF4-FFF2-40B4-BE49-F238E27FC236}">
                <a16:creationId xmlns:a16="http://schemas.microsoft.com/office/drawing/2014/main" id="{59F9264B-AA28-0B92-5263-901EA7078BA3}"/>
              </a:ext>
              <a:ext uri="{C183D7F6-B498-43B3-948B-1728B52AA6E4}">
                <adec:decorative xmlns:adec="http://schemas.microsoft.com/office/drawing/2017/decorative" val="1"/>
              </a:ext>
            </a:extLst>
          </p:cNvPr>
          <p:cNvSpPr>
            <a:spLocks noChangeArrowheads="1"/>
          </p:cNvSpPr>
          <p:nvPr/>
        </p:nvSpPr>
        <p:spPr bwMode="auto">
          <a:xfrm>
            <a:off x="2815784" y="3730824"/>
            <a:ext cx="244156" cy="2127654"/>
          </a:xfrm>
          <a:prstGeom prst="rect">
            <a:avLst/>
          </a:prstGeom>
          <a:solidFill>
            <a:schemeClr val="tx1">
              <a:lumMod val="50000"/>
              <a:lumOff val="50000"/>
            </a:schemeClr>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schemeClr val="accent2"/>
              </a:solidFill>
            </a:endParaRPr>
          </a:p>
        </p:txBody>
      </p:sp>
      <p:sp>
        <p:nvSpPr>
          <p:cNvPr id="8" name="Rectangle 7">
            <a:extLst>
              <a:ext uri="{FF2B5EF4-FFF2-40B4-BE49-F238E27FC236}">
                <a16:creationId xmlns:a16="http://schemas.microsoft.com/office/drawing/2014/main" id="{1EDFC088-7682-9E6E-8B15-5CDEFE510EF8}"/>
              </a:ext>
              <a:ext uri="{C183D7F6-B498-43B3-948B-1728B52AA6E4}">
                <adec:decorative xmlns:adec="http://schemas.microsoft.com/office/drawing/2017/decorative" val="1"/>
              </a:ext>
            </a:extLst>
          </p:cNvPr>
          <p:cNvSpPr>
            <a:spLocks noChangeArrowheads="1"/>
          </p:cNvSpPr>
          <p:nvPr/>
        </p:nvSpPr>
        <p:spPr bwMode="auto">
          <a:xfrm>
            <a:off x="3717218" y="2677956"/>
            <a:ext cx="220932" cy="3180522"/>
          </a:xfrm>
          <a:prstGeom prst="rect">
            <a:avLst/>
          </a:prstGeom>
          <a:solidFill>
            <a:schemeClr val="tx1">
              <a:lumMod val="50000"/>
              <a:lumOff val="50000"/>
            </a:schemeClr>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398D9F64-47E3-105A-15E6-C07DED385D40}"/>
              </a:ext>
              <a:ext uri="{C183D7F6-B498-43B3-948B-1728B52AA6E4}">
                <adec:decorative xmlns:adec="http://schemas.microsoft.com/office/drawing/2017/decorative" val="1"/>
              </a:ext>
            </a:extLst>
          </p:cNvPr>
          <p:cNvSpPr>
            <a:spLocks noChangeArrowheads="1"/>
          </p:cNvSpPr>
          <p:nvPr/>
        </p:nvSpPr>
        <p:spPr bwMode="auto">
          <a:xfrm>
            <a:off x="4544389" y="4373386"/>
            <a:ext cx="235762" cy="1485586"/>
          </a:xfrm>
          <a:prstGeom prst="rect">
            <a:avLst/>
          </a:prstGeom>
          <a:solidFill>
            <a:schemeClr val="tx1">
              <a:lumMod val="50000"/>
              <a:lumOff val="50000"/>
            </a:schemeClr>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73966F7B-2794-ADAC-89B2-D91DD9FCE3EB}"/>
              </a:ext>
              <a:ext uri="{C183D7F6-B498-43B3-948B-1728B52AA6E4}">
                <adec:decorative xmlns:adec="http://schemas.microsoft.com/office/drawing/2017/decorative" val="1"/>
              </a:ext>
            </a:extLst>
          </p:cNvPr>
          <p:cNvSpPr>
            <a:spLocks noChangeArrowheads="1"/>
          </p:cNvSpPr>
          <p:nvPr/>
        </p:nvSpPr>
        <p:spPr bwMode="auto">
          <a:xfrm>
            <a:off x="5405493" y="867680"/>
            <a:ext cx="249686" cy="4992429"/>
          </a:xfrm>
          <a:prstGeom prst="rect">
            <a:avLst/>
          </a:prstGeom>
          <a:solidFill>
            <a:schemeClr val="tx1">
              <a:lumMod val="50000"/>
              <a:lumOff val="50000"/>
            </a:schemeClr>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D1076AA5-2450-8D7E-B8FF-05387739BCD8}"/>
              </a:ext>
              <a:ext uri="{C183D7F6-B498-43B3-948B-1728B52AA6E4}">
                <adec:decorative xmlns:adec="http://schemas.microsoft.com/office/drawing/2017/decorative" val="1"/>
              </a:ext>
            </a:extLst>
          </p:cNvPr>
          <p:cNvSpPr>
            <a:spLocks noChangeArrowheads="1"/>
          </p:cNvSpPr>
          <p:nvPr/>
        </p:nvSpPr>
        <p:spPr bwMode="auto">
          <a:xfrm>
            <a:off x="6240755" y="4683487"/>
            <a:ext cx="235762" cy="1175485"/>
          </a:xfrm>
          <a:prstGeom prst="rect">
            <a:avLst/>
          </a:prstGeom>
          <a:solidFill>
            <a:schemeClr val="tx1">
              <a:lumMod val="50000"/>
              <a:lumOff val="50000"/>
            </a:schemeClr>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176662AB-392B-0258-A581-F00CB6C22986}"/>
              </a:ext>
            </a:extLst>
          </p:cNvPr>
          <p:cNvSpPr txBox="1"/>
          <p:nvPr/>
        </p:nvSpPr>
        <p:spPr>
          <a:xfrm>
            <a:off x="7150218" y="1163690"/>
            <a:ext cx="4100797" cy="4801314"/>
          </a:xfrm>
          <a:prstGeom prst="rect">
            <a:avLst/>
          </a:prstGeom>
          <a:noFill/>
        </p:spPr>
        <p:txBody>
          <a:bodyPr wrap="square" rtlCol="0">
            <a:spAutoFit/>
          </a:bodyPr>
          <a:lstStyle/>
          <a:p>
            <a:pPr lvl="0" algn="ctr" eaLnBrk="0" fontAlgn="base" hangingPunct="0">
              <a:spcBef>
                <a:spcPct val="0"/>
              </a:spcBef>
              <a:spcAft>
                <a:spcPct val="0"/>
              </a:spcAft>
            </a:pPr>
            <a:r>
              <a:rPr lang="en-US" altLang="en-US" sz="4800" b="1" dirty="0">
                <a:solidFill>
                  <a:srgbClr val="012369"/>
                </a:solidFill>
                <a:latin typeface="Arial" panose="020B0604020202020204" pitchFamily="34" charset="0"/>
              </a:rPr>
              <a:t>What are     the top three favorite things students like  to do?</a:t>
            </a:r>
            <a:endParaRPr lang="en-US" altLang="en-US" sz="6000" dirty="0">
              <a:solidFill>
                <a:srgbClr val="012369"/>
              </a:solidFill>
              <a:latin typeface="Arial" panose="020B0604020202020204" pitchFamily="34" charset="0"/>
            </a:endParaRPr>
          </a:p>
          <a:p>
            <a:endParaRPr lang="en-US" dirty="0"/>
          </a:p>
        </p:txBody>
      </p:sp>
      <p:sp>
        <p:nvSpPr>
          <p:cNvPr id="14" name="Text Box 6">
            <a:extLst>
              <a:ext uri="{FF2B5EF4-FFF2-40B4-BE49-F238E27FC236}">
                <a16:creationId xmlns:a16="http://schemas.microsoft.com/office/drawing/2014/main" id="{4589D772-C28F-0111-55B0-4CAD83D7AE10}"/>
              </a:ext>
            </a:extLst>
          </p:cNvPr>
          <p:cNvSpPr txBox="1">
            <a:spLocks noChangeArrowheads="1"/>
          </p:cNvSpPr>
          <p:nvPr/>
        </p:nvSpPr>
        <p:spPr bwMode="auto">
          <a:xfrm>
            <a:off x="1533008" y="5874062"/>
            <a:ext cx="5665612" cy="216488"/>
          </a:xfrm>
          <a:prstGeom prst="rect">
            <a:avLst/>
          </a:prstGeom>
          <a:noFill/>
          <a:ln>
            <a:noFill/>
          </a:ln>
          <a:effectLst/>
        </p:spPr>
        <p:txBody>
          <a:bodyPr vert="horz" wrap="square" lIns="36576" tIns="36576" rIns="36576" bIns="36576" numCol="1" anchor="t" anchorCtr="0" compatLnSpc="1">
            <a:prstTxWarp prst="textNoShape">
              <a:avLst/>
            </a:prstTxWarp>
          </a:bodyPr>
          <a:lstStyle/>
          <a:p>
            <a:pPr marL="0" marR="0" eaLnBrk="0" fontAlgn="base" hangingPunct="0">
              <a:lnSpc>
                <a:spcPct val="107000"/>
              </a:lnSpc>
              <a:spcBef>
                <a:spcPts val="0"/>
              </a:spcBef>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200" dirty="0">
                <a:solidFill>
                  <a:srgbClr val="BF0D3E"/>
                </a:solidFill>
                <a:effectLst/>
                <a:latin typeface="Arial" panose="020B0604020202020204" pitchFamily="34" charset="0"/>
                <a:ea typeface="Calibri" panose="020F0502020204030204" pitchFamily="34" charset="0"/>
                <a:cs typeface="Times New Roman" panose="02020603050405020304" pitchFamily="18" charset="0"/>
              </a:rPr>
              <a:t>Sports    Reading     Movies     Games    </a:t>
            </a:r>
            <a:r>
              <a:rPr lang="en-US" sz="1400" b="1" dirty="0">
                <a:solidFill>
                  <a:srgbClr val="BF0D3E"/>
                </a:solidFill>
                <a:latin typeface="Arial" panose="020B0604020202020204" pitchFamily="34" charset="0"/>
                <a:ea typeface="Calibri" panose="020F0502020204030204" pitchFamily="34" charset="0"/>
                <a:cs typeface="Times New Roman" panose="02020603050405020304" pitchFamily="18" charset="0"/>
              </a:rPr>
              <a:t>Hang Out</a:t>
            </a:r>
            <a:r>
              <a:rPr lang="en-US" sz="1400" b="1" kern="1200" dirty="0">
                <a:solidFill>
                  <a:srgbClr val="BF0D3E"/>
                </a:solidFill>
                <a:effectLst/>
                <a:latin typeface="Arial" panose="020B0604020202020204" pitchFamily="34" charset="0"/>
                <a:ea typeface="Calibri" panose="020F0502020204030204" pitchFamily="34" charset="0"/>
                <a:cs typeface="Times New Roman" panose="02020603050405020304" pitchFamily="18" charset="0"/>
              </a:rPr>
              <a:t>	Music</a:t>
            </a:r>
            <a:endParaRPr lang="en-US" sz="1200" dirty="0">
              <a:solidFill>
                <a:srgbClr val="BF0D3E"/>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3" name="Title 2" hidden="1">
            <a:extLst>
              <a:ext uri="{FF2B5EF4-FFF2-40B4-BE49-F238E27FC236}">
                <a16:creationId xmlns:a16="http://schemas.microsoft.com/office/drawing/2014/main" id="{E845AC4E-81C2-C29E-96AC-9BB68664456D}"/>
              </a:ext>
            </a:extLst>
          </p:cNvPr>
          <p:cNvSpPr>
            <a:spLocks noGrp="1"/>
          </p:cNvSpPr>
          <p:nvPr>
            <p:ph type="title" idx="4294967295"/>
          </p:nvPr>
        </p:nvSpPr>
        <p:spPr/>
        <p:txBody>
          <a:bodyPr/>
          <a:lstStyle/>
          <a:p>
            <a:r>
              <a:rPr lang="en-US" dirty="0"/>
              <a:t>Graph</a:t>
            </a:r>
          </a:p>
        </p:txBody>
      </p:sp>
    </p:spTree>
    <p:extLst>
      <p:ext uri="{BB962C8B-B14F-4D97-AF65-F5344CB8AC3E}">
        <p14:creationId xmlns:p14="http://schemas.microsoft.com/office/powerpoint/2010/main" val="430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descr="Puzzle, Riddle, Match, Connect, Colors, Pieces">
            <a:extLst>
              <a:ext uri="{FF2B5EF4-FFF2-40B4-BE49-F238E27FC236}">
                <a16:creationId xmlns:a16="http://schemas.microsoft.com/office/drawing/2014/main" id="{71E5DD37-FC69-A05E-854C-B078BB1D4EB5}"/>
              </a:ext>
            </a:extLst>
          </p:cNvPr>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 r="55104" b="45294"/>
          <a:stretch/>
        </p:blipFill>
        <p:spPr bwMode="auto">
          <a:xfrm>
            <a:off x="1051559" y="1074420"/>
            <a:ext cx="4351020" cy="4956717"/>
          </a:xfrm>
          <a:prstGeom prst="rect">
            <a:avLst/>
          </a:prstGeom>
          <a:noFill/>
          <a:ln>
            <a:noFill/>
          </a:ln>
          <a:extLst>
            <a:ext uri="{53640926-AAD7-44D8-BBD7-CCE9431645EC}">
              <a14:shadowObscured xmlns:a14="http://schemas.microsoft.com/office/drawing/2010/main"/>
            </a:ext>
          </a:extLst>
        </p:spPr>
      </p:pic>
      <p:pic>
        <p:nvPicPr>
          <p:cNvPr id="9" name="Picture 8" descr="Puzzle, Riddle, Match, Connect, Colors, Pieces">
            <a:extLst>
              <a:ext uri="{FF2B5EF4-FFF2-40B4-BE49-F238E27FC236}">
                <a16:creationId xmlns:a16="http://schemas.microsoft.com/office/drawing/2014/main" id="{1770B9A5-283E-ACCC-B28F-101391F9534F}"/>
              </a:ext>
            </a:extLst>
          </p:cNvPr>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 r="55104" b="45294"/>
          <a:stretch/>
        </p:blipFill>
        <p:spPr bwMode="auto">
          <a:xfrm rot="5400000">
            <a:off x="6461760" y="487682"/>
            <a:ext cx="4091942" cy="526542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BEF2C35-1D61-3114-AC2E-C06E14ED078F}"/>
              </a:ext>
            </a:extLst>
          </p:cNvPr>
          <p:cNvSpPr txBox="1"/>
          <p:nvPr/>
        </p:nvSpPr>
        <p:spPr>
          <a:xfrm>
            <a:off x="1191006" y="2598003"/>
            <a:ext cx="3200400" cy="830997"/>
          </a:xfrm>
          <a:prstGeom prst="rect">
            <a:avLst/>
          </a:prstGeom>
          <a:noFill/>
          <a:ln>
            <a:noFill/>
          </a:ln>
        </p:spPr>
        <p:txBody>
          <a:bodyPr wrap="square" rtlCol="0">
            <a:spAutoFit/>
          </a:bodyPr>
          <a:lstStyle/>
          <a:p>
            <a:pPr algn="l"/>
            <a:r>
              <a:rPr lang="en-US" sz="4800" dirty="0">
                <a:solidFill>
                  <a:schemeClr val="bg1"/>
                </a:solidFill>
                <a:latin typeface="Arial Black" panose="020B0A04020102020204" pitchFamily="34" charset="0"/>
              </a:rPr>
              <a:t>Strategy</a:t>
            </a:r>
          </a:p>
        </p:txBody>
      </p:sp>
      <p:sp>
        <p:nvSpPr>
          <p:cNvPr id="11" name="TextBox 10">
            <a:extLst>
              <a:ext uri="{FF2B5EF4-FFF2-40B4-BE49-F238E27FC236}">
                <a16:creationId xmlns:a16="http://schemas.microsoft.com/office/drawing/2014/main" id="{4AEAA0D8-327A-41AF-64B3-B23AE7D82F8C}"/>
              </a:ext>
            </a:extLst>
          </p:cNvPr>
          <p:cNvSpPr txBox="1"/>
          <p:nvPr/>
        </p:nvSpPr>
        <p:spPr>
          <a:xfrm>
            <a:off x="7274052" y="2228671"/>
            <a:ext cx="3562350" cy="1569660"/>
          </a:xfrm>
          <a:prstGeom prst="rect">
            <a:avLst/>
          </a:prstGeom>
          <a:noFill/>
          <a:ln>
            <a:noFill/>
          </a:ln>
        </p:spPr>
        <p:txBody>
          <a:bodyPr wrap="square" rtlCol="0">
            <a:spAutoFit/>
          </a:bodyPr>
          <a:lstStyle/>
          <a:p>
            <a:pPr algn="ctr"/>
            <a:r>
              <a:rPr lang="en-US" sz="4800" dirty="0">
                <a:solidFill>
                  <a:schemeClr val="bg1"/>
                </a:solidFill>
                <a:latin typeface="Arial Black" panose="020B0A04020102020204" pitchFamily="34" charset="0"/>
              </a:rPr>
              <a:t>Offering Choices</a:t>
            </a:r>
          </a:p>
        </p:txBody>
      </p:sp>
      <p:sp>
        <p:nvSpPr>
          <p:cNvPr id="4" name="Title 3" hidden="1">
            <a:extLst>
              <a:ext uri="{FF2B5EF4-FFF2-40B4-BE49-F238E27FC236}">
                <a16:creationId xmlns:a16="http://schemas.microsoft.com/office/drawing/2014/main" id="{C3144F32-EEA9-1C0E-9621-DE2430101DAB}"/>
              </a:ext>
            </a:extLst>
          </p:cNvPr>
          <p:cNvSpPr>
            <a:spLocks noGrp="1"/>
          </p:cNvSpPr>
          <p:nvPr>
            <p:ph type="title" idx="4294967295"/>
          </p:nvPr>
        </p:nvSpPr>
        <p:spPr/>
        <p:txBody>
          <a:bodyPr/>
          <a:lstStyle/>
          <a:p>
            <a:r>
              <a:rPr lang="en-US" dirty="0"/>
              <a:t>Offering Choices</a:t>
            </a:r>
          </a:p>
        </p:txBody>
      </p:sp>
    </p:spTree>
    <p:extLst>
      <p:ext uri="{BB962C8B-B14F-4D97-AF65-F5344CB8AC3E}">
        <p14:creationId xmlns:p14="http://schemas.microsoft.com/office/powerpoint/2010/main" val="166943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descr="This is a picture example of a student's drawing of the water cycle.">
            <a:extLst>
              <a:ext uri="{FF2B5EF4-FFF2-40B4-BE49-F238E27FC236}">
                <a16:creationId xmlns:a16="http://schemas.microsoft.com/office/drawing/2014/main" id="{C8529E2F-1063-0CA5-9D8C-DD4FD46907F0}"/>
              </a:ext>
            </a:extLst>
          </p:cNvPr>
          <p:cNvPicPr/>
          <p:nvPr/>
        </p:nvPicPr>
        <p:blipFill rotWithShape="1">
          <a:blip r:embed="rId3"/>
          <a:srcRect l="3798" t="4036" r="3457" b="4550"/>
          <a:stretch/>
        </p:blipFill>
        <p:spPr>
          <a:xfrm>
            <a:off x="917194" y="1577975"/>
            <a:ext cx="4166362" cy="3702050"/>
          </a:xfrm>
          <a:prstGeom prst="rect">
            <a:avLst/>
          </a:prstGeom>
          <a:ln>
            <a:noFill/>
          </a:ln>
          <a:effectLst/>
        </p:spPr>
      </p:pic>
      <p:sp>
        <p:nvSpPr>
          <p:cNvPr id="5" name="TextBox 4">
            <a:extLst>
              <a:ext uri="{FF2B5EF4-FFF2-40B4-BE49-F238E27FC236}">
                <a16:creationId xmlns:a16="http://schemas.microsoft.com/office/drawing/2014/main" id="{C9F0CAE9-C5DD-DF0E-0B19-5309DA922684}"/>
              </a:ext>
            </a:extLst>
          </p:cNvPr>
          <p:cNvSpPr txBox="1"/>
          <p:nvPr/>
        </p:nvSpPr>
        <p:spPr>
          <a:xfrm>
            <a:off x="5314950" y="905133"/>
            <a:ext cx="6064250" cy="5816977"/>
          </a:xfrm>
          <a:prstGeom prst="rect">
            <a:avLst/>
          </a:prstGeom>
          <a:noFill/>
        </p:spPr>
        <p:txBody>
          <a:bodyPr wrap="square" rtlCol="0">
            <a:spAutoFit/>
          </a:bodyPr>
          <a:lstStyle/>
          <a:p>
            <a:r>
              <a:rPr lang="en-US" sz="2400" b="1" dirty="0">
                <a:solidFill>
                  <a:srgbClr val="012369"/>
                </a:solidFill>
                <a:latin typeface="Arial" panose="020B0604020202020204" pitchFamily="34" charset="0"/>
                <a:cs typeface="Arial" panose="020B0604020202020204" pitchFamily="34" charset="0"/>
              </a:rPr>
              <a:t>Choose One to Demonstrate Learning:</a:t>
            </a:r>
          </a:p>
          <a:p>
            <a:endParaRPr lang="en-US" sz="2400" b="1" dirty="0">
              <a:solidFill>
                <a:srgbClr val="012369"/>
              </a:solidFill>
              <a:latin typeface="Arial" panose="020B0604020202020204" pitchFamily="34" charset="0"/>
              <a:cs typeface="Arial" panose="020B0604020202020204" pitchFamily="34" charset="0"/>
            </a:endParaRPr>
          </a:p>
          <a:p>
            <a:r>
              <a:rPr lang="en-US" sz="2400" b="1" dirty="0">
                <a:solidFill>
                  <a:srgbClr val="012369"/>
                </a:solidFill>
                <a:latin typeface="Arial" panose="020B0604020202020204" pitchFamily="34" charset="0"/>
                <a:cs typeface="Arial" panose="020B0604020202020204" pitchFamily="34" charset="0"/>
              </a:rPr>
              <a:t>___ Draw the water cycle and orally</a:t>
            </a:r>
          </a:p>
          <a:p>
            <a:r>
              <a:rPr lang="en-US" sz="2400" b="1" dirty="0">
                <a:solidFill>
                  <a:srgbClr val="012369"/>
                </a:solidFill>
                <a:latin typeface="Arial" panose="020B0604020202020204" pitchFamily="34" charset="0"/>
                <a:cs typeface="Arial" panose="020B0604020202020204" pitchFamily="34" charset="0"/>
              </a:rPr>
              <a:t>       explain the process.</a:t>
            </a:r>
          </a:p>
          <a:p>
            <a:endParaRPr lang="en-US" sz="2400" b="1" dirty="0">
              <a:solidFill>
                <a:srgbClr val="012369"/>
              </a:solidFill>
              <a:latin typeface="Arial" panose="020B0604020202020204" pitchFamily="34" charset="0"/>
              <a:cs typeface="Arial" panose="020B0604020202020204" pitchFamily="34" charset="0"/>
            </a:endParaRPr>
          </a:p>
          <a:p>
            <a:r>
              <a:rPr lang="en-US" sz="2400" b="1" dirty="0">
                <a:solidFill>
                  <a:srgbClr val="012369"/>
                </a:solidFill>
                <a:latin typeface="Arial" panose="020B0604020202020204" pitchFamily="34" charset="0"/>
                <a:cs typeface="Arial" panose="020B0604020202020204" pitchFamily="34" charset="0"/>
              </a:rPr>
              <a:t>___ Write a song describing the </a:t>
            </a:r>
          </a:p>
          <a:p>
            <a:r>
              <a:rPr lang="en-US" sz="2400" b="1" dirty="0">
                <a:solidFill>
                  <a:srgbClr val="012369"/>
                </a:solidFill>
                <a:latin typeface="Arial" panose="020B0604020202020204" pitchFamily="34" charset="0"/>
                <a:cs typeface="Arial" panose="020B0604020202020204" pitchFamily="34" charset="0"/>
              </a:rPr>
              <a:t>       process of the water cycle.</a:t>
            </a:r>
          </a:p>
          <a:p>
            <a:endParaRPr lang="en-US" sz="2400" b="1" dirty="0">
              <a:solidFill>
                <a:srgbClr val="012369"/>
              </a:solidFill>
              <a:latin typeface="Arial" panose="020B0604020202020204" pitchFamily="34" charset="0"/>
              <a:cs typeface="Arial" panose="020B0604020202020204" pitchFamily="34" charset="0"/>
            </a:endParaRPr>
          </a:p>
          <a:p>
            <a:r>
              <a:rPr lang="en-US" sz="2400" b="1" dirty="0">
                <a:solidFill>
                  <a:srgbClr val="012369"/>
                </a:solidFill>
                <a:latin typeface="Arial" panose="020B0604020202020204" pitchFamily="34" charset="0"/>
                <a:cs typeface="Arial" panose="020B0604020202020204" pitchFamily="34" charset="0"/>
              </a:rPr>
              <a:t>___ Make a model that shows the</a:t>
            </a:r>
          </a:p>
          <a:p>
            <a:r>
              <a:rPr lang="en-US" sz="2400" b="1" dirty="0">
                <a:solidFill>
                  <a:srgbClr val="012369"/>
                </a:solidFill>
                <a:latin typeface="Arial" panose="020B0604020202020204" pitchFamily="34" charset="0"/>
                <a:cs typeface="Arial" panose="020B0604020202020204" pitchFamily="34" charset="0"/>
              </a:rPr>
              <a:t>       process of the water cycle.</a:t>
            </a:r>
          </a:p>
          <a:p>
            <a:endParaRPr lang="en-US" sz="2400" b="1" dirty="0">
              <a:solidFill>
                <a:srgbClr val="012369"/>
              </a:solidFill>
              <a:latin typeface="Arial" panose="020B0604020202020204" pitchFamily="34" charset="0"/>
              <a:cs typeface="Arial" panose="020B0604020202020204" pitchFamily="34" charset="0"/>
            </a:endParaRPr>
          </a:p>
          <a:p>
            <a:r>
              <a:rPr lang="en-US" sz="2400" b="1" dirty="0">
                <a:solidFill>
                  <a:srgbClr val="012369"/>
                </a:solidFill>
                <a:latin typeface="Arial" panose="020B0604020202020204" pitchFamily="34" charset="0"/>
                <a:cs typeface="Arial" panose="020B0604020202020204" pitchFamily="34" charset="0"/>
              </a:rPr>
              <a:t>___ Create a unique way to demonstrate</a:t>
            </a:r>
          </a:p>
          <a:p>
            <a:r>
              <a:rPr lang="en-US" sz="2400" b="1" dirty="0">
                <a:solidFill>
                  <a:srgbClr val="012369"/>
                </a:solidFill>
                <a:latin typeface="Arial" panose="020B0604020202020204" pitchFamily="34" charset="0"/>
                <a:cs typeface="Arial" panose="020B0604020202020204" pitchFamily="34" charset="0"/>
              </a:rPr>
              <a:t>       the process of the water cycle. </a:t>
            </a:r>
          </a:p>
          <a:p>
            <a:endParaRPr lang="en-US" sz="2400" b="1" dirty="0">
              <a:solidFill>
                <a:srgbClr val="002060"/>
              </a:solidFill>
              <a:latin typeface="Arial" panose="020B0604020202020204" pitchFamily="34" charset="0"/>
              <a:cs typeface="Arial" panose="020B0604020202020204" pitchFamily="34" charset="0"/>
            </a:endParaRPr>
          </a:p>
          <a:p>
            <a:endParaRPr lang="en-US" dirty="0"/>
          </a:p>
          <a:p>
            <a:endParaRPr lang="en-US" dirty="0"/>
          </a:p>
        </p:txBody>
      </p:sp>
      <p:sp>
        <p:nvSpPr>
          <p:cNvPr id="3" name="Title 2" hidden="1">
            <a:extLst>
              <a:ext uri="{FF2B5EF4-FFF2-40B4-BE49-F238E27FC236}">
                <a16:creationId xmlns:a16="http://schemas.microsoft.com/office/drawing/2014/main" id="{43660F3C-B8A9-2CC7-6944-05D538D5E397}"/>
              </a:ext>
            </a:extLst>
          </p:cNvPr>
          <p:cNvSpPr>
            <a:spLocks noGrp="1"/>
          </p:cNvSpPr>
          <p:nvPr>
            <p:ph type="title" idx="4294967295"/>
          </p:nvPr>
        </p:nvSpPr>
        <p:spPr/>
        <p:txBody>
          <a:bodyPr/>
          <a:lstStyle/>
          <a:p>
            <a:r>
              <a:rPr lang="en-US" dirty="0"/>
              <a:t>Science Class Example</a:t>
            </a:r>
          </a:p>
        </p:txBody>
      </p:sp>
    </p:spTree>
    <p:extLst>
      <p:ext uri="{BB962C8B-B14F-4D97-AF65-F5344CB8AC3E}">
        <p14:creationId xmlns:p14="http://schemas.microsoft.com/office/powerpoint/2010/main" val="123941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623F275C-6EAF-F690-E841-FD763A7EA92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469" y="1469871"/>
            <a:ext cx="2949606" cy="4020373"/>
          </a:xfrm>
          <a:prstGeom prst="rect">
            <a:avLst/>
          </a:prstGeom>
          <a:noFill/>
          <a:ln>
            <a:noFill/>
          </a:ln>
        </p:spPr>
      </p:pic>
      <p:sp>
        <p:nvSpPr>
          <p:cNvPr id="7" name="TextBox 6">
            <a:extLst>
              <a:ext uri="{FF2B5EF4-FFF2-40B4-BE49-F238E27FC236}">
                <a16:creationId xmlns:a16="http://schemas.microsoft.com/office/drawing/2014/main" id="{0C13CE63-9E54-8802-BE02-499FB525CA1F}"/>
              </a:ext>
            </a:extLst>
          </p:cNvPr>
          <p:cNvSpPr txBox="1"/>
          <p:nvPr/>
        </p:nvSpPr>
        <p:spPr>
          <a:xfrm>
            <a:off x="1003935" y="544076"/>
            <a:ext cx="10184130" cy="923330"/>
          </a:xfrm>
          <a:prstGeom prst="rect">
            <a:avLst/>
          </a:prstGeom>
          <a:noFill/>
        </p:spPr>
        <p:txBody>
          <a:bodyPr wrap="square" rtlCol="0">
            <a:spAutoFit/>
          </a:bodyPr>
          <a:lstStyle/>
          <a:p>
            <a:pPr algn="ctr"/>
            <a:r>
              <a:rPr lang="en-US" sz="5400" b="1" dirty="0">
                <a:solidFill>
                  <a:srgbClr val="BF0D3E"/>
                </a:solidFill>
                <a:latin typeface="Arial" panose="020B0604020202020204" pitchFamily="34" charset="0"/>
                <a:cs typeface="Arial" panose="020B0604020202020204" pitchFamily="34" charset="0"/>
              </a:rPr>
              <a:t>Better Learning Outcomes</a:t>
            </a:r>
          </a:p>
        </p:txBody>
      </p:sp>
      <p:sp>
        <p:nvSpPr>
          <p:cNvPr id="8" name="TextBox 7">
            <a:extLst>
              <a:ext uri="{FF2B5EF4-FFF2-40B4-BE49-F238E27FC236}">
                <a16:creationId xmlns:a16="http://schemas.microsoft.com/office/drawing/2014/main" id="{CA10D995-C957-C3BF-D0C8-3C35037B8D1F}"/>
              </a:ext>
            </a:extLst>
          </p:cNvPr>
          <p:cNvSpPr txBox="1"/>
          <p:nvPr/>
        </p:nvSpPr>
        <p:spPr>
          <a:xfrm>
            <a:off x="3191256" y="3424681"/>
            <a:ext cx="5707380" cy="1107996"/>
          </a:xfrm>
          <a:prstGeom prst="rect">
            <a:avLst/>
          </a:prstGeom>
          <a:noFill/>
        </p:spPr>
        <p:txBody>
          <a:bodyPr wrap="square" rtlCol="0">
            <a:spAutoFit/>
          </a:bodyPr>
          <a:lstStyle/>
          <a:p>
            <a:r>
              <a:rPr lang="en-US" sz="4800" b="1" dirty="0">
                <a:solidFill>
                  <a:srgbClr val="BF0D3E"/>
                </a:solidFill>
                <a:latin typeface="Arial" panose="020B0604020202020204" pitchFamily="34" charset="0"/>
                <a:cs typeface="Arial" panose="020B0604020202020204" pitchFamily="34" charset="0"/>
              </a:rPr>
              <a:t>Student     Growth</a:t>
            </a:r>
          </a:p>
          <a:p>
            <a:endParaRPr lang="en-US" dirty="0"/>
          </a:p>
        </p:txBody>
      </p:sp>
      <p:sp>
        <p:nvSpPr>
          <p:cNvPr id="9" name="TextBox 8">
            <a:extLst>
              <a:ext uri="{FF2B5EF4-FFF2-40B4-BE49-F238E27FC236}">
                <a16:creationId xmlns:a16="http://schemas.microsoft.com/office/drawing/2014/main" id="{DA4F7C5D-E21E-D73E-AC25-F04313CAA31E}"/>
              </a:ext>
            </a:extLst>
          </p:cNvPr>
          <p:cNvSpPr txBox="1"/>
          <p:nvPr/>
        </p:nvSpPr>
        <p:spPr>
          <a:xfrm>
            <a:off x="3707746" y="5440088"/>
            <a:ext cx="4776508" cy="769441"/>
          </a:xfrm>
          <a:prstGeom prst="rect">
            <a:avLst/>
          </a:prstGeom>
          <a:noFill/>
        </p:spPr>
        <p:txBody>
          <a:bodyPr wrap="square" rtlCol="0">
            <a:spAutoFit/>
          </a:bodyPr>
          <a:lstStyle/>
          <a:p>
            <a:r>
              <a:rPr lang="en-US" sz="4400" b="1" dirty="0">
                <a:solidFill>
                  <a:srgbClr val="BF0D3E"/>
                </a:solidFill>
                <a:latin typeface="Arial" panose="020B0604020202020204" pitchFamily="34" charset="0"/>
                <a:cs typeface="Arial" panose="020B0604020202020204" pitchFamily="34" charset="0"/>
              </a:rPr>
              <a:t>Strategy Support</a:t>
            </a:r>
          </a:p>
        </p:txBody>
      </p:sp>
      <p:sp>
        <p:nvSpPr>
          <p:cNvPr id="3" name="Title 2" hidden="1">
            <a:extLst>
              <a:ext uri="{FF2B5EF4-FFF2-40B4-BE49-F238E27FC236}">
                <a16:creationId xmlns:a16="http://schemas.microsoft.com/office/drawing/2014/main" id="{8C2966E5-7E11-F108-9C68-BC45F68EB69B}"/>
              </a:ext>
            </a:extLst>
          </p:cNvPr>
          <p:cNvSpPr>
            <a:spLocks noGrp="1"/>
          </p:cNvSpPr>
          <p:nvPr>
            <p:ph type="title" idx="4294967295"/>
          </p:nvPr>
        </p:nvSpPr>
        <p:spPr/>
        <p:txBody>
          <a:bodyPr/>
          <a:lstStyle/>
          <a:p>
            <a:r>
              <a:rPr lang="en-US" dirty="0"/>
              <a:t>Differentiation promotes learning growth</a:t>
            </a:r>
          </a:p>
        </p:txBody>
      </p:sp>
    </p:spTree>
    <p:extLst>
      <p:ext uri="{BB962C8B-B14F-4D97-AF65-F5344CB8AC3E}">
        <p14:creationId xmlns:p14="http://schemas.microsoft.com/office/powerpoint/2010/main" val="376764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What literacy skills do students</a:t>
            </a:r>
            <a:r>
              <a:rPr lang="en-US" baseline="0" dirty="0"/>
              <a:t> need to have success?</a:t>
            </a:r>
            <a:endParaRPr lang="en-US" dirty="0"/>
          </a:p>
        </p:txBody>
      </p:sp>
      <p:sp>
        <p:nvSpPr>
          <p:cNvPr id="6" name="TextBox 5">
            <a:extLst>
              <a:ext uri="{FF2B5EF4-FFF2-40B4-BE49-F238E27FC236}">
                <a16:creationId xmlns:a16="http://schemas.microsoft.com/office/drawing/2014/main" id="{A581DDDB-B4A2-86BB-5FAA-C560FB4F41C5}"/>
              </a:ext>
            </a:extLst>
          </p:cNvPr>
          <p:cNvSpPr txBox="1"/>
          <p:nvPr/>
        </p:nvSpPr>
        <p:spPr>
          <a:xfrm>
            <a:off x="5145238" y="1200626"/>
            <a:ext cx="6018482" cy="4708981"/>
          </a:xfrm>
          <a:prstGeom prst="rect">
            <a:avLst/>
          </a:prstGeom>
          <a:noFill/>
        </p:spPr>
        <p:txBody>
          <a:bodyPr wrap="square" rtlCol="0">
            <a:spAutoFit/>
          </a:bodyPr>
          <a:lstStyle/>
          <a:p>
            <a:pPr algn="ctr"/>
            <a:r>
              <a:rPr lang="en-US" sz="6600" b="1" dirty="0">
                <a:solidFill>
                  <a:srgbClr val="012369"/>
                </a:solidFill>
                <a:latin typeface="Arial" panose="020B0604020202020204" pitchFamily="34" charset="0"/>
                <a:cs typeface="Arial" panose="020B0604020202020204" pitchFamily="34" charset="0"/>
              </a:rPr>
              <a:t>How will differentiation impact your child?</a:t>
            </a:r>
          </a:p>
          <a:p>
            <a:pPr algn="ctr"/>
            <a:endParaRPr lang="en-US" sz="3600" b="1" dirty="0">
              <a:solidFill>
                <a:srgbClr val="002F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30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descr="&quot;&quot;">
            <a:extLst>
              <a:ext uri="{FF2B5EF4-FFF2-40B4-BE49-F238E27FC236}">
                <a16:creationId xmlns:a16="http://schemas.microsoft.com/office/drawing/2014/main" id="{E1689BF5-04B1-4BBB-AA19-AB00CF7D59FE}"/>
              </a:ext>
            </a:extLst>
          </p:cNvPr>
          <p:cNvSpPr txBox="1"/>
          <p:nvPr/>
        </p:nvSpPr>
        <p:spPr>
          <a:xfrm>
            <a:off x="7654" y="373372"/>
            <a:ext cx="11692064" cy="4164133"/>
          </a:xfrm>
          <a:prstGeom prst="rect">
            <a:avLst/>
          </a:prstGeom>
          <a:gradFill flip="none" rotWithShape="1">
            <a:gsLst>
              <a:gs pos="0">
                <a:srgbClr val="8090B4">
                  <a:tint val="66000"/>
                  <a:satMod val="160000"/>
                </a:srgbClr>
              </a:gs>
              <a:gs pos="50000">
                <a:srgbClr val="8090B4">
                  <a:tint val="44500"/>
                  <a:satMod val="160000"/>
                </a:srgbClr>
              </a:gs>
              <a:gs pos="100000">
                <a:srgbClr val="8090B4">
                  <a:tint val="23500"/>
                  <a:satMod val="160000"/>
                </a:srgbClr>
              </a:gs>
            </a:gsLst>
            <a:lin ang="16200000" scaled="1"/>
            <a:tileRect/>
          </a:gra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4" name="Rectangle 23" descr="&quot;&quot;">
            <a:extLst>
              <a:ext uri="{FF2B5EF4-FFF2-40B4-BE49-F238E27FC236}">
                <a16:creationId xmlns:a16="http://schemas.microsoft.com/office/drawing/2014/main" id="{22A45788-C148-4C36-A0B0-A8C9E6CE7D51}"/>
              </a:ext>
            </a:extLst>
          </p:cNvPr>
          <p:cNvSpPr/>
          <p:nvPr/>
        </p:nvSpPr>
        <p:spPr>
          <a:xfrm>
            <a:off x="-30602" y="6452639"/>
            <a:ext cx="11707367" cy="42895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Rectangle 17" descr="&quot;&quot;">
            <a:extLst>
              <a:ext uri="{FF2B5EF4-FFF2-40B4-BE49-F238E27FC236}">
                <a16:creationId xmlns:a16="http://schemas.microsoft.com/office/drawing/2014/main" id="{C9557DA1-9D8C-4403-9B13-31C68A8A287F}"/>
              </a:ext>
            </a:extLst>
          </p:cNvPr>
          <p:cNvSpPr/>
          <p:nvPr/>
        </p:nvSpPr>
        <p:spPr>
          <a:xfrm>
            <a:off x="-30602" y="4478556"/>
            <a:ext cx="11722671" cy="131120"/>
          </a:xfrm>
          <a:prstGeom prst="rect">
            <a:avLst/>
          </a:prstGeom>
          <a:solidFill>
            <a:srgbClr val="41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quot;&quot;">
            <a:extLst>
              <a:ext uri="{FF2B5EF4-FFF2-40B4-BE49-F238E27FC236}">
                <a16:creationId xmlns:a16="http://schemas.microsoft.com/office/drawing/2014/main" id="{0C30BBF3-A3E9-4BAD-A3B8-8FFA03B5578A}"/>
              </a:ext>
            </a:extLst>
          </p:cNvPr>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66587" y="443887"/>
            <a:ext cx="2702165" cy="6871634"/>
          </a:xfrm>
          <a:prstGeom prst="rect">
            <a:avLst/>
          </a:prstGeom>
        </p:spPr>
      </p:pic>
      <p:sp>
        <p:nvSpPr>
          <p:cNvPr id="2" name="Rectangle 1" descr="&quot;&quot;">
            <a:extLst>
              <a:ext uri="{FF2B5EF4-FFF2-40B4-BE49-F238E27FC236}">
                <a16:creationId xmlns:a16="http://schemas.microsoft.com/office/drawing/2014/main" id="{50991B0C-5F9F-4EB4-AF77-A34110C19FED}"/>
              </a:ext>
            </a:extLst>
          </p:cNvPr>
          <p:cNvSpPr/>
          <p:nvPr/>
        </p:nvSpPr>
        <p:spPr>
          <a:xfrm>
            <a:off x="0" y="-1"/>
            <a:ext cx="11692064" cy="37337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1" name="Picture 10" descr="Image result for free clipart art easel">
            <a:extLst>
              <a:ext uri="{FF2B5EF4-FFF2-40B4-BE49-F238E27FC236}">
                <a16:creationId xmlns:a16="http://schemas.microsoft.com/office/drawing/2014/main" id="{341DE46C-29CC-4A1C-9E3A-4758C81842BA}"/>
              </a:ext>
            </a:extLst>
          </p:cNvPr>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945969" y="968948"/>
            <a:ext cx="2223139" cy="5767267"/>
          </a:xfrm>
          <a:prstGeom prst="rect">
            <a:avLst/>
          </a:prstGeom>
          <a:noFill/>
          <a:effectLst>
            <a:outerShdw blurRad="50800" dist="38100" algn="l" rotWithShape="0">
              <a:prstClr val="black">
                <a:alpha val="40000"/>
              </a:prstClr>
            </a:outerShdw>
          </a:effectLst>
        </p:spPr>
      </p:pic>
      <p:pic>
        <p:nvPicPr>
          <p:cNvPr id="19" name="Picture 18" descr="Image result for free clipart art easel">
            <a:extLst>
              <a:ext uri="{FF2B5EF4-FFF2-40B4-BE49-F238E27FC236}">
                <a16:creationId xmlns:a16="http://schemas.microsoft.com/office/drawing/2014/main" id="{04A7380B-3769-4C46-B62A-0E7F00131E88}"/>
              </a:ext>
            </a:extLst>
          </p:cNvPr>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8088249" y="746745"/>
            <a:ext cx="2117996" cy="5067083"/>
          </a:xfrm>
          <a:prstGeom prst="rect">
            <a:avLst/>
          </a:prstGeom>
          <a:noFill/>
          <a:effectLst>
            <a:outerShdw blurRad="50800" dist="38100" algn="l" rotWithShape="0">
              <a:prstClr val="black">
                <a:alpha val="40000"/>
              </a:prstClr>
            </a:outerShdw>
          </a:effectLst>
        </p:spPr>
      </p:pic>
      <p:sp>
        <p:nvSpPr>
          <p:cNvPr id="22" name="TextBox 21" descr="&quot;&quot;">
            <a:extLst>
              <a:ext uri="{FF2B5EF4-FFF2-40B4-BE49-F238E27FC236}">
                <a16:creationId xmlns:a16="http://schemas.microsoft.com/office/drawing/2014/main" id="{09333861-CBA1-413B-9540-02701AF429E9}"/>
              </a:ext>
            </a:extLst>
          </p:cNvPr>
          <p:cNvSpPr txBox="1"/>
          <p:nvPr/>
        </p:nvSpPr>
        <p:spPr>
          <a:xfrm>
            <a:off x="5091788" y="1360841"/>
            <a:ext cx="1960188" cy="2576222"/>
          </a:xfrm>
          <a:prstGeom prst="rect">
            <a:avLst/>
          </a:prstGeom>
          <a:solidFill>
            <a:schemeClr val="bg1"/>
          </a:solidFill>
          <a:ln w="28575">
            <a:solidFill>
              <a:srgbClr val="012369"/>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DA3DBB0E-842E-42BE-84E1-36A5C17FA83D}"/>
              </a:ext>
            </a:extLst>
          </p:cNvPr>
          <p:cNvSpPr txBox="1"/>
          <p:nvPr/>
        </p:nvSpPr>
        <p:spPr>
          <a:xfrm>
            <a:off x="1064570" y="968948"/>
            <a:ext cx="2226129" cy="3000250"/>
          </a:xfrm>
          <a:prstGeom prst="rect">
            <a:avLst/>
          </a:prstGeom>
          <a:solidFill>
            <a:schemeClr val="bg1"/>
          </a:solidFill>
          <a:ln w="38100">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1" name="TextBox 20" descr="&quot;&quot;">
            <a:extLst>
              <a:ext uri="{FF2B5EF4-FFF2-40B4-BE49-F238E27FC236}">
                <a16:creationId xmlns:a16="http://schemas.microsoft.com/office/drawing/2014/main" id="{49CBAA5B-4B95-4F4A-9C50-05EEA6D9F81B}"/>
              </a:ext>
            </a:extLst>
          </p:cNvPr>
          <p:cNvSpPr txBox="1"/>
          <p:nvPr/>
        </p:nvSpPr>
        <p:spPr>
          <a:xfrm>
            <a:off x="8207514" y="1069176"/>
            <a:ext cx="1879466" cy="2294317"/>
          </a:xfrm>
          <a:prstGeom prst="rect">
            <a:avLst/>
          </a:prstGeom>
          <a:solidFill>
            <a:schemeClr val="bg1"/>
          </a:solidFill>
          <a:ln w="19050">
            <a:solidFill>
              <a:srgbClr val="012369"/>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Gallery Walk</a:t>
            </a:r>
          </a:p>
        </p:txBody>
      </p:sp>
      <p:sp>
        <p:nvSpPr>
          <p:cNvPr id="15" name="TextBox 14">
            <a:extLst>
              <a:ext uri="{FF2B5EF4-FFF2-40B4-BE49-F238E27FC236}">
                <a16:creationId xmlns:a16="http://schemas.microsoft.com/office/drawing/2014/main" id="{CE518948-9F1A-5C27-F16C-BA4D0069216F}"/>
              </a:ext>
            </a:extLst>
          </p:cNvPr>
          <p:cNvSpPr txBox="1"/>
          <p:nvPr/>
        </p:nvSpPr>
        <p:spPr>
          <a:xfrm>
            <a:off x="8028924" y="1241746"/>
            <a:ext cx="2236645" cy="181588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Coming together                    is a                    beginning.</a:t>
            </a:r>
          </a:p>
        </p:txBody>
      </p:sp>
      <p:sp>
        <p:nvSpPr>
          <p:cNvPr id="16" name="TextBox 15">
            <a:extLst>
              <a:ext uri="{FF2B5EF4-FFF2-40B4-BE49-F238E27FC236}">
                <a16:creationId xmlns:a16="http://schemas.microsoft.com/office/drawing/2014/main" id="{6563EE35-8F8E-EB53-866A-80EB39C7BF0C}"/>
              </a:ext>
            </a:extLst>
          </p:cNvPr>
          <p:cNvSpPr txBox="1"/>
          <p:nvPr/>
        </p:nvSpPr>
        <p:spPr>
          <a:xfrm>
            <a:off x="4977677" y="1661314"/>
            <a:ext cx="2236645" cy="206210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Stay</a:t>
            </a:r>
            <a:r>
              <a:rPr kumimoji="0" lang="en-US" sz="3200" b="1" i="0" u="none" strike="noStrike" kern="1200" cap="none" spc="0" normalizeH="0" baseline="0" noProof="0" dirty="0" err="1">
                <a:ln>
                  <a:noFill/>
                </a:ln>
                <a:solidFill>
                  <a:srgbClr val="BF0D3E"/>
                </a:solidFill>
                <a:effectLst/>
                <a:uLnTx/>
                <a:uFillTx/>
                <a:latin typeface="Arial" panose="020B0604020202020204" pitchFamily="34" charset="0"/>
                <a:ea typeface="+mn-ea"/>
                <a:cs typeface="Arial" panose="020B0604020202020204" pitchFamily="34" charset="0"/>
              </a:rPr>
              <a:t>ing</a:t>
            </a: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 together                    is                     progress.</a:t>
            </a:r>
          </a:p>
        </p:txBody>
      </p:sp>
      <p:sp>
        <p:nvSpPr>
          <p:cNvPr id="17" name="TextBox 16">
            <a:extLst>
              <a:ext uri="{FF2B5EF4-FFF2-40B4-BE49-F238E27FC236}">
                <a16:creationId xmlns:a16="http://schemas.microsoft.com/office/drawing/2014/main" id="{5AE26BDF-FA53-F22E-5ECF-72B5ED969DC8}"/>
              </a:ext>
            </a:extLst>
          </p:cNvPr>
          <p:cNvSpPr txBox="1"/>
          <p:nvPr/>
        </p:nvSpPr>
        <p:spPr>
          <a:xfrm>
            <a:off x="1054054" y="1271802"/>
            <a:ext cx="2236645"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Working together                    is success!               </a:t>
            </a:r>
            <a:endParaRPr kumimoji="0" lang="en-US" sz="40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383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title="&quot;&quot;">
            <a:extLst>
              <a:ext uri="{FF2B5EF4-FFF2-40B4-BE49-F238E27FC236}">
                <a16:creationId xmlns:a16="http://schemas.microsoft.com/office/drawing/2014/main" id="{2B32E3C7-8B0D-2DE0-6D9F-6285E64B25AB}"/>
              </a:ext>
            </a:extLst>
          </p:cNvPr>
          <p:cNvPicPr>
            <a:picLocks noChangeAspect="1"/>
          </p:cNvPicPr>
          <p:nvPr/>
        </p:nvPicPr>
        <p:blipFill>
          <a:blip r:embed="rId3"/>
          <a:stretch>
            <a:fillRect/>
          </a:stretch>
        </p:blipFill>
        <p:spPr>
          <a:xfrm>
            <a:off x="971444" y="724640"/>
            <a:ext cx="10249111" cy="4142320"/>
          </a:xfrm>
          <a:prstGeom prst="rect">
            <a:avLst/>
          </a:prstGeom>
        </p:spPr>
      </p:pic>
      <p:sp>
        <p:nvSpPr>
          <p:cNvPr id="4" name="Text Box 4">
            <a:extLst>
              <a:ext uri="{FF2B5EF4-FFF2-40B4-BE49-F238E27FC236}">
                <a16:creationId xmlns:a16="http://schemas.microsoft.com/office/drawing/2014/main" id="{3172DD9E-4654-C869-B20A-B892EC06C434}"/>
              </a:ext>
            </a:extLst>
          </p:cNvPr>
          <p:cNvSpPr txBox="1"/>
          <p:nvPr/>
        </p:nvSpPr>
        <p:spPr>
          <a:xfrm>
            <a:off x="2387598" y="3315970"/>
            <a:ext cx="7609841" cy="255712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Thanks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being here!</a:t>
            </a:r>
            <a:endParaRPr kumimoji="0" lang="en-US" sz="6000" b="1" i="0" u="none" strike="noStrike" kern="1200" cap="none" spc="-300" normalizeH="0" baseline="0" noProof="0" dirty="0">
              <a:ln>
                <a:noFill/>
              </a:ln>
              <a:solidFill>
                <a:srgbClr val="012369"/>
              </a:solidFill>
              <a:effectLst/>
              <a:uLnTx/>
              <a:uFillTx/>
              <a:latin typeface="Corbel" panose="020B0503020204020204"/>
              <a:ea typeface="Calibri" panose="020F0502020204030204" pitchFamily="34" charset="0"/>
              <a:cs typeface="Times New Roman" panose="02020603050405020304" pitchFamily="18" charset="0"/>
            </a:endParaRPr>
          </a:p>
        </p:txBody>
      </p:sp>
      <p:sp>
        <p:nvSpPr>
          <p:cNvPr id="5" name="Title 4" hidden="1">
            <a:extLst>
              <a:ext uri="{FF2B5EF4-FFF2-40B4-BE49-F238E27FC236}">
                <a16:creationId xmlns:a16="http://schemas.microsoft.com/office/drawing/2014/main" id="{2358C039-1717-67EF-F6A4-899E45D1EBBA}"/>
              </a:ext>
            </a:extLst>
          </p:cNvPr>
          <p:cNvSpPr>
            <a:spLocks noGrp="1"/>
          </p:cNvSpPr>
          <p:nvPr>
            <p:ph type="title" idx="4294967295"/>
          </p:nvPr>
        </p:nvSpPr>
        <p:spPr/>
        <p:txBody>
          <a:bodyPr/>
          <a:lstStyle/>
          <a:p>
            <a:r>
              <a:rPr lang="en-US" dirty="0"/>
              <a:t>Thanks for being here</a:t>
            </a:r>
          </a:p>
        </p:txBody>
      </p:sp>
    </p:spTree>
    <p:extLst>
      <p:ext uri="{BB962C8B-B14F-4D97-AF65-F5344CB8AC3E}">
        <p14:creationId xmlns:p14="http://schemas.microsoft.com/office/powerpoint/2010/main" val="211005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454351CE-C6AF-3F46-4695-93722D7ECCCC}"/>
              </a:ext>
            </a:extLst>
          </p:cNvPr>
          <p:cNvSpPr txBox="1"/>
          <p:nvPr/>
        </p:nvSpPr>
        <p:spPr>
          <a:xfrm>
            <a:off x="0" y="758951"/>
            <a:ext cx="4226560" cy="5340097"/>
          </a:xfrm>
          <a:prstGeom prst="rect">
            <a:avLst/>
          </a:prstGeom>
          <a:solidFill>
            <a:srgbClr val="BF0D3E"/>
          </a:solidFill>
          <a:ln>
            <a:noFill/>
          </a:ln>
        </p:spPr>
        <p:txBody>
          <a:bodyPr wrap="square" rtlCol="0">
            <a:spAutoFit/>
          </a:bodyPr>
          <a:lstStyle/>
          <a:p>
            <a:pPr algn="l"/>
            <a:endParaRPr lang="en-US" dirty="0"/>
          </a:p>
        </p:txBody>
      </p:sp>
      <p:pic>
        <p:nvPicPr>
          <p:cNvPr id="9" name="Picture 8" descr="Icon of Parents together">
            <a:extLst>
              <a:ext uri="{FF2B5EF4-FFF2-40B4-BE49-F238E27FC236}">
                <a16:creationId xmlns:a16="http://schemas.microsoft.com/office/drawing/2014/main" id="{CE5569B4-4F6C-D4A5-D512-C6492DA07210}"/>
              </a:ext>
            </a:extLst>
          </p:cNvPr>
          <p:cNvPicPr>
            <a:picLocks noChangeAspect="1"/>
          </p:cNvPicPr>
          <p:nvPr/>
        </p:nvPicPr>
        <p:blipFill>
          <a:blip r:embed="rId3"/>
          <a:stretch>
            <a:fillRect/>
          </a:stretch>
        </p:blipFill>
        <p:spPr>
          <a:xfrm>
            <a:off x="4706556" y="2102121"/>
            <a:ext cx="6575211" cy="2653756"/>
          </a:xfrm>
          <a:prstGeom prst="rect">
            <a:avLst/>
          </a:prstGeom>
        </p:spPr>
      </p:pic>
      <p:sp>
        <p:nvSpPr>
          <p:cNvPr id="10" name="Text Box 4">
            <a:extLst>
              <a:ext uri="{FF2B5EF4-FFF2-40B4-BE49-F238E27FC236}">
                <a16:creationId xmlns:a16="http://schemas.microsoft.com/office/drawing/2014/main" id="{0B1BC8A4-3DB5-BEF1-DFBF-16E1E5106432}"/>
              </a:ext>
            </a:extLst>
          </p:cNvPr>
          <p:cNvSpPr txBox="1"/>
          <p:nvPr/>
        </p:nvSpPr>
        <p:spPr>
          <a:xfrm>
            <a:off x="5625789" y="3795338"/>
            <a:ext cx="4926059" cy="106552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80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PARENTS</a:t>
            </a:r>
            <a:endParaRPr kumimoji="0" lang="en-US" sz="66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descr="&quot;&quot;">
            <a:extLst>
              <a:ext uri="{FF2B5EF4-FFF2-40B4-BE49-F238E27FC236}">
                <a16:creationId xmlns:a16="http://schemas.microsoft.com/office/drawing/2014/main" id="{F5152D4A-9CC9-0F69-EFD2-34DF710D26AD}"/>
              </a:ext>
            </a:extLst>
          </p:cNvPr>
          <p:cNvSpPr txBox="1"/>
          <p:nvPr/>
        </p:nvSpPr>
        <p:spPr>
          <a:xfrm>
            <a:off x="11761764" y="755139"/>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a:extLst>
              <a:ext uri="{FF2B5EF4-FFF2-40B4-BE49-F238E27FC236}">
                <a16:creationId xmlns:a16="http://schemas.microsoft.com/office/drawing/2014/main" id="{2B818878-C188-7831-E552-0712F960A18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8668" y="1264731"/>
            <a:ext cx="3023878" cy="4328535"/>
          </a:xfrm>
          <a:prstGeom prst="rect">
            <a:avLst/>
          </a:prstGeom>
        </p:spPr>
      </p:pic>
      <p:sp>
        <p:nvSpPr>
          <p:cNvPr id="15" name="Text Box 4">
            <a:extLst>
              <a:ext uri="{FF2B5EF4-FFF2-40B4-BE49-F238E27FC236}">
                <a16:creationId xmlns:a16="http://schemas.microsoft.com/office/drawing/2014/main" id="{19ADDE4E-C05B-F8EC-2258-B379B8CFAB72}"/>
              </a:ext>
            </a:extLst>
          </p:cNvPr>
          <p:cNvSpPr txBox="1">
            <a:spLocks noChangeArrowheads="1"/>
          </p:cNvSpPr>
          <p:nvPr/>
        </p:nvSpPr>
        <p:spPr bwMode="auto">
          <a:xfrm>
            <a:off x="1016000" y="3316519"/>
            <a:ext cx="2086190" cy="18335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You’ve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rPr>
              <a:t>Got This!</a:t>
            </a:r>
            <a:endParaRPr kumimoji="0" lang="en-US" altLang="en-US" sz="3200" b="0" i="0" u="none" strike="noStrike" kern="1200" cap="none" spc="0" normalizeH="0" baseline="0" noProof="0" dirty="0">
              <a:ln>
                <a:noFill/>
              </a:ln>
              <a:solidFill>
                <a:srgbClr val="012369"/>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EEA393D-5F8A-1D70-9C30-2522D028C64A}"/>
              </a:ext>
              <a:ext uri="{C183D7F6-B498-43B3-948B-1728B52AA6E4}">
                <adec:decorative xmlns:adec="http://schemas.microsoft.com/office/drawing/2017/decorative" val="1"/>
              </a:ext>
            </a:extLst>
          </p:cNvPr>
          <p:cNvSpPr txBox="1"/>
          <p:nvPr/>
        </p:nvSpPr>
        <p:spPr>
          <a:xfrm>
            <a:off x="4492821" y="776222"/>
            <a:ext cx="6998139" cy="5297933"/>
          </a:xfrm>
          <a:prstGeom prst="rect">
            <a:avLst/>
          </a:prstGeom>
          <a:noFill/>
          <a:ln w="57150">
            <a:solidFill>
              <a:srgbClr val="012369"/>
            </a:solidFill>
          </a:ln>
        </p:spPr>
        <p:txBody>
          <a:bodyPr wrap="square" rtlCol="0">
            <a:spAutoFit/>
          </a:bodyPr>
          <a:lstStyle/>
          <a:p>
            <a:pPr algn="l"/>
            <a:endParaRPr lang="en-US" dirty="0"/>
          </a:p>
        </p:txBody>
      </p:sp>
      <p:sp>
        <p:nvSpPr>
          <p:cNvPr id="3" name="Title 2" hidden="1">
            <a:extLst>
              <a:ext uri="{FF2B5EF4-FFF2-40B4-BE49-F238E27FC236}">
                <a16:creationId xmlns:a16="http://schemas.microsoft.com/office/drawing/2014/main" id="{3E4C5512-955D-03FA-94B4-C68A8B33CE27}"/>
              </a:ext>
            </a:extLst>
          </p:cNvPr>
          <p:cNvSpPr>
            <a:spLocks noGrp="1"/>
          </p:cNvSpPr>
          <p:nvPr>
            <p:ph type="title" idx="4294967295"/>
          </p:nvPr>
        </p:nvSpPr>
        <p:spPr/>
        <p:txBody>
          <a:bodyPr/>
          <a:lstStyle/>
          <a:p>
            <a:r>
              <a:rPr lang="en-US" dirty="0"/>
              <a:t>You’ve Got This!</a:t>
            </a:r>
          </a:p>
        </p:txBody>
      </p:sp>
    </p:spTree>
    <p:extLst>
      <p:ext uri="{BB962C8B-B14F-4D97-AF65-F5344CB8AC3E}">
        <p14:creationId xmlns:p14="http://schemas.microsoft.com/office/powerpoint/2010/main" val="224089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4" name="Title 3" hidden="1">
            <a:extLst>
              <a:ext uri="{FF2B5EF4-FFF2-40B4-BE49-F238E27FC236}">
                <a16:creationId xmlns:a16="http://schemas.microsoft.com/office/drawing/2014/main" id="{A8438069-8A9A-0DFD-FCE8-56F2FDA3D6D7}"/>
              </a:ext>
            </a:extLst>
          </p:cNvPr>
          <p:cNvSpPr>
            <a:spLocks noGrp="1"/>
          </p:cNvSpPr>
          <p:nvPr>
            <p:ph type="title" idx="4294967295"/>
          </p:nvPr>
        </p:nvSpPr>
        <p:spPr/>
        <p:txBody>
          <a:bodyPr/>
          <a:lstStyle/>
          <a:p>
            <a:r>
              <a:rPr lang="en-US" dirty="0"/>
              <a:t>AZ Department of Exceptional Student Services</a:t>
            </a:r>
          </a:p>
        </p:txBody>
      </p:sp>
      <p:pic>
        <p:nvPicPr>
          <p:cNvPr id="6" name="Picture 5" descr="A picture containing text, emblem, logo, trademark&#10;&#10;Description automatically generated">
            <a:extLst>
              <a:ext uri="{FF2B5EF4-FFF2-40B4-BE49-F238E27FC236}">
                <a16:creationId xmlns:a16="http://schemas.microsoft.com/office/drawing/2014/main" id="{934B4CC5-6F30-F854-D504-6FA67CDFD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31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9" name="TextBox 8">
            <a:extLst>
              <a:ext uri="{FF2B5EF4-FFF2-40B4-BE49-F238E27FC236}">
                <a16:creationId xmlns:a16="http://schemas.microsoft.com/office/drawing/2014/main" id="{50D3DF0E-BA01-5C41-3EA1-ED7FD933EBD3}"/>
              </a:ext>
            </a:extLst>
          </p:cNvPr>
          <p:cNvSpPr txBox="1"/>
          <p:nvPr/>
        </p:nvSpPr>
        <p:spPr>
          <a:xfrm>
            <a:off x="5498719" y="2781562"/>
            <a:ext cx="6482013" cy="110799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Differentiation</a:t>
            </a:r>
          </a:p>
        </p:txBody>
      </p:sp>
      <p:sp>
        <p:nvSpPr>
          <p:cNvPr id="12" name="TextBox 11">
            <a:extLst>
              <a:ext uri="{FF2B5EF4-FFF2-40B4-BE49-F238E27FC236}">
                <a16:creationId xmlns:a16="http://schemas.microsoft.com/office/drawing/2014/main" id="{43B24D16-9CBA-BACE-AF2F-8062C95377E3}"/>
              </a:ext>
              <a:ext uri="{C183D7F6-B498-43B3-948B-1728B52AA6E4}">
                <adec:decorative xmlns:adec="http://schemas.microsoft.com/office/drawing/2017/decorative" val="1"/>
              </a:ext>
            </a:extLst>
          </p:cNvPr>
          <p:cNvSpPr txBox="1"/>
          <p:nvPr/>
        </p:nvSpPr>
        <p:spPr>
          <a:xfrm>
            <a:off x="2214298" y="2886472"/>
            <a:ext cx="1125329" cy="1101651"/>
          </a:xfrm>
          <a:prstGeom prst="flowChartConnector">
            <a:avLst/>
          </a:prstGeom>
          <a:solidFill>
            <a:srgbClr val="FCAF17"/>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1" name="Picture 10" descr="Reading, Book, Symbol, Icon, Reader, Man, Design, Sign">
            <a:extLst>
              <a:ext uri="{FF2B5EF4-FFF2-40B4-BE49-F238E27FC236}">
                <a16:creationId xmlns:a16="http://schemas.microsoft.com/office/drawing/2014/main" id="{B6CD0C1F-A4D5-DB2F-2116-260CACF30F18}"/>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16588" y="2910245"/>
            <a:ext cx="920749" cy="1054104"/>
          </a:xfrm>
          <a:prstGeom prst="rect">
            <a:avLst/>
          </a:prstGeom>
          <a:noFill/>
          <a:ln>
            <a:noFill/>
          </a:ln>
        </p:spPr>
      </p:pic>
      <p:sp>
        <p:nvSpPr>
          <p:cNvPr id="3" name="Title 2" hidden="1">
            <a:extLst>
              <a:ext uri="{FF2B5EF4-FFF2-40B4-BE49-F238E27FC236}">
                <a16:creationId xmlns:a16="http://schemas.microsoft.com/office/drawing/2014/main" id="{DADBF631-C902-DBA4-ADB6-40789E0AFE9F}"/>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Looking at Differentiation</a:t>
            </a:r>
            <a:endParaRPr lang="en-US" dirty="0"/>
          </a:p>
        </p:txBody>
      </p:sp>
    </p:spTree>
    <p:extLst>
      <p:ext uri="{BB962C8B-B14F-4D97-AF65-F5344CB8AC3E}">
        <p14:creationId xmlns:p14="http://schemas.microsoft.com/office/powerpoint/2010/main" val="375712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23BF6-C31B-07D2-3BA4-2A78DE3EE5C1}"/>
              </a:ext>
              <a:ext uri="{C183D7F6-B498-43B3-948B-1728B52AA6E4}">
                <adec:decorative xmlns:adec="http://schemas.microsoft.com/office/drawing/2017/decorative" val="1"/>
              </a:ext>
            </a:extLst>
          </p:cNvPr>
          <p:cNvSpPr txBox="1"/>
          <p:nvPr/>
        </p:nvSpPr>
        <p:spPr>
          <a:xfrm>
            <a:off x="594360" y="508000"/>
            <a:ext cx="11003280" cy="5842000"/>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descr="Flowchart showing how differentiation teachers consider each student’s readiness, interests, and learning profiles. ">
            <a:extLst>
              <a:ext uri="{FF2B5EF4-FFF2-40B4-BE49-F238E27FC236}">
                <a16:creationId xmlns:a16="http://schemas.microsoft.com/office/drawing/2014/main" id="{CC362383-43DC-B7F7-518B-6E274939D9C4}"/>
              </a:ext>
            </a:extLst>
          </p:cNvPr>
          <p:cNvPicPr>
            <a:picLocks noChangeAspect="1"/>
          </p:cNvPicPr>
          <p:nvPr/>
        </p:nvPicPr>
        <p:blipFill>
          <a:blip r:embed="rId3"/>
          <a:stretch>
            <a:fillRect/>
          </a:stretch>
        </p:blipFill>
        <p:spPr>
          <a:xfrm>
            <a:off x="2915180" y="1654443"/>
            <a:ext cx="6361640" cy="3666508"/>
          </a:xfrm>
          <a:prstGeom prst="rect">
            <a:avLst/>
          </a:prstGeom>
        </p:spPr>
      </p:pic>
      <p:sp>
        <p:nvSpPr>
          <p:cNvPr id="4" name="TextBox 3">
            <a:extLst>
              <a:ext uri="{FF2B5EF4-FFF2-40B4-BE49-F238E27FC236}">
                <a16:creationId xmlns:a16="http://schemas.microsoft.com/office/drawing/2014/main" id="{BA574CEB-8DB1-818B-AE09-9BBDCD2BC912}"/>
              </a:ext>
            </a:extLst>
          </p:cNvPr>
          <p:cNvSpPr txBox="1"/>
          <p:nvPr/>
        </p:nvSpPr>
        <p:spPr>
          <a:xfrm>
            <a:off x="477012" y="573390"/>
            <a:ext cx="11237976"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Success for All Students!</a:t>
            </a:r>
          </a:p>
        </p:txBody>
      </p:sp>
      <p:sp>
        <p:nvSpPr>
          <p:cNvPr id="6" name="TextBox 5">
            <a:extLst>
              <a:ext uri="{FF2B5EF4-FFF2-40B4-BE49-F238E27FC236}">
                <a16:creationId xmlns:a16="http://schemas.microsoft.com/office/drawing/2014/main" id="{01D6ABD0-C52D-D859-2095-4E83FC436427}"/>
              </a:ext>
            </a:extLst>
          </p:cNvPr>
          <p:cNvSpPr txBox="1"/>
          <p:nvPr/>
        </p:nvSpPr>
        <p:spPr>
          <a:xfrm>
            <a:off x="477012" y="5284653"/>
            <a:ext cx="11237976" cy="110799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Differentiat</a:t>
            </a:r>
            <a:r>
              <a:rPr kumimoji="0" lang="en-US" sz="66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ion</a:t>
            </a:r>
            <a:endParaRPr kumimoji="0" lang="en-US" sz="7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
        <p:nvSpPr>
          <p:cNvPr id="5" name="Title 4" hidden="1">
            <a:extLst>
              <a:ext uri="{FF2B5EF4-FFF2-40B4-BE49-F238E27FC236}">
                <a16:creationId xmlns:a16="http://schemas.microsoft.com/office/drawing/2014/main" id="{86678B46-7A0B-A230-B38B-9B843E439D99}"/>
              </a:ext>
            </a:extLst>
          </p:cNvPr>
          <p:cNvSpPr>
            <a:spLocks noGrp="1"/>
          </p:cNvSpPr>
          <p:nvPr>
            <p:ph type="title" idx="4294967295"/>
          </p:nvPr>
        </p:nvSpPr>
        <p:spPr/>
        <p:txBody>
          <a:bodyPr/>
          <a:lstStyle/>
          <a:p>
            <a:r>
              <a:rPr lang="en-US" dirty="0"/>
              <a:t>Differentiation</a:t>
            </a:r>
          </a:p>
        </p:txBody>
      </p:sp>
    </p:spTree>
    <p:extLst>
      <p:ext uri="{BB962C8B-B14F-4D97-AF65-F5344CB8AC3E}">
        <p14:creationId xmlns:p14="http://schemas.microsoft.com/office/powerpoint/2010/main" val="143046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Picture 4" descr="Puzzle, Riddle, Match, Connect, Colors, Pieces">
            <a:extLst>
              <a:ext uri="{FF2B5EF4-FFF2-40B4-BE49-F238E27FC236}">
                <a16:creationId xmlns:a16="http://schemas.microsoft.com/office/drawing/2014/main" id="{2C2CFBB5-55D7-A662-4110-7E51BA508C63}"/>
              </a:ext>
            </a:extLst>
          </p:cNvPr>
          <p:cNvPicPr/>
          <p:nvPr/>
        </p:nvPicPr>
        <p:blipFill rotWithShape="1">
          <a:blip r:embed="rId3">
            <a:extLst>
              <a:ext uri="{28A0092B-C50C-407E-A947-70E740481C1C}">
                <a14:useLocalDpi xmlns:a14="http://schemas.microsoft.com/office/drawing/2010/main" val="0"/>
              </a:ext>
            </a:extLst>
          </a:blip>
          <a:srcRect r="55104" b="45199"/>
          <a:stretch/>
        </p:blipFill>
        <p:spPr bwMode="auto">
          <a:xfrm>
            <a:off x="5694680" y="840420"/>
            <a:ext cx="2566490" cy="2798901"/>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04D4748-1692-1429-D67E-4E067D429263}"/>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44985" b="55005"/>
          <a:stretch/>
        </p:blipFill>
        <p:spPr bwMode="auto">
          <a:xfrm>
            <a:off x="8196058" y="840420"/>
            <a:ext cx="3122182" cy="230567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05665AB-8FE2-B989-5FA0-23D207B11304}"/>
              </a:ext>
              <a:ext uri="{C183D7F6-B498-43B3-948B-1728B52AA6E4}">
                <adec:decorative xmlns:adec="http://schemas.microsoft.com/office/drawing/2017/decorative" val="1"/>
              </a:ext>
            </a:extLst>
          </p:cNvPr>
          <p:cNvPicPr/>
          <p:nvPr/>
        </p:nvPicPr>
        <p:blipFill rotWithShape="1">
          <a:blip r:embed="rId4">
            <a:extLst>
              <a:ext uri="{28A0092B-C50C-407E-A947-70E740481C1C}">
                <a14:useLocalDpi xmlns:a14="http://schemas.microsoft.com/office/drawing/2010/main" val="0"/>
              </a:ext>
            </a:extLst>
          </a:blip>
          <a:srcRect t="54922" r="44985"/>
          <a:stretch/>
        </p:blipFill>
        <p:spPr bwMode="auto">
          <a:xfrm>
            <a:off x="5694680" y="3695895"/>
            <a:ext cx="3122183" cy="2393221"/>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AFC738C-EBA2-4A4B-0ABA-776E394D93F6}"/>
              </a:ext>
              <a:ext uri="{C183D7F6-B498-43B3-948B-1728B52AA6E4}">
                <adec:decorative xmlns:adec="http://schemas.microsoft.com/office/drawing/2017/decorative" val="1"/>
              </a:ext>
            </a:extLst>
          </p:cNvPr>
          <p:cNvPicPr/>
          <p:nvPr/>
        </p:nvPicPr>
        <p:blipFill rotWithShape="1">
          <a:blip r:embed="rId4">
            <a:extLst>
              <a:ext uri="{28A0092B-C50C-407E-A947-70E740481C1C}">
                <a14:useLocalDpi xmlns:a14="http://schemas.microsoft.com/office/drawing/2010/main" val="0"/>
              </a:ext>
            </a:extLst>
          </a:blip>
          <a:srcRect l="54820" t="44995"/>
          <a:stretch/>
        </p:blipFill>
        <p:spPr bwMode="auto">
          <a:xfrm>
            <a:off x="8751750" y="3162104"/>
            <a:ext cx="2566490" cy="2927011"/>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CF8FBD4-96D7-5B1D-84D8-86A5A45EEBB4}"/>
              </a:ext>
              <a:ext uri="{C183D7F6-B498-43B3-948B-1728B52AA6E4}">
                <adec:decorative xmlns:adec="http://schemas.microsoft.com/office/drawing/2017/decorative" val="1"/>
              </a:ext>
            </a:extLst>
          </p:cNvPr>
          <p:cNvSpPr txBox="1"/>
          <p:nvPr/>
        </p:nvSpPr>
        <p:spPr>
          <a:xfrm>
            <a:off x="873760" y="840420"/>
            <a:ext cx="4632960" cy="5248696"/>
          </a:xfrm>
          <a:prstGeom prst="rect">
            <a:avLst/>
          </a:prstGeom>
          <a:solidFill>
            <a:srgbClr val="012369"/>
          </a:solidFill>
          <a:ln>
            <a:noFill/>
          </a:ln>
        </p:spPr>
        <p:txBody>
          <a:bodyPr wrap="square" rtlCol="0">
            <a:spAutoFit/>
          </a:bodyPr>
          <a:lstStyle/>
          <a:p>
            <a:pPr algn="l"/>
            <a:endParaRPr lang="en-US" dirty="0"/>
          </a:p>
        </p:txBody>
      </p:sp>
      <p:sp>
        <p:nvSpPr>
          <p:cNvPr id="10" name="TextBox 9">
            <a:extLst>
              <a:ext uri="{FF2B5EF4-FFF2-40B4-BE49-F238E27FC236}">
                <a16:creationId xmlns:a16="http://schemas.microsoft.com/office/drawing/2014/main" id="{28D24BAB-4BB5-11A7-C94E-25EF6AFBDA57}"/>
              </a:ext>
            </a:extLst>
          </p:cNvPr>
          <p:cNvSpPr txBox="1"/>
          <p:nvPr/>
        </p:nvSpPr>
        <p:spPr>
          <a:xfrm>
            <a:off x="873760" y="2520087"/>
            <a:ext cx="4632960" cy="1754326"/>
          </a:xfrm>
          <a:prstGeom prst="rect">
            <a:avLst/>
          </a:prstGeom>
          <a:noFill/>
          <a:ln>
            <a:noFill/>
          </a:ln>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Differentiated</a:t>
            </a:r>
          </a:p>
          <a:p>
            <a:pPr algn="ctr"/>
            <a:r>
              <a:rPr lang="en-US" sz="5400" b="1" dirty="0">
                <a:solidFill>
                  <a:schemeClr val="bg1"/>
                </a:solidFill>
                <a:latin typeface="Arial" panose="020B0604020202020204" pitchFamily="34" charset="0"/>
                <a:cs typeface="Arial" panose="020B0604020202020204" pitchFamily="34" charset="0"/>
              </a:rPr>
              <a:t>Instruction</a:t>
            </a:r>
          </a:p>
        </p:txBody>
      </p:sp>
      <p:sp>
        <p:nvSpPr>
          <p:cNvPr id="12" name="TextBox 11">
            <a:extLst>
              <a:ext uri="{FF2B5EF4-FFF2-40B4-BE49-F238E27FC236}">
                <a16:creationId xmlns:a16="http://schemas.microsoft.com/office/drawing/2014/main" id="{FF235C63-E11C-C47F-90AE-DB748464F1E6}"/>
              </a:ext>
            </a:extLst>
          </p:cNvPr>
          <p:cNvSpPr txBox="1"/>
          <p:nvPr/>
        </p:nvSpPr>
        <p:spPr>
          <a:xfrm>
            <a:off x="6272101" y="956667"/>
            <a:ext cx="192395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Content</a:t>
            </a:r>
          </a:p>
        </p:txBody>
      </p:sp>
      <p:sp>
        <p:nvSpPr>
          <p:cNvPr id="13" name="TextBox 12">
            <a:extLst>
              <a:ext uri="{FF2B5EF4-FFF2-40B4-BE49-F238E27FC236}">
                <a16:creationId xmlns:a16="http://schemas.microsoft.com/office/drawing/2014/main" id="{FFDB2E2F-1F95-1566-5FA8-5D5462A140D6}"/>
              </a:ext>
            </a:extLst>
          </p:cNvPr>
          <p:cNvSpPr txBox="1"/>
          <p:nvPr/>
        </p:nvSpPr>
        <p:spPr>
          <a:xfrm>
            <a:off x="8970054" y="1602279"/>
            <a:ext cx="201878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Process</a:t>
            </a:r>
          </a:p>
        </p:txBody>
      </p:sp>
      <p:sp>
        <p:nvSpPr>
          <p:cNvPr id="15" name="TextBox 14">
            <a:extLst>
              <a:ext uri="{FF2B5EF4-FFF2-40B4-BE49-F238E27FC236}">
                <a16:creationId xmlns:a16="http://schemas.microsoft.com/office/drawing/2014/main" id="{03B12F02-ACF8-B5B8-3306-64284082A1C8}"/>
              </a:ext>
            </a:extLst>
          </p:cNvPr>
          <p:cNvSpPr txBox="1"/>
          <p:nvPr/>
        </p:nvSpPr>
        <p:spPr>
          <a:xfrm>
            <a:off x="6470654" y="4630895"/>
            <a:ext cx="179051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Product</a:t>
            </a:r>
          </a:p>
        </p:txBody>
      </p:sp>
      <p:sp>
        <p:nvSpPr>
          <p:cNvPr id="16" name="TextBox 15">
            <a:extLst>
              <a:ext uri="{FF2B5EF4-FFF2-40B4-BE49-F238E27FC236}">
                <a16:creationId xmlns:a16="http://schemas.microsoft.com/office/drawing/2014/main" id="{F72E503B-6621-519D-A586-6E210EBE6D85}"/>
              </a:ext>
            </a:extLst>
          </p:cNvPr>
          <p:cNvSpPr txBox="1"/>
          <p:nvPr/>
        </p:nvSpPr>
        <p:spPr>
          <a:xfrm>
            <a:off x="8733507" y="3961721"/>
            <a:ext cx="266809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Environment</a:t>
            </a:r>
          </a:p>
        </p:txBody>
      </p:sp>
      <p:sp>
        <p:nvSpPr>
          <p:cNvPr id="3" name="Title 2" hidden="1">
            <a:extLst>
              <a:ext uri="{FF2B5EF4-FFF2-40B4-BE49-F238E27FC236}">
                <a16:creationId xmlns:a16="http://schemas.microsoft.com/office/drawing/2014/main" id="{49AB45A0-F8DB-0A0B-AB62-A4880AED9AFB}"/>
              </a:ext>
            </a:extLst>
          </p:cNvPr>
          <p:cNvSpPr>
            <a:spLocks noGrp="1"/>
          </p:cNvSpPr>
          <p:nvPr>
            <p:ph type="title" idx="4294967295"/>
          </p:nvPr>
        </p:nvSpPr>
        <p:spPr/>
        <p:txBody>
          <a:bodyPr/>
          <a:lstStyle/>
          <a:p>
            <a:r>
              <a:rPr lang="en-US" dirty="0"/>
              <a:t>Differentiating Instruction</a:t>
            </a:r>
          </a:p>
        </p:txBody>
      </p:sp>
    </p:spTree>
    <p:extLst>
      <p:ext uri="{BB962C8B-B14F-4D97-AF65-F5344CB8AC3E}">
        <p14:creationId xmlns:p14="http://schemas.microsoft.com/office/powerpoint/2010/main" val="139352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4B21450C-1E91-9084-258D-9F20C84B23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3358" y="2865120"/>
            <a:ext cx="6297433" cy="3408680"/>
          </a:xfrm>
          <a:prstGeom prst="rect">
            <a:avLst/>
          </a:prstGeom>
        </p:spPr>
      </p:pic>
      <p:sp>
        <p:nvSpPr>
          <p:cNvPr id="9" name="Flowchart: Connector 8">
            <a:extLst>
              <a:ext uri="{FF2B5EF4-FFF2-40B4-BE49-F238E27FC236}">
                <a16:creationId xmlns:a16="http://schemas.microsoft.com/office/drawing/2014/main" id="{C3C6F43D-B6C7-B876-E2AD-06EFB97F4566}"/>
              </a:ext>
              <a:ext uri="{C183D7F6-B498-43B3-948B-1728B52AA6E4}">
                <adec:decorative xmlns:adec="http://schemas.microsoft.com/office/drawing/2017/decorative" val="1"/>
              </a:ext>
            </a:extLst>
          </p:cNvPr>
          <p:cNvSpPr/>
          <p:nvPr/>
        </p:nvSpPr>
        <p:spPr>
          <a:xfrm>
            <a:off x="1349723" y="1580682"/>
            <a:ext cx="1701513" cy="1677726"/>
          </a:xfrm>
          <a:prstGeom prst="flowChartConnector">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Flowchart: Connector 13">
            <a:extLst>
              <a:ext uri="{FF2B5EF4-FFF2-40B4-BE49-F238E27FC236}">
                <a16:creationId xmlns:a16="http://schemas.microsoft.com/office/drawing/2014/main" id="{797402A6-C167-0A0C-9322-00DEA9C445A2}"/>
              </a:ext>
              <a:ext uri="{C183D7F6-B498-43B3-948B-1728B52AA6E4}">
                <adec:decorative xmlns:adec="http://schemas.microsoft.com/office/drawing/2017/decorative" val="1"/>
              </a:ext>
            </a:extLst>
          </p:cNvPr>
          <p:cNvSpPr/>
          <p:nvPr/>
        </p:nvSpPr>
        <p:spPr>
          <a:xfrm>
            <a:off x="3269835" y="892365"/>
            <a:ext cx="1701513" cy="1677726"/>
          </a:xfrm>
          <a:prstGeom prst="flowChartConnector">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BCED182E-AEAC-B190-ECD7-4E45A84570FD}"/>
              </a:ext>
              <a:ext uri="{C183D7F6-B498-43B3-948B-1728B52AA6E4}">
                <adec:decorative xmlns:adec="http://schemas.microsoft.com/office/drawing/2017/decorative" val="1"/>
              </a:ext>
            </a:extLst>
          </p:cNvPr>
          <p:cNvSpPr/>
          <p:nvPr/>
        </p:nvSpPr>
        <p:spPr>
          <a:xfrm>
            <a:off x="5245243" y="740892"/>
            <a:ext cx="1701513" cy="1677726"/>
          </a:xfrm>
          <a:prstGeom prst="flowChartConnector">
            <a:avLst/>
          </a:prstGeom>
          <a:solidFill>
            <a:srgbClr val="FFA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F5082785-852A-5118-C8FF-7134DAD92954}"/>
              </a:ext>
              <a:ext uri="{C183D7F6-B498-43B3-948B-1728B52AA6E4}">
                <adec:decorative xmlns:adec="http://schemas.microsoft.com/office/drawing/2017/decorative" val="1"/>
              </a:ext>
            </a:extLst>
          </p:cNvPr>
          <p:cNvSpPr/>
          <p:nvPr/>
        </p:nvSpPr>
        <p:spPr>
          <a:xfrm>
            <a:off x="7220651" y="892365"/>
            <a:ext cx="1701513" cy="1677726"/>
          </a:xfrm>
          <a:prstGeom prst="flowChartConnector">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Flowchart: Connector 18">
            <a:extLst>
              <a:ext uri="{FF2B5EF4-FFF2-40B4-BE49-F238E27FC236}">
                <a16:creationId xmlns:a16="http://schemas.microsoft.com/office/drawing/2014/main" id="{00719D58-A505-0EA4-E3A4-A282FF7A4686}"/>
              </a:ext>
              <a:ext uri="{C183D7F6-B498-43B3-948B-1728B52AA6E4}">
                <adec:decorative xmlns:adec="http://schemas.microsoft.com/office/drawing/2017/decorative" val="1"/>
              </a:ext>
            </a:extLst>
          </p:cNvPr>
          <p:cNvSpPr/>
          <p:nvPr/>
        </p:nvSpPr>
        <p:spPr>
          <a:xfrm>
            <a:off x="9140764" y="1579755"/>
            <a:ext cx="1701513" cy="1677726"/>
          </a:xfrm>
          <a:prstGeom prst="flowChartConnector">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799CC659-C5BA-3994-94CB-722EC37A32D5}"/>
              </a:ext>
            </a:extLst>
          </p:cNvPr>
          <p:cNvSpPr txBox="1"/>
          <p:nvPr/>
        </p:nvSpPr>
        <p:spPr>
          <a:xfrm>
            <a:off x="1304135" y="2041705"/>
            <a:ext cx="179268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Readiness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Interests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880B77F2-E3A0-A6A8-1D3E-1162C62F03F8}"/>
              </a:ext>
            </a:extLst>
          </p:cNvPr>
          <p:cNvSpPr txBox="1"/>
          <p:nvPr/>
        </p:nvSpPr>
        <p:spPr>
          <a:xfrm>
            <a:off x="3315422" y="1315729"/>
            <a:ext cx="1644200"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Profiles</a:t>
            </a:r>
          </a:p>
        </p:txBody>
      </p:sp>
      <p:sp>
        <p:nvSpPr>
          <p:cNvPr id="22" name="TextBox 21">
            <a:extLst>
              <a:ext uri="{FF2B5EF4-FFF2-40B4-BE49-F238E27FC236}">
                <a16:creationId xmlns:a16="http://schemas.microsoft.com/office/drawing/2014/main" id="{90555536-D6F3-4ADC-83DD-0FAA406DC3C1}"/>
              </a:ext>
            </a:extLst>
          </p:cNvPr>
          <p:cNvSpPr txBox="1"/>
          <p:nvPr/>
        </p:nvSpPr>
        <p:spPr>
          <a:xfrm>
            <a:off x="5417891" y="1345417"/>
            <a:ext cx="1513264" cy="7386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3" name="TextBox 22">
            <a:extLst>
              <a:ext uri="{FF2B5EF4-FFF2-40B4-BE49-F238E27FC236}">
                <a16:creationId xmlns:a16="http://schemas.microsoft.com/office/drawing/2014/main" id="{0CD7A6B6-BAA6-1953-BAB6-8657A75E9B50}"/>
              </a:ext>
            </a:extLst>
          </p:cNvPr>
          <p:cNvSpPr txBox="1"/>
          <p:nvPr/>
        </p:nvSpPr>
        <p:spPr>
          <a:xfrm>
            <a:off x="7220651" y="1345417"/>
            <a:ext cx="1644200"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Flexible Grouping</a:t>
            </a:r>
          </a:p>
        </p:txBody>
      </p:sp>
      <p:sp>
        <p:nvSpPr>
          <p:cNvPr id="24" name="TextBox 23">
            <a:extLst>
              <a:ext uri="{FF2B5EF4-FFF2-40B4-BE49-F238E27FC236}">
                <a16:creationId xmlns:a16="http://schemas.microsoft.com/office/drawing/2014/main" id="{93304220-76BA-BEF6-B6A5-6FD2A0AFCDD1}"/>
              </a:ext>
            </a:extLst>
          </p:cNvPr>
          <p:cNvSpPr txBox="1"/>
          <p:nvPr/>
        </p:nvSpPr>
        <p:spPr>
          <a:xfrm>
            <a:off x="9043980" y="2037914"/>
            <a:ext cx="1895079"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Respectful Tasks</a:t>
            </a:r>
          </a:p>
        </p:txBody>
      </p:sp>
      <p:sp>
        <p:nvSpPr>
          <p:cNvPr id="4" name="Title 3" hidden="1">
            <a:extLst>
              <a:ext uri="{FF2B5EF4-FFF2-40B4-BE49-F238E27FC236}">
                <a16:creationId xmlns:a16="http://schemas.microsoft.com/office/drawing/2014/main" id="{AB1B62D6-F87B-1300-CC7B-7FEADDBBC502}"/>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differentiation teachers consider each student’s readiness, interests, and learning profiles</a:t>
            </a:r>
            <a:endParaRPr lang="en-US" dirty="0"/>
          </a:p>
        </p:txBody>
      </p:sp>
    </p:spTree>
    <p:extLst>
      <p:ext uri="{BB962C8B-B14F-4D97-AF65-F5344CB8AC3E}">
        <p14:creationId xmlns:p14="http://schemas.microsoft.com/office/powerpoint/2010/main" val="131462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s of Play stone">
            <a:extLst>
              <a:ext uri="{FF2B5EF4-FFF2-40B4-BE49-F238E27FC236}">
                <a16:creationId xmlns:a16="http://schemas.microsoft.com/office/drawing/2014/main" id="{CB0F9C30-B759-C983-768E-FCB76A95E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298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a:extLst>
              <a:ext uri="{FF2B5EF4-FFF2-40B4-BE49-F238E27FC236}">
                <a16:creationId xmlns:a16="http://schemas.microsoft.com/office/drawing/2014/main" id="{047684F4-D0FA-6FBC-9710-83D04D05096A}"/>
              </a:ext>
            </a:extLst>
          </p:cNvPr>
          <p:cNvSpPr>
            <a:spLocks noGrp="1"/>
          </p:cNvSpPr>
          <p:nvPr>
            <p:ph type="title" idx="4294967295"/>
          </p:nvPr>
        </p:nvSpPr>
        <p:spPr/>
        <p:txBody>
          <a:bodyPr/>
          <a:lstStyle/>
          <a:p>
            <a:r>
              <a:rPr lang="en-US" dirty="0"/>
              <a:t>Color</a:t>
            </a:r>
          </a:p>
        </p:txBody>
      </p:sp>
    </p:spTree>
    <p:extLst>
      <p:ext uri="{BB962C8B-B14F-4D97-AF65-F5344CB8AC3E}">
        <p14:creationId xmlns:p14="http://schemas.microsoft.com/office/powerpoint/2010/main" val="289686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BD398BCE-A1F1-FB82-D4B5-828F9032DAD8}"/>
              </a:ext>
              <a:ext uri="{C183D7F6-B498-43B3-948B-1728B52AA6E4}">
                <adec:decorative xmlns:adec="http://schemas.microsoft.com/office/drawing/2017/decorative" val="1"/>
              </a:ext>
            </a:extLst>
          </p:cNvPr>
          <p:cNvSpPr txBox="1"/>
          <p:nvPr/>
        </p:nvSpPr>
        <p:spPr>
          <a:xfrm>
            <a:off x="938784" y="669069"/>
            <a:ext cx="5018373" cy="5456362"/>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AutoShape 2">
            <a:extLst>
              <a:ext uri="{FF2B5EF4-FFF2-40B4-BE49-F238E27FC236}">
                <a16:creationId xmlns:a16="http://schemas.microsoft.com/office/drawing/2014/main" id="{01C2DAE1-F6C3-0193-5CB5-9D01DC22A3E3}"/>
              </a:ext>
            </a:extLst>
          </p:cNvPr>
          <p:cNvSpPr>
            <a:spLocks noChangeArrowheads="1"/>
          </p:cNvSpPr>
          <p:nvPr/>
        </p:nvSpPr>
        <p:spPr bwMode="auto">
          <a:xfrm flipH="1">
            <a:off x="1472263" y="1437895"/>
            <a:ext cx="3767328" cy="2697482"/>
          </a:xfrm>
          <a:prstGeom prst="cloudCallout">
            <a:avLst>
              <a:gd name="adj1" fmla="val -41234"/>
              <a:gd name="adj2" fmla="val 89851"/>
            </a:avLst>
          </a:prstGeom>
          <a:solidFill>
            <a:schemeClr val="bg1"/>
          </a:solidFill>
          <a:ln w="38100">
            <a:solidFill>
              <a:srgbClr val="FCAF17"/>
            </a:solidFill>
            <a:headEnd/>
            <a:tailEnd/>
          </a:ln>
          <a:effectLst/>
        </p:spPr>
        <p:style>
          <a:lnRef idx="1">
            <a:schemeClr val="accent1"/>
          </a:lnRef>
          <a:fillRef idx="2">
            <a:schemeClr val="accent1"/>
          </a:fillRef>
          <a:effectRef idx="1">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rgbClr val="012369"/>
                </a:solidFill>
                <a:effectLst/>
                <a:uLnTx/>
                <a:uFillTx/>
                <a:latin typeface="Arial" panose="020B0604020202020204" pitchFamily="34" charset="0"/>
                <a:ea typeface="+mn-ea"/>
                <a:cs typeface="+mn-cs"/>
              </a:rPr>
              <a:t>Think</a:t>
            </a:r>
            <a:endParaRPr kumimoji="0" lang="en-US" altLang="en-US" sz="8000" b="1" i="0" u="none" strike="noStrike" kern="1200" cap="none" spc="0" normalizeH="0" baseline="0" noProof="0" dirty="0">
              <a:ln>
                <a:noFill/>
              </a:ln>
              <a:solidFill>
                <a:srgbClr val="012369"/>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2B234194-472F-A7AE-A7E6-47CB9D9B25B2}"/>
              </a:ext>
              <a:ext uri="{C183D7F6-B498-43B3-948B-1728B52AA6E4}">
                <adec:decorative xmlns:adec="http://schemas.microsoft.com/office/drawing/2017/decorative" val="1"/>
              </a:ext>
            </a:extLst>
          </p:cNvPr>
          <p:cNvSpPr txBox="1"/>
          <p:nvPr/>
        </p:nvSpPr>
        <p:spPr>
          <a:xfrm>
            <a:off x="6234843" y="669069"/>
            <a:ext cx="5018373" cy="5456362"/>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AutoShape 2">
            <a:extLst>
              <a:ext uri="{FF2B5EF4-FFF2-40B4-BE49-F238E27FC236}">
                <a16:creationId xmlns:a16="http://schemas.microsoft.com/office/drawing/2014/main" id="{87FD4443-E62F-D70B-4FD9-BEC2F03D48DB}"/>
              </a:ext>
            </a:extLst>
          </p:cNvPr>
          <p:cNvSpPr>
            <a:spLocks noChangeArrowheads="1"/>
          </p:cNvSpPr>
          <p:nvPr/>
        </p:nvSpPr>
        <p:spPr bwMode="auto">
          <a:xfrm flipH="1">
            <a:off x="6678168" y="975358"/>
            <a:ext cx="3494532" cy="1996442"/>
          </a:xfrm>
          <a:prstGeom prst="wedgeEllipseCallout">
            <a:avLst>
              <a:gd name="adj1" fmla="val -28356"/>
              <a:gd name="adj2" fmla="val 77958"/>
            </a:avLst>
          </a:prstGeom>
          <a:solidFill>
            <a:schemeClr val="bg1"/>
          </a:solidFill>
          <a:ln w="38100">
            <a:solidFill>
              <a:srgbClr val="FCAF17"/>
            </a:solidFill>
            <a:headEnd/>
            <a:tailEnd/>
          </a:ln>
          <a:effectLst/>
        </p:spPr>
        <p:style>
          <a:lnRef idx="1">
            <a:schemeClr val="accent1"/>
          </a:lnRef>
          <a:fillRef idx="2">
            <a:schemeClr val="accent1"/>
          </a:fillRef>
          <a:effectRef idx="1">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sz="1100" b="1" dirty="0">
              <a:solidFill>
                <a:srgbClr val="006C82"/>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600" b="1" dirty="0">
                <a:solidFill>
                  <a:srgbClr val="012369"/>
                </a:solidFill>
                <a:latin typeface="Arial" panose="020B0604020202020204" pitchFamily="34" charset="0"/>
              </a:rPr>
              <a:t>Share</a:t>
            </a:r>
            <a:endParaRPr kumimoji="0" lang="en-US" altLang="en-US" sz="8000" b="1" i="0" u="none" strike="noStrike" kern="1200" cap="none" spc="0" normalizeH="0" baseline="0" noProof="0" dirty="0">
              <a:ln>
                <a:noFill/>
              </a:ln>
              <a:solidFill>
                <a:srgbClr val="012369"/>
              </a:solidFill>
              <a:effectLst/>
              <a:uLnTx/>
              <a:uFillTx/>
              <a:latin typeface="Arial" panose="020B0604020202020204" pitchFamily="34" charset="0"/>
              <a:ea typeface="+mn-ea"/>
              <a:cs typeface="+mn-cs"/>
            </a:endParaRPr>
          </a:p>
        </p:txBody>
      </p:sp>
      <p:sp>
        <p:nvSpPr>
          <p:cNvPr id="11" name="AutoShape 2">
            <a:extLst>
              <a:ext uri="{FF2B5EF4-FFF2-40B4-BE49-F238E27FC236}">
                <a16:creationId xmlns:a16="http://schemas.microsoft.com/office/drawing/2014/main" id="{EB048FB8-CF0A-8E7D-12A1-96D96C175C97}"/>
              </a:ext>
            </a:extLst>
          </p:cNvPr>
          <p:cNvSpPr>
            <a:spLocks noChangeArrowheads="1"/>
          </p:cNvSpPr>
          <p:nvPr/>
        </p:nvSpPr>
        <p:spPr bwMode="auto">
          <a:xfrm flipH="1">
            <a:off x="7981188" y="4091943"/>
            <a:ext cx="2893314" cy="1790699"/>
          </a:xfrm>
          <a:prstGeom prst="wedgeRoundRectCallout">
            <a:avLst>
              <a:gd name="adj1" fmla="val 37585"/>
              <a:gd name="adj2" fmla="val -93450"/>
              <a:gd name="adj3" fmla="val 16667"/>
            </a:avLst>
          </a:prstGeom>
          <a:solidFill>
            <a:schemeClr val="bg1"/>
          </a:solidFill>
          <a:ln w="38100">
            <a:solidFill>
              <a:srgbClr val="FCAF17"/>
            </a:solidFill>
            <a:headEnd/>
            <a:tailEnd/>
          </a:ln>
          <a:effectLst/>
        </p:spPr>
        <p:style>
          <a:lnRef idx="1">
            <a:schemeClr val="accent1"/>
          </a:lnRef>
          <a:fillRef idx="2">
            <a:schemeClr val="accent1"/>
          </a:fillRef>
          <a:effectRef idx="1">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359E"/>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600" b="1" dirty="0">
                <a:solidFill>
                  <a:srgbClr val="012369"/>
                </a:solidFill>
                <a:latin typeface="Arial" panose="020B0604020202020204" pitchFamily="34" charset="0"/>
              </a:rPr>
              <a:t>Share</a:t>
            </a:r>
            <a:endParaRPr kumimoji="0" lang="en-US" altLang="en-US" sz="8000" b="1" i="0" u="none" strike="noStrike" kern="1200" cap="none" spc="0" normalizeH="0" baseline="0" noProof="0" dirty="0">
              <a:ln>
                <a:noFill/>
              </a:ln>
              <a:solidFill>
                <a:srgbClr val="012369"/>
              </a:solidFill>
              <a:effectLst/>
              <a:uLnTx/>
              <a:uFillTx/>
              <a:latin typeface="Arial" panose="020B0604020202020204" pitchFamily="34" charset="0"/>
              <a:ea typeface="+mn-ea"/>
              <a:cs typeface="+mn-cs"/>
            </a:endParaRPr>
          </a:p>
        </p:txBody>
      </p:sp>
      <p:sp>
        <p:nvSpPr>
          <p:cNvPr id="5" name="Title 4" hidden="1">
            <a:extLst>
              <a:ext uri="{FF2B5EF4-FFF2-40B4-BE49-F238E27FC236}">
                <a16:creationId xmlns:a16="http://schemas.microsoft.com/office/drawing/2014/main" id="{67FEA7AF-37E6-364B-09CA-142B26C188E6}"/>
              </a:ext>
            </a:extLst>
          </p:cNvPr>
          <p:cNvSpPr>
            <a:spLocks noGrp="1"/>
          </p:cNvSpPr>
          <p:nvPr>
            <p:ph type="title" idx="4294967295"/>
          </p:nvPr>
        </p:nvSpPr>
        <p:spPr/>
        <p:txBody>
          <a:bodyPr/>
          <a:lstStyle/>
          <a:p>
            <a:r>
              <a:rPr lang="en-US" dirty="0"/>
              <a:t>Think Pair</a:t>
            </a:r>
            <a:r>
              <a:rPr lang="en-US" baseline="0" dirty="0"/>
              <a:t> Share</a:t>
            </a:r>
            <a:endParaRPr lang="en-US" dirty="0"/>
          </a:p>
        </p:txBody>
      </p:sp>
    </p:spTree>
    <p:extLst>
      <p:ext uri="{BB962C8B-B14F-4D97-AF65-F5344CB8AC3E}">
        <p14:creationId xmlns:p14="http://schemas.microsoft.com/office/powerpoint/2010/main" val="346564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 uri="{C183D7F6-B498-43B3-948B-1728B52AA6E4}">
                <adec:decorative xmlns:adec="http://schemas.microsoft.com/office/drawing/2017/decorative" val="1"/>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descr="Flowchart of how children like to learn">
            <a:extLst>
              <a:ext uri="{FF2B5EF4-FFF2-40B4-BE49-F238E27FC236}">
                <a16:creationId xmlns:a16="http://schemas.microsoft.com/office/drawing/2014/main" id="{4B21450C-1E91-9084-258D-9F20C84B23A3}"/>
              </a:ext>
            </a:extLst>
          </p:cNvPr>
          <p:cNvPicPr>
            <a:picLocks noChangeAspect="1"/>
          </p:cNvPicPr>
          <p:nvPr/>
        </p:nvPicPr>
        <p:blipFill>
          <a:blip r:embed="rId3"/>
          <a:stretch>
            <a:fillRect/>
          </a:stretch>
        </p:blipFill>
        <p:spPr>
          <a:xfrm>
            <a:off x="2733358" y="2865120"/>
            <a:ext cx="6297433" cy="3408680"/>
          </a:xfrm>
          <a:prstGeom prst="rect">
            <a:avLst/>
          </a:prstGeom>
        </p:spPr>
      </p:pic>
      <p:sp>
        <p:nvSpPr>
          <p:cNvPr id="9" name="Flowchart: Connector 8" descr="Letter L">
            <a:extLst>
              <a:ext uri="{FF2B5EF4-FFF2-40B4-BE49-F238E27FC236}">
                <a16:creationId xmlns:a16="http://schemas.microsoft.com/office/drawing/2014/main" id="{C3C6F43D-B6C7-B876-E2AD-06EFB97F4566}"/>
              </a:ext>
            </a:extLst>
          </p:cNvPr>
          <p:cNvSpPr/>
          <p:nvPr/>
        </p:nvSpPr>
        <p:spPr>
          <a:xfrm>
            <a:off x="1349723" y="1580682"/>
            <a:ext cx="1701513" cy="1677726"/>
          </a:xfrm>
          <a:prstGeom prst="flowChartConnector">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Flowchart: Connector 13" descr="Letter E">
            <a:extLst>
              <a:ext uri="{FF2B5EF4-FFF2-40B4-BE49-F238E27FC236}">
                <a16:creationId xmlns:a16="http://schemas.microsoft.com/office/drawing/2014/main" id="{797402A6-C167-0A0C-9322-00DEA9C445A2}"/>
              </a:ext>
            </a:extLst>
          </p:cNvPr>
          <p:cNvSpPr/>
          <p:nvPr/>
        </p:nvSpPr>
        <p:spPr>
          <a:xfrm>
            <a:off x="3269835" y="892365"/>
            <a:ext cx="1701513" cy="1677726"/>
          </a:xfrm>
          <a:prstGeom prst="flowChartConnector">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descr="Letter A">
            <a:extLst>
              <a:ext uri="{FF2B5EF4-FFF2-40B4-BE49-F238E27FC236}">
                <a16:creationId xmlns:a16="http://schemas.microsoft.com/office/drawing/2014/main" id="{BCED182E-AEAC-B190-ECD7-4E45A84570FD}"/>
              </a:ext>
            </a:extLst>
          </p:cNvPr>
          <p:cNvSpPr/>
          <p:nvPr/>
        </p:nvSpPr>
        <p:spPr>
          <a:xfrm>
            <a:off x="5245243" y="740892"/>
            <a:ext cx="1701513" cy="1677726"/>
          </a:xfrm>
          <a:prstGeom prst="flowChartConnector">
            <a:avLst/>
          </a:prstGeom>
          <a:solidFill>
            <a:srgbClr val="FFA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descr="Letter R">
            <a:extLst>
              <a:ext uri="{FF2B5EF4-FFF2-40B4-BE49-F238E27FC236}">
                <a16:creationId xmlns:a16="http://schemas.microsoft.com/office/drawing/2014/main" id="{F5082785-852A-5118-C8FF-7134DAD92954}"/>
              </a:ext>
            </a:extLst>
          </p:cNvPr>
          <p:cNvSpPr/>
          <p:nvPr/>
        </p:nvSpPr>
        <p:spPr>
          <a:xfrm>
            <a:off x="7220651" y="892365"/>
            <a:ext cx="1701513" cy="1677726"/>
          </a:xfrm>
          <a:prstGeom prst="flowChartConnector">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Flowchart: Connector 18" descr="Letter N">
            <a:extLst>
              <a:ext uri="{FF2B5EF4-FFF2-40B4-BE49-F238E27FC236}">
                <a16:creationId xmlns:a16="http://schemas.microsoft.com/office/drawing/2014/main" id="{00719D58-A505-0EA4-E3A4-A282FF7A4686}"/>
              </a:ext>
            </a:extLst>
          </p:cNvPr>
          <p:cNvSpPr/>
          <p:nvPr/>
        </p:nvSpPr>
        <p:spPr>
          <a:xfrm>
            <a:off x="9140764" y="1579755"/>
            <a:ext cx="1701513" cy="1677726"/>
          </a:xfrm>
          <a:prstGeom prst="flowChartConnector">
            <a:avLst/>
          </a:prstGeom>
          <a:solidFill>
            <a:srgbClr val="00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7E1D3699-D797-D9C6-04DB-E6B293B6EBC9}"/>
              </a:ext>
            </a:extLst>
          </p:cNvPr>
          <p:cNvSpPr txBox="1"/>
          <p:nvPr/>
        </p:nvSpPr>
        <p:spPr>
          <a:xfrm>
            <a:off x="1340200" y="1818453"/>
            <a:ext cx="179268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L</a:t>
            </a:r>
          </a:p>
        </p:txBody>
      </p:sp>
      <p:sp>
        <p:nvSpPr>
          <p:cNvPr id="5" name="TextBox 4">
            <a:extLst>
              <a:ext uri="{FF2B5EF4-FFF2-40B4-BE49-F238E27FC236}">
                <a16:creationId xmlns:a16="http://schemas.microsoft.com/office/drawing/2014/main" id="{A7FACF28-6FD3-5454-0590-16820662B0BB}"/>
              </a:ext>
            </a:extLst>
          </p:cNvPr>
          <p:cNvSpPr txBox="1"/>
          <p:nvPr/>
        </p:nvSpPr>
        <p:spPr>
          <a:xfrm>
            <a:off x="3224935" y="1131062"/>
            <a:ext cx="179268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Black" panose="020B0A04020102020204" pitchFamily="34" charset="0"/>
                <a:cs typeface="Arial" panose="020B0604020202020204" pitchFamily="34" charset="0"/>
              </a:rPr>
              <a:t>E</a:t>
            </a:r>
            <a:endParaRPr kumimoji="0" lang="en-US" sz="7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40F40E-6E7D-AB99-69E1-EB40E364E8C5}"/>
              </a:ext>
            </a:extLst>
          </p:cNvPr>
          <p:cNvSpPr txBox="1"/>
          <p:nvPr/>
        </p:nvSpPr>
        <p:spPr>
          <a:xfrm>
            <a:off x="5223030" y="979590"/>
            <a:ext cx="179268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Black" panose="020B0A04020102020204" pitchFamily="34" charset="0"/>
                <a:cs typeface="Arial" panose="020B0604020202020204" pitchFamily="34" charset="0"/>
              </a:rPr>
              <a:t>A</a:t>
            </a:r>
            <a:endParaRPr kumimoji="0" lang="en-US" sz="7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348385-353A-FB71-D629-852D60F5E06A}"/>
              </a:ext>
            </a:extLst>
          </p:cNvPr>
          <p:cNvSpPr txBox="1"/>
          <p:nvPr/>
        </p:nvSpPr>
        <p:spPr>
          <a:xfrm>
            <a:off x="7143143" y="1131063"/>
            <a:ext cx="179268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Black" panose="020B0A04020102020204" pitchFamily="34" charset="0"/>
                <a:cs typeface="Arial" panose="020B0604020202020204" pitchFamily="34" charset="0"/>
              </a:rPr>
              <a:t>R</a:t>
            </a:r>
            <a:endParaRPr kumimoji="0" lang="en-US" sz="7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086FE0-F421-CF90-8297-DDAD1BD48B5B}"/>
              </a:ext>
            </a:extLst>
          </p:cNvPr>
          <p:cNvSpPr txBox="1"/>
          <p:nvPr/>
        </p:nvSpPr>
        <p:spPr>
          <a:xfrm>
            <a:off x="9140764" y="1818453"/>
            <a:ext cx="179268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Black" panose="020B0A04020102020204" pitchFamily="34" charset="0"/>
                <a:cs typeface="Arial" panose="020B0604020202020204" pitchFamily="34" charset="0"/>
              </a:rPr>
              <a:t>N</a:t>
            </a:r>
            <a:endParaRPr kumimoji="0" lang="en-US" sz="7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sp>
        <p:nvSpPr>
          <p:cNvPr id="10" name="Title 9" hidden="1">
            <a:extLst>
              <a:ext uri="{FF2B5EF4-FFF2-40B4-BE49-F238E27FC236}">
                <a16:creationId xmlns:a16="http://schemas.microsoft.com/office/drawing/2014/main" id="{0ED904E6-3930-19F7-5AC6-B8EF47274147}"/>
              </a:ext>
            </a:extLst>
          </p:cNvPr>
          <p:cNvSpPr>
            <a:spLocks noGrp="1"/>
          </p:cNvSpPr>
          <p:nvPr>
            <p:ph type="title" idx="4294967295"/>
          </p:nvPr>
        </p:nvSpPr>
        <p:spPr/>
        <p:txBody>
          <a:bodyPr/>
          <a:lstStyle/>
          <a:p>
            <a:r>
              <a:rPr lang="en-US"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Handout: How Does Your Child Like to Learn?</a:t>
            </a:r>
            <a:r>
              <a:rPr lang="en-US" sz="12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788022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3141</TotalTime>
  <Words>2286</Words>
  <Application>Microsoft Office PowerPoint</Application>
  <PresentationFormat>Widescreen</PresentationFormat>
  <Paragraphs>384</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Black</vt:lpstr>
      <vt:lpstr>Calibri</vt:lpstr>
      <vt:lpstr>Calibri Light</vt:lpstr>
      <vt:lpstr>Corbel</vt:lpstr>
      <vt:lpstr>Wingdings 2</vt:lpstr>
      <vt:lpstr>Office Theme</vt:lpstr>
      <vt:lpstr>Frame</vt:lpstr>
      <vt:lpstr>Literacy Strategies</vt:lpstr>
      <vt:lpstr>Thanks for being here</vt:lpstr>
      <vt:lpstr>Looking at Differentiation</vt:lpstr>
      <vt:lpstr>Differentiation</vt:lpstr>
      <vt:lpstr>Differentiating Instruction</vt:lpstr>
      <vt:lpstr>With differentiation teachers consider each student’s readiness, interests, and learning profiles</vt:lpstr>
      <vt:lpstr>Color</vt:lpstr>
      <vt:lpstr>Think Pair Share</vt:lpstr>
      <vt:lpstr>Handout: How Does Your Child Like to Learn? </vt:lpstr>
      <vt:lpstr>Was there something that was difficult to learn how to do? </vt:lpstr>
      <vt:lpstr>Tiered Activity</vt:lpstr>
      <vt:lpstr>Math Word Problem</vt:lpstr>
      <vt:lpstr>Differentiation to support that learning challenge</vt:lpstr>
      <vt:lpstr>Graph</vt:lpstr>
      <vt:lpstr>Offering Choices</vt:lpstr>
      <vt:lpstr>Science Class Example</vt:lpstr>
      <vt:lpstr>Differentiation promotes learning growth</vt:lpstr>
      <vt:lpstr>What literacy skills do students need to have success?</vt:lpstr>
      <vt:lpstr>Gallery Walk</vt:lpstr>
      <vt:lpstr>You’ve Got This!</vt:lpstr>
      <vt:lpstr>AZ Department of Exceptional Student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51</cp:revision>
  <dcterms:created xsi:type="dcterms:W3CDTF">2022-11-12T02:23:48Z</dcterms:created>
  <dcterms:modified xsi:type="dcterms:W3CDTF">2023-05-28T04:21:12Z</dcterms:modified>
</cp:coreProperties>
</file>