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611" r:id="rId3"/>
    <p:sldId id="814" r:id="rId4"/>
    <p:sldId id="596" r:id="rId5"/>
    <p:sldId id="257" r:id="rId6"/>
    <p:sldId id="797" r:id="rId7"/>
    <p:sldId id="882" r:id="rId8"/>
    <p:sldId id="883" r:id="rId9"/>
    <p:sldId id="884" r:id="rId10"/>
    <p:sldId id="885" r:id="rId11"/>
    <p:sldId id="886" r:id="rId12"/>
    <p:sldId id="887" r:id="rId13"/>
    <p:sldId id="1030" r:id="rId14"/>
    <p:sldId id="1011" r:id="rId15"/>
    <p:sldId id="1031" r:id="rId16"/>
    <p:sldId id="6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D3E"/>
    <a:srgbClr val="FCAF17"/>
    <a:srgbClr val="0123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F94EA-E684-4721-BA4B-A8D3CA23B353}" v="1" dt="2022-10-17T19:19:00.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968" autoAdjust="0"/>
    <p:restoredTop sz="70384" autoAdjust="0"/>
  </p:normalViewPr>
  <p:slideViewPr>
    <p:cSldViewPr snapToGrid="0">
      <p:cViewPr varScale="1">
        <p:scale>
          <a:sx n="76" d="100"/>
          <a:sy n="76" d="100"/>
        </p:scale>
        <p:origin x="24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20" d="100"/>
          <a:sy n="120" d="100"/>
        </p:scale>
        <p:origin x="1208" y="-20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B4996-BD03-43F7-A2FF-5453EB9EAB7C}"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90C9D-8C90-41C7-AD6C-09384932D4A7}" type="slidenum">
              <a:rPr lang="en-US" smtClean="0"/>
              <a:t>‹#›</a:t>
            </a:fld>
            <a:endParaRPr lang="en-US"/>
          </a:p>
        </p:txBody>
      </p:sp>
    </p:spTree>
    <p:extLst>
      <p:ext uri="{BB962C8B-B14F-4D97-AF65-F5344CB8AC3E}">
        <p14:creationId xmlns:p14="http://schemas.microsoft.com/office/powerpoint/2010/main" val="243619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29.svg"/></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85775"/>
            <a:ext cx="5543550" cy="3117850"/>
          </a:xfrm>
        </p:spPr>
      </p:sp>
      <p:sp>
        <p:nvSpPr>
          <p:cNvPr id="3" name="Notes Placeholder 2"/>
          <p:cNvSpPr>
            <a:spLocks noGrp="1"/>
          </p:cNvSpPr>
          <p:nvPr>
            <p:ph type="body" idx="1"/>
          </p:nvPr>
        </p:nvSpPr>
        <p:spPr>
          <a:xfrm>
            <a:off x="657225" y="3721100"/>
            <a:ext cx="5560060" cy="3529505"/>
          </a:xfrm>
        </p:spPr>
        <p:txBody>
          <a:bodyPr/>
          <a:lstStyle/>
          <a:p>
            <a:r>
              <a:rPr lang="en-US" kern="1200" dirty="0">
                <a:effectLst/>
                <a:latin typeface="Arial" panose="020B0604020202020204" pitchFamily="34" charset="0"/>
                <a:cs typeface="Arial" panose="020B0604020202020204" pitchFamily="34" charset="0"/>
              </a:rPr>
              <a:t>We are meeting to connect our District Leadership Team (DLT) with each Building Leadership Team (BLT) who completed modules of the AZPLS series. Each BLT will share the action plan progress and district support needed for reaching sustainable implementation. </a:t>
            </a:r>
            <a:r>
              <a:rPr lang="en-US" dirty="0">
                <a:latin typeface="Arial" panose="020B0604020202020204" pitchFamily="34" charset="0"/>
                <a:cs typeface="Arial" panose="020B0604020202020204" pitchFamily="34" charset="0"/>
              </a:rPr>
              <a:t>Y</a:t>
            </a:r>
            <a:r>
              <a:rPr lang="en-US" kern="1200" dirty="0">
                <a:effectLst/>
                <a:latin typeface="Arial" panose="020B0604020202020204" pitchFamily="34" charset="0"/>
                <a:cs typeface="Arial" panose="020B0604020202020204" pitchFamily="34" charset="0"/>
              </a:rPr>
              <a:t>ou will review the information and determine what specific supports the district will provide each school.</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Before we proceed, we need to establish our DLT norms.</a:t>
            </a:r>
            <a:endParaRPr lang="en-US" dirty="0"/>
          </a:p>
        </p:txBody>
      </p:sp>
      <p:sp>
        <p:nvSpPr>
          <p:cNvPr id="4" name="Slide Number Placeholder 3"/>
          <p:cNvSpPr>
            <a:spLocks noGrp="1"/>
          </p:cNvSpPr>
          <p:nvPr>
            <p:ph type="sldNum" sz="quarter" idx="5"/>
          </p:nvPr>
        </p:nvSpPr>
        <p:spPr>
          <a:xfrm>
            <a:off x="6104599" y="8350321"/>
            <a:ext cx="41118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6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6413"/>
            <a:ext cx="5486400" cy="3086100"/>
          </a:xfrm>
        </p:spPr>
      </p:sp>
      <p:sp>
        <p:nvSpPr>
          <p:cNvPr id="3" name="Notes Placeholder 2"/>
          <p:cNvSpPr>
            <a:spLocks noGrp="1"/>
          </p:cNvSpPr>
          <p:nvPr>
            <p:ph type="body" idx="1"/>
          </p:nvPr>
        </p:nvSpPr>
        <p:spPr>
          <a:xfrm>
            <a:off x="685800" y="3751263"/>
            <a:ext cx="5486400" cy="3600450"/>
          </a:xfrm>
        </p:spPr>
        <p:txBody>
          <a:bodyPr/>
          <a:lstStyle/>
          <a:p>
            <a:r>
              <a:rPr lang="en-US" i="1" dirty="0">
                <a:latin typeface="Arial" panose="020B0604020202020204" pitchFamily="34" charset="0"/>
                <a:ea typeface="Calibri" panose="020F0502020204030204" pitchFamily="34" charset="0"/>
                <a:cs typeface="Arial" panose="020B0604020202020204" pitchFamily="34" charset="0"/>
              </a:rPr>
              <a:t>DLT continues using </a:t>
            </a:r>
            <a:r>
              <a:rPr lang="en-US" i="1" dirty="0">
                <a:effectLst/>
                <a:latin typeface="Arial" panose="020B0604020202020204" pitchFamily="34" charset="0"/>
                <a:ea typeface="Calibri" panose="020F0502020204030204" pitchFamily="34" charset="0"/>
                <a:cs typeface="Arial" panose="020B0604020202020204" pitchFamily="34" charset="0"/>
              </a:rPr>
              <a:t>Handout 4: Focus Notes while </a:t>
            </a:r>
            <a:r>
              <a:rPr lang="en-US" i="1" dirty="0">
                <a:latin typeface="Arial" panose="020B0604020202020204" pitchFamily="34" charset="0"/>
                <a:ea typeface="Calibri" panose="020F0502020204030204" pitchFamily="34" charset="0"/>
                <a:cs typeface="Arial" panose="020B0604020202020204" pitchFamily="34" charset="0"/>
              </a:rPr>
              <a:t>t</a:t>
            </a:r>
            <a:r>
              <a:rPr lang="en-US" i="1" dirty="0">
                <a:effectLst/>
                <a:latin typeface="Arial" panose="020B0604020202020204" pitchFamily="34" charset="0"/>
                <a:ea typeface="Times New Roman" panose="02020603050405020304" pitchFamily="18" charset="0"/>
                <a:cs typeface="Arial" panose="020B0604020202020204" pitchFamily="34" charset="0"/>
              </a:rPr>
              <a:t>he coach and principal share where the school is headed, where their school is now, and what actions will close the gap with AZPLS Parent Events. </a:t>
            </a:r>
          </a:p>
          <a:p>
            <a:endParaRPr lang="en-US" dirty="0"/>
          </a:p>
        </p:txBody>
      </p:sp>
      <p:sp>
        <p:nvSpPr>
          <p:cNvPr id="4" name="Slide Number Placeholder 3"/>
          <p:cNvSpPr>
            <a:spLocks noGrp="1"/>
          </p:cNvSpPr>
          <p:nvPr>
            <p:ph type="sldNum" sz="quarter" idx="5"/>
          </p:nvPr>
        </p:nvSpPr>
        <p:spPr>
          <a:xfrm>
            <a:off x="6083299" y="8408193"/>
            <a:ext cx="461963" cy="458787"/>
          </a:xfrm>
        </p:spPr>
        <p:txBody>
          <a:bodyPr/>
          <a:lstStyle/>
          <a:p>
            <a:fld id="{61990C9D-8C90-41C7-AD6C-09384932D4A7}"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063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479425"/>
            <a:ext cx="5486400" cy="3086100"/>
          </a:xfrm>
        </p:spPr>
      </p:sp>
      <p:sp>
        <p:nvSpPr>
          <p:cNvPr id="3" name="Notes Placeholder 2"/>
          <p:cNvSpPr>
            <a:spLocks noGrp="1"/>
          </p:cNvSpPr>
          <p:nvPr>
            <p:ph type="body" idx="1"/>
          </p:nvPr>
        </p:nvSpPr>
        <p:spPr>
          <a:xfrm>
            <a:off x="714375" y="3670299"/>
            <a:ext cx="5486400" cy="3479911"/>
          </a:xfrm>
        </p:spPr>
        <p:txBody>
          <a:bodyPr/>
          <a:lstStyle/>
          <a:p>
            <a:r>
              <a:rPr lang="en-US" dirty="0">
                <a:effectLst/>
                <a:latin typeface="Arial" panose="020B0604020202020204" pitchFamily="34" charset="0"/>
                <a:ea typeface="Calibri" panose="020F0502020204030204" pitchFamily="34" charset="0"/>
                <a:cs typeface="Times New Roman" panose="02020603050405020304" pitchFamily="18" charset="0"/>
              </a:rPr>
              <a:t>Discuss the information and reach consensus on DLT support strategies for BLT Action Plan Focus Areas and AZPLS Parent Events. </a:t>
            </a:r>
            <a:r>
              <a:rPr lang="en-US" dirty="0">
                <a:effectLst/>
                <a:latin typeface="Arial" panose="020B0604020202020204" pitchFamily="34" charset="0"/>
                <a:ea typeface="Calibri" panose="020F0502020204030204" pitchFamily="34" charset="0"/>
                <a:cs typeface="Arial" panose="020B0604020202020204" pitchFamily="34" charset="0"/>
              </a:rPr>
              <a:t>Use </a:t>
            </a:r>
            <a:r>
              <a:rPr lang="en-US" b="1" dirty="0">
                <a:effectLst/>
                <a:latin typeface="Arial" panose="020B0604020202020204" pitchFamily="34" charset="0"/>
                <a:ea typeface="Calibri" panose="020F0502020204030204" pitchFamily="34" charset="0"/>
                <a:cs typeface="Arial" panose="020B0604020202020204" pitchFamily="34" charset="0"/>
              </a:rPr>
              <a:t>Handout 5: Operationalizing the Theory of Action: Leading for Impact </a:t>
            </a:r>
            <a:r>
              <a:rPr lang="en-US" dirty="0">
                <a:effectLst/>
                <a:latin typeface="Arial" panose="020B0604020202020204" pitchFamily="34" charset="0"/>
                <a:ea typeface="Calibri" panose="020F0502020204030204" pitchFamily="34" charset="0"/>
                <a:cs typeface="Arial" panose="020B0604020202020204" pitchFamily="34" charset="0"/>
              </a:rPr>
              <a:t>to record district level support. </a:t>
            </a:r>
            <a:r>
              <a:rPr lang="en-US" dirty="0">
                <a:effectLst/>
                <a:latin typeface="Arial" panose="020B0604020202020204" pitchFamily="34" charset="0"/>
                <a:ea typeface="Calibri" panose="020F0502020204030204" pitchFamily="34" charset="0"/>
                <a:cs typeface="Times New Roman" panose="02020603050405020304" pitchFamily="18" charset="0"/>
              </a:rPr>
              <a:t>The Reporter will recap the support summary to the group and the Recorder will add the strategies to the </a:t>
            </a:r>
            <a:r>
              <a:rPr lang="en-US" b="1" dirty="0">
                <a:effectLst/>
                <a:latin typeface="Arial" panose="020B0604020202020204" pitchFamily="34" charset="0"/>
                <a:ea typeface="Calibri" panose="020F0502020204030204" pitchFamily="34" charset="0"/>
                <a:cs typeface="Times New Roman" panose="02020603050405020304" pitchFamily="18" charset="0"/>
              </a:rPr>
              <a:t>DLT Action Planning Wall</a:t>
            </a:r>
            <a:r>
              <a:rPr lang="en-US" dirty="0">
                <a:effectLst/>
                <a:latin typeface="Arial" panose="020B060402020202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a:xfrm>
            <a:off x="6054725" y="8384381"/>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741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5C97937-04BE-4166-8E24-BECA5DB31D00}"/>
              </a:ext>
            </a:extLst>
          </p:cNvPr>
          <p:cNvSpPr>
            <a:spLocks noGrp="1"/>
          </p:cNvSpPr>
          <p:nvPr>
            <p:ph type="body" idx="1"/>
          </p:nvPr>
        </p:nvSpPr>
        <p:spPr>
          <a:xfrm>
            <a:off x="417327" y="3949149"/>
            <a:ext cx="6023343" cy="4857526"/>
          </a:xfrm>
        </p:spPr>
        <p:txBody>
          <a:bodyPr/>
          <a:lstStyle/>
          <a:p>
            <a:r>
              <a:rPr lang="en-US" dirty="0">
                <a:effectLst/>
                <a:latin typeface="Arial" panose="020B0604020202020204" pitchFamily="34" charset="0"/>
                <a:ea typeface="Calibri" panose="020F0502020204030204" pitchFamily="34" charset="0"/>
                <a:cs typeface="Arial" panose="020B0604020202020204" pitchFamily="34" charset="0"/>
              </a:rPr>
              <a:t>Working through the modules and implementation, the Collaborative Teams will build a strong schoolwide focus for the work. Teachers, parents, and students will learn how their voice plays a role in systems change while building collective will for the work. District and school site leaders will support teachers along this journey, build collective capacity, and support systems to reach sustainable implementation. Working together will bring sustainable success to all as we increase literacy achievement for every student and close the literacy achievement gap between students with and without specific learning disabilities.</a:t>
            </a:r>
            <a:endParaRPr lang="en-US" dirty="0"/>
          </a:p>
        </p:txBody>
      </p:sp>
      <p:sp>
        <p:nvSpPr>
          <p:cNvPr id="2" name="TextBox 1">
            <a:extLst>
              <a:ext uri="{FF2B5EF4-FFF2-40B4-BE49-F238E27FC236}">
                <a16:creationId xmlns:a16="http://schemas.microsoft.com/office/drawing/2014/main" id="{634341A3-FFD2-46F5-AF41-3ABE8AD4BB8C}"/>
              </a:ext>
            </a:extLst>
          </p:cNvPr>
          <p:cNvSpPr txBox="1"/>
          <p:nvPr/>
        </p:nvSpPr>
        <p:spPr>
          <a:xfrm>
            <a:off x="6218425" y="8574222"/>
            <a:ext cx="444490" cy="27699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p>
        </p:txBody>
      </p:sp>
      <p:pic>
        <p:nvPicPr>
          <p:cNvPr id="6" name="Graphic 5">
            <a:extLst>
              <a:ext uri="{FF2B5EF4-FFF2-40B4-BE49-F238E27FC236}">
                <a16:creationId xmlns:a16="http://schemas.microsoft.com/office/drawing/2014/main" id="{6B2D74C9-441D-0EF6-A521-FD119BC50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327" y="431278"/>
            <a:ext cx="6023343" cy="3388130"/>
          </a:xfrm>
          <a:prstGeom prst="rect">
            <a:avLst/>
          </a:prstGeom>
        </p:spPr>
      </p:pic>
    </p:spTree>
    <p:extLst>
      <p:ext uri="{BB962C8B-B14F-4D97-AF65-F5344CB8AC3E}">
        <p14:creationId xmlns:p14="http://schemas.microsoft.com/office/powerpoint/2010/main" val="311622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98475"/>
            <a:ext cx="5543550" cy="3117850"/>
          </a:xfrm>
        </p:spPr>
      </p:sp>
      <p:sp>
        <p:nvSpPr>
          <p:cNvPr id="3" name="Notes Placeholder 2"/>
          <p:cNvSpPr>
            <a:spLocks noGrp="1"/>
          </p:cNvSpPr>
          <p:nvPr>
            <p:ph type="body" idx="1"/>
          </p:nvPr>
        </p:nvSpPr>
        <p:spPr>
          <a:xfrm>
            <a:off x="657225" y="3708400"/>
            <a:ext cx="5543550" cy="3451822"/>
          </a:xfrm>
        </p:spPr>
        <p:txBody>
          <a:bodyPr/>
          <a:lstStyle/>
          <a:p>
            <a:r>
              <a:rPr lang="en-US" dirty="0">
                <a:latin typeface="Arial" panose="020B0604020202020204" pitchFamily="34" charset="0"/>
                <a:cs typeface="Arial" panose="020B0604020202020204" pitchFamily="34" charset="0"/>
              </a:rPr>
              <a:t>Today, you participated in many collaborative activities. Take a moment to reflect on your personal collaboration skills with </a:t>
            </a:r>
            <a:r>
              <a:rPr lang="en-US" b="1" dirty="0">
                <a:latin typeface="Arial" panose="020B0604020202020204" pitchFamily="34" charset="0"/>
                <a:cs typeface="Arial" panose="020B0604020202020204" pitchFamily="34" charset="0"/>
              </a:rPr>
              <a:t>Handout 6: Collaboration Skills </a:t>
            </a:r>
            <a:r>
              <a:rPr lang="en-US" dirty="0">
                <a:latin typeface="Arial" panose="020B0604020202020204" pitchFamily="34" charset="0"/>
                <a:cs typeface="Arial" panose="020B0604020202020204" pitchFamily="34" charset="0"/>
              </a:rPr>
              <a:t>and complete the checklist.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Turn to a partner and share a positive area and an area that may need some improvement.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Each DLT member’s participation is essential. Using effective collaboration skills keeps the work focused and supports each member.</a:t>
            </a:r>
          </a:p>
          <a:p>
            <a:endParaRPr lang="en-US" dirty="0"/>
          </a:p>
        </p:txBody>
      </p:sp>
      <p:sp>
        <p:nvSpPr>
          <p:cNvPr id="4" name="Slide Number Placeholder 3"/>
          <p:cNvSpPr>
            <a:spLocks noGrp="1"/>
          </p:cNvSpPr>
          <p:nvPr>
            <p:ph type="sldNum" sz="quarter" idx="5"/>
          </p:nvPr>
        </p:nvSpPr>
        <p:spPr>
          <a:xfrm>
            <a:off x="6080125" y="8349919"/>
            <a:ext cx="42004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787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79425"/>
            <a:ext cx="5543550" cy="3117850"/>
          </a:xfrm>
        </p:spPr>
      </p:sp>
      <p:sp>
        <p:nvSpPr>
          <p:cNvPr id="3" name="Notes Placeholder 2"/>
          <p:cNvSpPr>
            <a:spLocks noGrp="1"/>
          </p:cNvSpPr>
          <p:nvPr>
            <p:ph type="body" idx="1"/>
          </p:nvPr>
        </p:nvSpPr>
        <p:spPr>
          <a:xfrm>
            <a:off x="657225" y="3721100"/>
            <a:ext cx="5543550" cy="3439122"/>
          </a:xfrm>
        </p:spPr>
        <p:txBody>
          <a:bodyPr/>
          <a:lstStyle/>
          <a:p>
            <a:r>
              <a:rPr lang="en-US" dirty="0">
                <a:latin typeface="Arial" panose="020B0604020202020204" pitchFamily="34" charset="0"/>
                <a:cs typeface="Arial" panose="020B0604020202020204" pitchFamily="34" charset="0"/>
              </a:rPr>
              <a:t>It takes systems change and collaboration of the entire school community with the district, school staff, students, and parents to </a:t>
            </a:r>
            <a:r>
              <a:rPr lang="en-US" sz="1200" dirty="0">
                <a:effectLst/>
                <a:latin typeface="Arial" panose="020B0604020202020204" pitchFamily="34" charset="0"/>
                <a:ea typeface="Calibri" panose="020F0502020204030204" pitchFamily="34" charset="0"/>
              </a:rPr>
              <a:t>improve inclusionary practices, implement teaching and learning strategies, and increase literacy achievement for all students in all classes.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AZPLS is rooted in systems change, and your support impacts growth for every student!</a:t>
            </a:r>
          </a:p>
          <a:p>
            <a:endParaRPr lang="en-US" dirty="0"/>
          </a:p>
        </p:txBody>
      </p:sp>
      <p:sp>
        <p:nvSpPr>
          <p:cNvPr id="4" name="Slide Number Placeholder 3"/>
          <p:cNvSpPr>
            <a:spLocks noGrp="1"/>
          </p:cNvSpPr>
          <p:nvPr>
            <p:ph type="sldNum" sz="quarter" idx="5"/>
          </p:nvPr>
        </p:nvSpPr>
        <p:spPr>
          <a:xfrm>
            <a:off x="6042025" y="8302768"/>
            <a:ext cx="42004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1760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650" y="531813"/>
            <a:ext cx="5486400" cy="3086100"/>
          </a:xfrm>
        </p:spPr>
      </p:sp>
      <p:sp>
        <p:nvSpPr>
          <p:cNvPr id="4" name="Slide Number Placeholder 3"/>
          <p:cNvSpPr>
            <a:spLocks noGrp="1"/>
          </p:cNvSpPr>
          <p:nvPr>
            <p:ph type="sldNum" sz="quarter" idx="5"/>
          </p:nvPr>
        </p:nvSpPr>
        <p:spPr>
          <a:xfrm>
            <a:off x="6115050" y="8382793"/>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358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4975"/>
            <a:ext cx="5486400" cy="3086100"/>
          </a:xfrm>
        </p:spPr>
      </p:sp>
      <p:sp>
        <p:nvSpPr>
          <p:cNvPr id="3" name="Notes Placeholder 2"/>
          <p:cNvSpPr>
            <a:spLocks noGrp="1"/>
          </p:cNvSpPr>
          <p:nvPr>
            <p:ph type="body" idx="1"/>
          </p:nvPr>
        </p:nvSpPr>
        <p:spPr>
          <a:xfrm>
            <a:off x="685800" y="3625298"/>
            <a:ext cx="5486400" cy="2334205"/>
          </a:xfrm>
        </p:spPr>
        <p:txBody>
          <a:bodyPr/>
          <a:lstStyle/>
          <a:p>
            <a:r>
              <a:rPr lang="en-US" dirty="0">
                <a:latin typeface="Arial" panose="020B0604020202020204" pitchFamily="34" charset="0"/>
                <a:cs typeface="Arial" panose="020B0604020202020204" pitchFamily="34" charset="0"/>
              </a:rPr>
              <a:t>Process norms set ground rules or expectations on how people treat each other at a meeting or professional learning. The AZPLS norms focus on respecting all participants. Look over the norms listed on the poster. Are there additional norms you would like to discuss? Please raise your hand if you agree with the norms.</a:t>
            </a:r>
            <a:endParaRPr lang="en-US" dirty="0"/>
          </a:p>
        </p:txBody>
      </p:sp>
      <p:sp>
        <p:nvSpPr>
          <p:cNvPr id="4" name="Slide Number Placeholder 3"/>
          <p:cNvSpPr>
            <a:spLocks noGrp="1"/>
          </p:cNvSpPr>
          <p:nvPr>
            <p:ph type="sldNum" sz="quarter" idx="5"/>
          </p:nvPr>
        </p:nvSpPr>
        <p:spPr>
          <a:xfrm>
            <a:off x="6121400" y="8403431"/>
            <a:ext cx="399954"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557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476250"/>
            <a:ext cx="5543550" cy="3117850"/>
          </a:xfrm>
        </p:spPr>
      </p:sp>
      <p:sp>
        <p:nvSpPr>
          <p:cNvPr id="3" name="Notes Placeholder 2"/>
          <p:cNvSpPr>
            <a:spLocks noGrp="1"/>
          </p:cNvSpPr>
          <p:nvPr>
            <p:ph type="body" idx="1"/>
          </p:nvPr>
        </p:nvSpPr>
        <p:spPr>
          <a:xfrm>
            <a:off x="631190" y="3680586"/>
            <a:ext cx="5560060" cy="3636705"/>
          </a:xfrm>
        </p:spPr>
        <p:txBody>
          <a:bodyPr/>
          <a:lstStyle/>
          <a:p>
            <a:r>
              <a:rPr lang="en-US" dirty="0">
                <a:latin typeface="Arial" panose="020B0604020202020204" pitchFamily="34" charset="0"/>
                <a:cs typeface="Arial" panose="020B0604020202020204" pitchFamily="34" charset="0"/>
              </a:rPr>
              <a:t>To enable our teams to work effectively, we establish team structure. Using </a:t>
            </a:r>
            <a:r>
              <a:rPr lang="en-US" b="1" dirty="0">
                <a:latin typeface="Arial" panose="020B0604020202020204" pitchFamily="34" charset="0"/>
                <a:cs typeface="Arial" panose="020B0604020202020204" pitchFamily="34" charset="0"/>
              </a:rPr>
              <a:t>Handout 1: Team Structure</a:t>
            </a:r>
            <a:r>
              <a:rPr lang="en-US" dirty="0">
                <a:latin typeface="Arial" panose="020B0604020202020204" pitchFamily="34" charset="0"/>
                <a:cs typeface="Arial" panose="020B0604020202020204" pitchFamily="34" charset="0"/>
              </a:rPr>
              <a:t>, review the team roles and responsibilities to support a solid DLT structure.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our meeting, we need to have a </a:t>
            </a:r>
            <a:r>
              <a:rPr lang="en-US" b="1" dirty="0">
                <a:latin typeface="Arial" panose="020B0604020202020204" pitchFamily="34" charset="0"/>
                <a:cs typeface="Arial" panose="020B0604020202020204" pitchFamily="34" charset="0"/>
              </a:rPr>
              <a:t>Facilitator</a:t>
            </a:r>
            <a:r>
              <a:rPr lang="en-US" dirty="0">
                <a:latin typeface="Arial" panose="020B0604020202020204" pitchFamily="34" charset="0"/>
                <a:cs typeface="Arial" panose="020B0604020202020204" pitchFamily="34" charset="0"/>
              </a:rPr>
              <a:t> to keep everyone on task, a </a:t>
            </a:r>
            <a:r>
              <a:rPr lang="en-US" b="1" dirty="0">
                <a:latin typeface="Arial" panose="020B0604020202020204" pitchFamily="34" charset="0"/>
                <a:cs typeface="Arial" panose="020B0604020202020204" pitchFamily="34" charset="0"/>
              </a:rPr>
              <a:t>Recorder </a:t>
            </a:r>
            <a:r>
              <a:rPr lang="en-US" dirty="0">
                <a:latin typeface="Arial" panose="020B0604020202020204" pitchFamily="34" charset="0"/>
                <a:cs typeface="Arial" panose="020B0604020202020204" pitchFamily="34" charset="0"/>
              </a:rPr>
              <a:t>to record the team’s activities, a </a:t>
            </a:r>
            <a:r>
              <a:rPr lang="en-US" b="1" dirty="0">
                <a:latin typeface="Arial" panose="020B0604020202020204" pitchFamily="34" charset="0"/>
                <a:cs typeface="Arial" panose="020B0604020202020204" pitchFamily="34" charset="0"/>
              </a:rPr>
              <a:t>Reporter</a:t>
            </a:r>
            <a:r>
              <a:rPr lang="en-US" dirty="0">
                <a:latin typeface="Arial" panose="020B0604020202020204" pitchFamily="34" charset="0"/>
                <a:cs typeface="Arial" panose="020B0604020202020204" pitchFamily="34" charset="0"/>
              </a:rPr>
              <a:t> to report out group information, and a </a:t>
            </a:r>
            <a:r>
              <a:rPr lang="en-US" b="1" dirty="0">
                <a:latin typeface="Arial" panose="020B0604020202020204" pitchFamily="34" charset="0"/>
                <a:cs typeface="Arial" panose="020B0604020202020204" pitchFamily="34" charset="0"/>
              </a:rPr>
              <a:t>Timekeeper </a:t>
            </a:r>
            <a:r>
              <a:rPr lang="en-US" dirty="0">
                <a:latin typeface="Arial" panose="020B0604020202020204" pitchFamily="34" charset="0"/>
                <a:cs typeface="Arial" panose="020B0604020202020204" pitchFamily="34" charset="0"/>
              </a:rPr>
              <a:t>to monitor times for each activity. All other team members are </a:t>
            </a:r>
            <a:r>
              <a:rPr lang="en-US" b="1" dirty="0">
                <a:latin typeface="Arial" panose="020B0604020202020204" pitchFamily="34" charset="0"/>
                <a:cs typeface="Arial" panose="020B0604020202020204" pitchFamily="34" charset="0"/>
              </a:rPr>
              <a:t>Engaged Participants </a:t>
            </a:r>
            <a:r>
              <a:rPr lang="en-US" dirty="0">
                <a:latin typeface="Arial" panose="020B0604020202020204" pitchFamily="34" charset="0"/>
                <a:cs typeface="Arial" panose="020B0604020202020204" pitchFamily="34" charset="0"/>
              </a:rPr>
              <a:t>actively engaged in the group’s work.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To assign today’s roles, add the ten digits of your phone number. The team member with the highest number is today’s Facilitator. The person with the lowest number is the Recorder. Now use the sum of your seven-digit phone number to identify the Reporter and Timekeeper. Remaining team members are Engaged Participants. Roles should change each time you meet.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Please take the Role Card that represents your role for today and place it in front of you. Choose someone to oversee bringing the Role Cards to every DLT meeting. </a:t>
            </a:r>
          </a:p>
          <a:p>
            <a:r>
              <a:rPr lang="en-US" dirty="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5"/>
          </p:nvPr>
        </p:nvSpPr>
        <p:spPr>
          <a:xfrm>
            <a:off x="6191250" y="8436046"/>
            <a:ext cx="365697" cy="463407"/>
          </a:xfrm>
        </p:spPr>
        <p:txBody>
          <a:bodyPr/>
          <a:lstStyle/>
          <a:p>
            <a:fld id="{CFC2B90E-D175-4AE2-AA04-154A5FFD49C1}"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06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77838"/>
            <a:ext cx="5486400" cy="3086100"/>
          </a:xfrm>
        </p:spPr>
      </p:sp>
      <p:sp>
        <p:nvSpPr>
          <p:cNvPr id="3" name="Notes Placeholder 2"/>
          <p:cNvSpPr>
            <a:spLocks noGrp="1"/>
          </p:cNvSpPr>
          <p:nvPr>
            <p:ph type="body" idx="1"/>
          </p:nvPr>
        </p:nvSpPr>
        <p:spPr>
          <a:xfrm>
            <a:off x="685800" y="3680749"/>
            <a:ext cx="5486400" cy="4320251"/>
          </a:xfrm>
        </p:spPr>
        <p:txBody>
          <a:bodyPr/>
          <a:lstStyle/>
          <a:p>
            <a:pPr marL="0" marR="0">
              <a:spcBef>
                <a:spcPts val="0"/>
              </a:spcBef>
            </a:pPr>
            <a:r>
              <a:rPr lang="en-US" dirty="0">
                <a:latin typeface="Arial" panose="020B0604020202020204" pitchFamily="34" charset="0"/>
                <a:ea typeface="Calibri" panose="020F0502020204030204" pitchFamily="34" charset="0"/>
                <a:cs typeface="Calibri" panose="020F0502020204030204" pitchFamily="34" charset="0"/>
              </a:rPr>
              <a:t>T</a:t>
            </a:r>
            <a:r>
              <a:rPr lang="en-US" dirty="0">
                <a:effectLst/>
                <a:latin typeface="Arial" panose="020B0604020202020204" pitchFamily="34" charset="0"/>
                <a:ea typeface="Calibri" panose="020F0502020204030204" pitchFamily="34" charset="0"/>
                <a:cs typeface="Calibri" panose="020F0502020204030204" pitchFamily="34" charset="0"/>
              </a:rPr>
              <a:t>he AZPLS is rooted in systems change. All the systems need to be in place to support the learning success of all children. </a:t>
            </a:r>
            <a:r>
              <a:rPr lang="en-US" b="1" dirty="0">
                <a:effectLst/>
                <a:latin typeface="Arial" panose="020B0604020202020204" pitchFamily="34" charset="0"/>
                <a:ea typeface="Calibri" panose="020F0502020204030204" pitchFamily="34" charset="0"/>
                <a:cs typeface="Calibri" panose="020F0502020204030204" pitchFamily="34" charset="0"/>
              </a:rPr>
              <a:t>Handout 2: AZPLS Systems Overview</a:t>
            </a:r>
            <a:r>
              <a:rPr lang="en-US" dirty="0">
                <a:effectLst/>
                <a:latin typeface="Arial" panose="020B0604020202020204" pitchFamily="34" charset="0"/>
                <a:ea typeface="Calibri" panose="020F0502020204030204" pitchFamily="34" charset="0"/>
                <a:cs typeface="Calibri" panose="020F0502020204030204" pitchFamily="34" charset="0"/>
              </a:rPr>
              <a:t> shows the six systems that are essential and unified throughout the module series.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L</a:t>
            </a:r>
            <a:r>
              <a:rPr lang="en-US" dirty="0">
                <a:effectLst/>
                <a:latin typeface="Arial" panose="020B0604020202020204" pitchFamily="34" charset="0"/>
                <a:ea typeface="Calibri" panose="020F0502020204030204" pitchFamily="34" charset="0"/>
                <a:cs typeface="Arial" panose="020B0604020202020204" pitchFamily="34" charset="0"/>
              </a:rPr>
              <a:t>et’s take a brief look at each system. AZPLS </a:t>
            </a:r>
            <a:r>
              <a:rPr lang="en-US" b="0" dirty="0">
                <a:effectLst/>
                <a:latin typeface="Arial" panose="020B0604020202020204" pitchFamily="34" charset="0"/>
                <a:ea typeface="Calibri" panose="020F0502020204030204" pitchFamily="34" charset="0"/>
                <a:cs typeface="Arial" panose="020B0604020202020204" pitchFamily="34" charset="0"/>
              </a:rPr>
              <a:t>Professional Learning </a:t>
            </a:r>
            <a:r>
              <a:rPr lang="en-US" dirty="0">
                <a:effectLst/>
                <a:latin typeface="Arial" panose="020B0604020202020204" pitchFamily="34" charset="0"/>
                <a:ea typeface="Calibri" panose="020F0502020204030204" pitchFamily="34" charset="0"/>
                <a:cs typeface="Arial" panose="020B0604020202020204" pitchFamily="34" charset="0"/>
              </a:rPr>
              <a:t>leads to the systems change that will increase literacy achievement for all students. The Arizona English Language Arts Anchor Standards shown in </a:t>
            </a:r>
            <a:r>
              <a:rPr lang="en-US" b="1" dirty="0">
                <a:effectLst/>
                <a:latin typeface="Arial" panose="020B0604020202020204" pitchFamily="34" charset="0"/>
                <a:ea typeface="Calibri" panose="020F0502020204030204" pitchFamily="34" charset="0"/>
                <a:cs typeface="Arial" panose="020B0604020202020204" pitchFamily="34" charset="0"/>
              </a:rPr>
              <a:t>DLT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Anchor Poster 2: Arizona English Language Arts Anchor Standards</a:t>
            </a:r>
            <a:r>
              <a:rPr lang="en-US" dirty="0">
                <a:effectLst/>
                <a:latin typeface="Arial" panose="020B0604020202020204" pitchFamily="34" charset="0"/>
                <a:ea typeface="Calibri" panose="020F0502020204030204" pitchFamily="34" charset="0"/>
                <a:cs typeface="Arial" panose="020B0604020202020204" pitchFamily="34" charset="0"/>
              </a:rPr>
              <a:t> unite the purpose and work in implementing literacy strategies and differentiation across content areas and grade level bands to meet the needs of all learners.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AZPLS </a:t>
            </a:r>
            <a:r>
              <a:rPr lang="en-US" b="1" dirty="0">
                <a:effectLst/>
                <a:latin typeface="Arial" panose="020B0604020202020204" pitchFamily="34" charset="0"/>
                <a:ea typeface="Calibri" panose="020F0502020204030204" pitchFamily="34" charset="0"/>
                <a:cs typeface="Arial" panose="020B0604020202020204" pitchFamily="34" charset="0"/>
              </a:rPr>
              <a:t>Teams</a:t>
            </a:r>
            <a:r>
              <a:rPr lang="en-US" dirty="0">
                <a:effectLst/>
                <a:latin typeface="Arial" panose="020B0604020202020204" pitchFamily="34" charset="0"/>
                <a:ea typeface="Calibri" panose="020F0502020204030204" pitchFamily="34" charset="0"/>
                <a:cs typeface="Arial" panose="020B0604020202020204" pitchFamily="34" charset="0"/>
              </a:rPr>
              <a:t> include Collaborative Teams, BLT, and DLT building an open communication process to support the systems change practices.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The AZPLS includes a specific </a:t>
            </a:r>
            <a:r>
              <a:rPr lang="en-US" b="1" dirty="0">
                <a:effectLst/>
                <a:latin typeface="Arial" panose="020B0604020202020204" pitchFamily="34" charset="0"/>
                <a:ea typeface="Calibri" panose="020F0502020204030204" pitchFamily="34" charset="0"/>
                <a:cs typeface="Arial" panose="020B0604020202020204" pitchFamily="34" charset="0"/>
              </a:rPr>
              <a:t>Data </a:t>
            </a:r>
            <a:r>
              <a:rPr lang="en-US" dirty="0">
                <a:effectLst/>
                <a:latin typeface="Arial" panose="020B0604020202020204" pitchFamily="34" charset="0"/>
                <a:ea typeface="Calibri" panose="020F0502020204030204" pitchFamily="34" charset="0"/>
                <a:cs typeface="Arial" panose="020B0604020202020204" pitchFamily="34" charset="0"/>
              </a:rPr>
              <a:t>system. Coaches use the AZPLS Data Collection Tools to measure implementation progress. Starting with Module 3, the teachers will implement the Dimensions of Formative Assessment to guide instructional changes for all students in all classes.</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In addition to collecting and utilizing data-driven decisions, strong </a:t>
            </a:r>
            <a:r>
              <a:rPr lang="en-US" b="1" dirty="0">
                <a:effectLst/>
                <a:latin typeface="Arial" panose="020B0604020202020204" pitchFamily="34" charset="0"/>
                <a:ea typeface="Calibri" panose="020F0502020204030204" pitchFamily="34" charset="0"/>
                <a:cs typeface="Arial" panose="020B0604020202020204" pitchFamily="34" charset="0"/>
              </a:rPr>
              <a:t>Coaching </a:t>
            </a:r>
            <a:r>
              <a:rPr lang="en-US" dirty="0">
                <a:effectLst/>
                <a:latin typeface="Arial" panose="020B0604020202020204" pitchFamily="34" charset="0"/>
                <a:ea typeface="Calibri" panose="020F0502020204030204" pitchFamily="34" charset="0"/>
                <a:cs typeface="Arial" panose="020B0604020202020204" pitchFamily="34" charset="0"/>
              </a:rPr>
              <a:t>support is built into the AZPLS to enhance the job-embedded professional learning and teaching practices.</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Each module includes </a:t>
            </a:r>
            <a:r>
              <a:rPr lang="en-US" b="1" dirty="0">
                <a:effectLst/>
                <a:latin typeface="Arial" panose="020B0604020202020204" pitchFamily="34" charset="0"/>
                <a:ea typeface="Calibri" panose="020F0502020204030204" pitchFamily="34" charset="0"/>
                <a:cs typeface="Arial" panose="020B0604020202020204" pitchFamily="34" charset="0"/>
              </a:rPr>
              <a:t>Action Planning </a:t>
            </a:r>
            <a:r>
              <a:rPr lang="en-US" dirty="0">
                <a:effectLst/>
                <a:latin typeface="Arial" panose="020B0604020202020204" pitchFamily="34" charset="0"/>
                <a:ea typeface="Calibri" panose="020F0502020204030204" pitchFamily="34" charset="0"/>
                <a:cs typeface="Arial" panose="020B0604020202020204" pitchFamily="34" charset="0"/>
              </a:rPr>
              <a:t>stemming from shared </a:t>
            </a:r>
            <a:r>
              <a:rPr lang="en-US" b="1" dirty="0">
                <a:effectLst/>
                <a:latin typeface="Arial" panose="020B0604020202020204" pitchFamily="34" charset="0"/>
                <a:ea typeface="Calibri" panose="020F0502020204030204" pitchFamily="34" charset="0"/>
                <a:cs typeface="Arial" panose="020B0604020202020204" pitchFamily="34" charset="0"/>
              </a:rPr>
              <a:t>Leadership</a:t>
            </a:r>
            <a:r>
              <a:rPr lang="en-US" dirty="0">
                <a:effectLst/>
                <a:latin typeface="Arial" panose="020B0604020202020204" pitchFamily="34" charset="0"/>
                <a:ea typeface="Calibri" panose="020F0502020204030204" pitchFamily="34" charset="0"/>
                <a:cs typeface="Arial" panose="020B0604020202020204" pitchFamily="34" charset="0"/>
              </a:rPr>
              <a:t> supporting equity with everyone working collaboratively towards the same outcomes.</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r>
              <a:rPr lang="en-US" dirty="0">
                <a:effectLst/>
                <a:latin typeface="Arial" panose="020B0604020202020204" pitchFamily="34" charset="0"/>
                <a:ea typeface="Calibri" panose="020F0502020204030204" pitchFamily="34" charset="0"/>
                <a:cs typeface="Arial" panose="020B0604020202020204" pitchFamily="34" charset="0"/>
              </a:rPr>
              <a:t>As </a:t>
            </a:r>
            <a:r>
              <a:rPr lang="en-US" dirty="0">
                <a:latin typeface="Arial" panose="020B0604020202020204" pitchFamily="34" charset="0"/>
                <a:ea typeface="Calibri" panose="020F0502020204030204" pitchFamily="34" charset="0"/>
                <a:cs typeface="Arial" panose="020B0604020202020204" pitchFamily="34" charset="0"/>
              </a:rPr>
              <a:t>each</a:t>
            </a:r>
            <a:r>
              <a:rPr lang="en-US" dirty="0">
                <a:effectLst/>
                <a:latin typeface="Arial" panose="020B0604020202020204" pitchFamily="34" charset="0"/>
                <a:ea typeface="Calibri" panose="020F0502020204030204" pitchFamily="34" charset="0"/>
                <a:cs typeface="Arial" panose="020B0604020202020204" pitchFamily="34" charset="0"/>
              </a:rPr>
              <a:t> school shares where they are headed, where they are now, and how they plan to close the gap with implementation, think about these connections to the systems and what could be enhanced or developed at the district level to support </a:t>
            </a:r>
            <a:r>
              <a:rPr lang="en-US" dirty="0">
                <a:latin typeface="Arial" panose="020B0604020202020204" pitchFamily="34" charset="0"/>
                <a:ea typeface="Calibri" panose="020F0502020204030204" pitchFamily="34" charset="0"/>
                <a:cs typeface="Arial" panose="020B0604020202020204" pitchFamily="34" charset="0"/>
              </a:rPr>
              <a:t>individual</a:t>
            </a:r>
            <a:r>
              <a:rPr lang="en-US" dirty="0">
                <a:effectLst/>
                <a:latin typeface="Arial" panose="020B0604020202020204" pitchFamily="34" charset="0"/>
                <a:ea typeface="Calibri" panose="020F0502020204030204" pitchFamily="34" charset="0"/>
                <a:cs typeface="Arial" panose="020B0604020202020204" pitchFamily="34" charset="0"/>
              </a:rPr>
              <a:t> schools, </a:t>
            </a:r>
            <a:r>
              <a:rPr lang="en-US" dirty="0">
                <a:effectLst/>
                <a:latin typeface="Arial" panose="020B0604020202020204" pitchFamily="34" charset="0"/>
                <a:ea typeface="Calibri" panose="020F0502020204030204" pitchFamily="34" charset="0"/>
                <a:cs typeface="Times New Roman" panose="02020603050405020304" pitchFamily="18" charset="0"/>
              </a:rPr>
              <a:t>teachers, students, and parents in continuing this work. D</a:t>
            </a:r>
            <a:r>
              <a:rPr lang="en-US" dirty="0">
                <a:latin typeface="Arial" panose="020B0604020202020204" pitchFamily="34" charset="0"/>
                <a:ea typeface="Calibri" panose="020F0502020204030204" pitchFamily="34" charset="0"/>
                <a:cs typeface="Arial" panose="020B0604020202020204" pitchFamily="34" charset="0"/>
              </a:rPr>
              <a:t>istrict support is vital to our success.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32967" y="8465294"/>
            <a:ext cx="374590"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E488E-0141-4812-907B-7B76204A3C7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262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01650"/>
            <a:ext cx="5486400" cy="3086100"/>
          </a:xfrm>
        </p:spPr>
      </p:sp>
      <p:sp>
        <p:nvSpPr>
          <p:cNvPr id="3" name="Notes Placeholder 2"/>
          <p:cNvSpPr>
            <a:spLocks noGrp="1"/>
          </p:cNvSpPr>
          <p:nvPr>
            <p:ph type="body" idx="1"/>
          </p:nvPr>
        </p:nvSpPr>
        <p:spPr>
          <a:xfrm>
            <a:off x="714375" y="3746499"/>
            <a:ext cx="5486400" cy="3403711"/>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Throughout the AZPLS, we are working toward systems change sustainability for increasing literacy achievement for every student. </a:t>
            </a:r>
            <a:r>
              <a:rPr lang="en-US" b="1" dirty="0">
                <a:effectLst/>
                <a:latin typeface="Arial" panose="020B0604020202020204" pitchFamily="34" charset="0"/>
                <a:ea typeface="Calibri" panose="020F0502020204030204" pitchFamily="34" charset="0"/>
                <a:cs typeface="Arial" panose="020B0604020202020204" pitchFamily="34" charset="0"/>
              </a:rPr>
              <a:t>Handout 3: </a:t>
            </a:r>
            <a:r>
              <a:rPr lang="en-US" b="1" i="0" dirty="0">
                <a:solidFill>
                  <a:srgbClr val="FF0000"/>
                </a:solidFill>
                <a:effectLst/>
                <a:latin typeface="Arial" panose="020B0604020202020204" pitchFamily="34" charset="0"/>
              </a:rPr>
              <a:t>Cycle of </a:t>
            </a:r>
            <a:r>
              <a:rPr lang="en-US" b="1" i="0">
                <a:solidFill>
                  <a:srgbClr val="FF0000"/>
                </a:solidFill>
                <a:effectLst/>
                <a:latin typeface="Arial" panose="020B0604020202020204" pitchFamily="34" charset="0"/>
              </a:rPr>
              <a:t>Sustainable Implementation </a:t>
            </a:r>
            <a:r>
              <a:rPr lang="en-US">
                <a:effectLst/>
                <a:latin typeface="Arial" panose="020B0604020202020204" pitchFamily="34" charset="0"/>
                <a:ea typeface="Calibri" panose="020F0502020204030204" pitchFamily="34" charset="0"/>
                <a:cs typeface="Arial" panose="020B0604020202020204" pitchFamily="34" charset="0"/>
              </a:rPr>
              <a:t>identifies </a:t>
            </a:r>
            <a:r>
              <a:rPr lang="en-US" dirty="0">
                <a:effectLst/>
                <a:latin typeface="Arial" panose="020B0604020202020204" pitchFamily="34" charset="0"/>
                <a:ea typeface="Calibri" panose="020F0502020204030204" pitchFamily="34" charset="0"/>
                <a:cs typeface="Arial" panose="020B0604020202020204" pitchFamily="34" charset="0"/>
              </a:rPr>
              <a:t>how we will achieve that.</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Where are we headed? By fully developing the AZPLS systems, all students will increase their literacy achievement.</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Where are we now? The AZPLS Data Collection and Data Analysis Tools guide us in identifying where we are throughout the professional learning and implementation process. Action Plans detail how we improve that data.</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How will we close the gap? We will increase literacy skills through the AZPLS professional learning, strategies for teaching and learning, parent engagement, and coaching support.</a:t>
            </a:r>
          </a:p>
          <a:p>
            <a:endParaRPr lang="en-US" dirty="0"/>
          </a:p>
        </p:txBody>
      </p:sp>
      <p:sp>
        <p:nvSpPr>
          <p:cNvPr id="4" name="Slide Number Placeholder 3"/>
          <p:cNvSpPr>
            <a:spLocks noGrp="1"/>
          </p:cNvSpPr>
          <p:nvPr>
            <p:ph type="sldNum" sz="quarter" idx="5"/>
          </p:nvPr>
        </p:nvSpPr>
        <p:spPr>
          <a:xfrm>
            <a:off x="6118225" y="8412956"/>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054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20700"/>
            <a:ext cx="5486400" cy="3086100"/>
          </a:xfrm>
        </p:spPr>
      </p:sp>
      <p:sp>
        <p:nvSpPr>
          <p:cNvPr id="3" name="Notes Placeholder 2"/>
          <p:cNvSpPr>
            <a:spLocks noGrp="1"/>
          </p:cNvSpPr>
          <p:nvPr>
            <p:ph type="body" idx="1"/>
          </p:nvPr>
        </p:nvSpPr>
        <p:spPr>
          <a:xfrm>
            <a:off x="685800" y="3736976"/>
            <a:ext cx="5486400" cy="3600450"/>
          </a:xfrm>
        </p:spPr>
        <p:txBody>
          <a:bodyPr/>
          <a:lstStyle/>
          <a:p>
            <a:r>
              <a:rPr lang="en-US" dirty="0">
                <a:latin typeface="Arial" panose="020B0604020202020204" pitchFamily="34" charset="0"/>
                <a:cs typeface="Arial" panose="020B0604020202020204" pitchFamily="34" charset="0"/>
              </a:rPr>
              <a:t>The DLT leads for impact using a theory of action for student success based on </a:t>
            </a:r>
            <a:r>
              <a:rPr lang="en-US" b="1" dirty="0">
                <a:latin typeface="Arial" panose="020B0604020202020204" pitchFamily="34" charset="0"/>
                <a:cs typeface="Arial" panose="020B0604020202020204" pitchFamily="34" charset="0"/>
              </a:rPr>
              <a:t>if...then...</a:t>
            </a:r>
            <a:r>
              <a:rPr lang="en-US" dirty="0">
                <a:latin typeface="Arial" panose="020B0604020202020204" pitchFamily="34" charset="0"/>
                <a:cs typeface="Arial" panose="020B0604020202020204" pitchFamily="34" charset="0"/>
              </a:rPr>
              <a:t>thinking.</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If</a:t>
            </a:r>
            <a:r>
              <a:rPr lang="en-US" dirty="0">
                <a:latin typeface="Arial" panose="020B0604020202020204" pitchFamily="34" charset="0"/>
                <a:cs typeface="Arial" panose="020B0604020202020204" pitchFamily="34" charset="0"/>
              </a:rPr>
              <a:t> the district leaders support the school leaders, </a:t>
            </a:r>
            <a:r>
              <a:rPr lang="en-US" b="1" dirty="0">
                <a:latin typeface="Arial" panose="020B0604020202020204" pitchFamily="34" charset="0"/>
                <a:cs typeface="Arial" panose="020B0604020202020204" pitchFamily="34" charset="0"/>
              </a:rPr>
              <a:t>then</a:t>
            </a:r>
            <a:r>
              <a:rPr lang="en-US" dirty="0">
                <a:latin typeface="Arial" panose="020B0604020202020204" pitchFamily="34" charset="0"/>
                <a:cs typeface="Arial" panose="020B0604020202020204" pitchFamily="34" charset="0"/>
              </a:rPr>
              <a:t> the school leaders are more effective in supporting their teachers.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If</a:t>
            </a:r>
            <a:r>
              <a:rPr lang="en-US" dirty="0">
                <a:latin typeface="Arial" panose="020B0604020202020204" pitchFamily="34" charset="0"/>
                <a:cs typeface="Arial" panose="020B0604020202020204" pitchFamily="34" charset="0"/>
              </a:rPr>
              <a:t> the school leaders are more effective in supporting their teachers, </a:t>
            </a:r>
            <a:r>
              <a:rPr lang="en-US" b="1" dirty="0">
                <a:latin typeface="Arial" panose="020B0604020202020204" pitchFamily="34" charset="0"/>
                <a:cs typeface="Arial" panose="020B0604020202020204" pitchFamily="34" charset="0"/>
              </a:rPr>
              <a:t>then</a:t>
            </a:r>
            <a:r>
              <a:rPr lang="en-US" dirty="0">
                <a:latin typeface="Arial" panose="020B0604020202020204" pitchFamily="34" charset="0"/>
                <a:cs typeface="Arial" panose="020B0604020202020204" pitchFamily="34" charset="0"/>
              </a:rPr>
              <a:t> the teachers are more impactful in their practices.</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If</a:t>
            </a:r>
            <a:r>
              <a:rPr lang="en-US" dirty="0">
                <a:latin typeface="Arial" panose="020B0604020202020204" pitchFamily="34" charset="0"/>
                <a:cs typeface="Arial" panose="020B0604020202020204" pitchFamily="34" charset="0"/>
              </a:rPr>
              <a:t> the teachers are more impactful in their practices, </a:t>
            </a:r>
            <a:r>
              <a:rPr lang="en-US" b="1" dirty="0">
                <a:latin typeface="Arial" panose="020B0604020202020204" pitchFamily="34" charset="0"/>
                <a:cs typeface="Arial" panose="020B0604020202020204" pitchFamily="34" charset="0"/>
              </a:rPr>
              <a:t>then</a:t>
            </a:r>
            <a:r>
              <a:rPr lang="en-US" dirty="0">
                <a:latin typeface="Arial" panose="020B0604020202020204" pitchFamily="34" charset="0"/>
                <a:cs typeface="Arial" panose="020B0604020202020204" pitchFamily="34" charset="0"/>
              </a:rPr>
              <a:t> all students achieve at higher levels.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will use the theory of action and </a:t>
            </a:r>
            <a:r>
              <a:rPr lang="en-US" b="1" dirty="0">
                <a:latin typeface="Arial" panose="020B0604020202020204" pitchFamily="34" charset="0"/>
                <a:cs typeface="Arial" panose="020B0604020202020204" pitchFamily="34" charset="0"/>
              </a:rPr>
              <a:t>if...then...</a:t>
            </a:r>
            <a:r>
              <a:rPr lang="en-US" dirty="0">
                <a:latin typeface="Arial" panose="020B0604020202020204" pitchFamily="34" charset="0"/>
                <a:cs typeface="Arial" panose="020B0604020202020204" pitchFamily="34" charset="0"/>
              </a:rPr>
              <a:t>thinking throughout our work. Remember that each step in the theory of action is necessary and leads to the final result of an expected outcome that increases literacy achievement for every student. </a:t>
            </a:r>
          </a:p>
          <a:p>
            <a:endParaRPr lang="en-US" dirty="0"/>
          </a:p>
        </p:txBody>
      </p:sp>
      <p:sp>
        <p:nvSpPr>
          <p:cNvPr id="4" name="Slide Number Placeholder 3"/>
          <p:cNvSpPr>
            <a:spLocks noGrp="1"/>
          </p:cNvSpPr>
          <p:nvPr>
            <p:ph type="sldNum" sz="quarter" idx="5"/>
          </p:nvPr>
        </p:nvSpPr>
        <p:spPr>
          <a:xfrm>
            <a:off x="5937526" y="8393906"/>
            <a:ext cx="596348" cy="458787"/>
          </a:xfrm>
        </p:spPr>
        <p:txBody>
          <a:bodyPr/>
          <a:lstStyle/>
          <a:p>
            <a:fld id="{61990C9D-8C90-41C7-AD6C-09384932D4A7}"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21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724276"/>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As you listen to </a:t>
            </a:r>
            <a:r>
              <a:rPr lang="en-US" dirty="0">
                <a:latin typeface="Arial" panose="020B0604020202020204" pitchFamily="34" charset="0"/>
                <a:ea typeface="Calibri" panose="020F0502020204030204" pitchFamily="34" charset="0"/>
                <a:cs typeface="Arial" panose="020B0604020202020204" pitchFamily="34" charset="0"/>
              </a:rPr>
              <a:t>each</a:t>
            </a:r>
            <a:r>
              <a:rPr lang="en-US" dirty="0">
                <a:effectLst/>
                <a:latin typeface="Arial" panose="020B0604020202020204" pitchFamily="34" charset="0"/>
                <a:ea typeface="Calibri" panose="020F0502020204030204" pitchFamily="34" charset="0"/>
                <a:cs typeface="Arial" panose="020B0604020202020204" pitchFamily="34" charset="0"/>
              </a:rPr>
              <a:t> school’s progress, we ask that you focus on these two points as you take notes on </a:t>
            </a:r>
            <a:r>
              <a:rPr lang="en-US" b="1" dirty="0">
                <a:effectLst/>
                <a:latin typeface="Arial" panose="020B0604020202020204" pitchFamily="34" charset="0"/>
                <a:ea typeface="Calibri" panose="020F0502020204030204" pitchFamily="34" charset="0"/>
                <a:cs typeface="Arial" panose="020B0604020202020204" pitchFamily="34" charset="0"/>
              </a:rPr>
              <a:t>Handout 4</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Focus Notes</a:t>
            </a:r>
            <a:r>
              <a:rPr lang="en-US" b="1" dirty="0">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for the six AZPLS systems and AZPLS Parent Events.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1. How can </a:t>
            </a:r>
            <a:r>
              <a:rPr lang="en-US" dirty="0">
                <a:latin typeface="Arial" panose="020B0604020202020204" pitchFamily="34" charset="0"/>
                <a:ea typeface="Calibri" panose="020F0502020204030204" pitchFamily="34" charset="0"/>
                <a:cs typeface="Calibri" panose="020F0502020204030204" pitchFamily="34" charset="0"/>
              </a:rPr>
              <a:t>the DLT</a:t>
            </a:r>
            <a:r>
              <a:rPr lang="en-US" dirty="0">
                <a:effectLst/>
                <a:latin typeface="Arial" panose="020B0604020202020204" pitchFamily="34" charset="0"/>
                <a:ea typeface="Calibri" panose="020F0502020204030204" pitchFamily="34" charset="0"/>
                <a:cs typeface="Calibri" panose="020F0502020204030204" pitchFamily="34" charset="0"/>
              </a:rPr>
              <a:t> support the BLT in their implementation process?</a:t>
            </a:r>
          </a:p>
          <a:p>
            <a:pPr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R="0" lvl="0">
              <a:spcBef>
                <a:spcPts val="0"/>
              </a:spcBef>
              <a:tabLst>
                <a:tab pos="457200" algn="l"/>
              </a:tabLst>
            </a:pPr>
            <a:r>
              <a:rPr lang="en-US" dirty="0">
                <a:effectLst/>
                <a:latin typeface="Arial" panose="020B0604020202020204" pitchFamily="34" charset="0"/>
                <a:ea typeface="Calibri" panose="020F0502020204030204" pitchFamily="34" charset="0"/>
                <a:cs typeface="Calibri" panose="020F0502020204030204" pitchFamily="34" charset="0"/>
              </a:rPr>
              <a:t>2. How can </a:t>
            </a:r>
            <a:r>
              <a:rPr lang="en-US" dirty="0">
                <a:latin typeface="Arial" panose="020B0604020202020204" pitchFamily="34" charset="0"/>
                <a:ea typeface="Calibri" panose="020F0502020204030204" pitchFamily="34" charset="0"/>
                <a:cs typeface="Calibri" panose="020F0502020204030204" pitchFamily="34" charset="0"/>
              </a:rPr>
              <a:t>the DLT</a:t>
            </a:r>
            <a:r>
              <a:rPr lang="en-US" dirty="0">
                <a:effectLst/>
                <a:latin typeface="Arial" panose="020B0604020202020204" pitchFamily="34" charset="0"/>
                <a:ea typeface="Calibri" panose="020F0502020204030204" pitchFamily="34" charset="0"/>
                <a:cs typeface="Calibri" panose="020F0502020204030204" pitchFamily="34" charset="0"/>
              </a:rPr>
              <a:t> support capacity building for the AZPLS at the school site </a:t>
            </a:r>
          </a:p>
          <a:p>
            <a:pPr marR="0" lvl="0">
              <a:spcBef>
                <a:spcPts val="0"/>
              </a:spcBef>
              <a:tabLst>
                <a:tab pos="457200" algn="l"/>
              </a:tabLst>
            </a:pPr>
            <a:r>
              <a:rPr lang="en-US" dirty="0">
                <a:latin typeface="Arial" panose="020B0604020202020204" pitchFamily="34" charset="0"/>
                <a:ea typeface="Calibri" panose="020F0502020204030204" pitchFamily="34" charset="0"/>
                <a:cs typeface="Calibri" panose="020F0502020204030204" pitchFamily="34" charset="0"/>
              </a:rPr>
              <a:t>   </a:t>
            </a:r>
            <a:r>
              <a:rPr lang="en-US" dirty="0">
                <a:effectLst/>
                <a:latin typeface="Arial" panose="020B0604020202020204" pitchFamily="34" charset="0"/>
                <a:ea typeface="Calibri" panose="020F0502020204030204" pitchFamily="34" charset="0"/>
                <a:cs typeface="Calibri" panose="020F0502020204030204" pitchFamily="34" charset="0"/>
              </a:rPr>
              <a:t> and at the district?</a:t>
            </a:r>
          </a:p>
          <a:p>
            <a:pPr marR="0" lvl="0">
              <a:spcBef>
                <a:spcPts val="0"/>
              </a:spcBef>
              <a:tabLst>
                <a:tab pos="457200" algn="l"/>
              </a:tabLst>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These focus points will guide your development of </a:t>
            </a:r>
            <a:r>
              <a:rPr lang="en-US" dirty="0">
                <a:latin typeface="Arial" panose="020B0604020202020204" pitchFamily="34" charset="0"/>
                <a:ea typeface="Calibri" panose="020F0502020204030204" pitchFamily="34" charset="0"/>
                <a:cs typeface="Calibri" panose="020F0502020204030204" pitchFamily="34" charset="0"/>
              </a:rPr>
              <a:t>support</a:t>
            </a:r>
            <a:r>
              <a:rPr lang="en-US" dirty="0">
                <a:effectLst/>
                <a:latin typeface="Arial" panose="020B0604020202020204" pitchFamily="34" charset="0"/>
                <a:ea typeface="Calibri" panose="020F0502020204030204" pitchFamily="34" charset="0"/>
                <a:cs typeface="Calibri" panose="020F0502020204030204" pitchFamily="34" charset="0"/>
              </a:rPr>
              <a:t> plans to </a:t>
            </a:r>
            <a:r>
              <a:rPr lang="en-US" dirty="0">
                <a:latin typeface="Arial" panose="020B0604020202020204" pitchFamily="34" charset="0"/>
                <a:ea typeface="Calibri" panose="020F0502020204030204" pitchFamily="34" charset="0"/>
                <a:cs typeface="Calibri" panose="020F0502020204030204" pitchFamily="34" charset="0"/>
              </a:rPr>
              <a:t>assist</a:t>
            </a:r>
            <a:r>
              <a:rPr lang="en-US" dirty="0">
                <a:effectLst/>
                <a:latin typeface="Arial" panose="020B0604020202020204" pitchFamily="34" charset="0"/>
                <a:ea typeface="Calibri" panose="020F0502020204030204" pitchFamily="34" charset="0"/>
                <a:cs typeface="Calibri" panose="020F0502020204030204" pitchFamily="34" charset="0"/>
              </a:rPr>
              <a:t> </a:t>
            </a:r>
            <a:r>
              <a:rPr lang="en-US" dirty="0">
                <a:latin typeface="Arial" panose="020B0604020202020204" pitchFamily="34" charset="0"/>
                <a:ea typeface="Calibri" panose="020F0502020204030204" pitchFamily="34" charset="0"/>
                <a:cs typeface="Calibri" panose="020F0502020204030204" pitchFamily="34" charset="0"/>
              </a:rPr>
              <a:t>each</a:t>
            </a:r>
            <a:r>
              <a:rPr lang="en-US" dirty="0">
                <a:effectLst/>
                <a:latin typeface="Arial" panose="020B0604020202020204" pitchFamily="34" charset="0"/>
                <a:ea typeface="Calibri" panose="020F0502020204030204" pitchFamily="34" charset="0"/>
                <a:cs typeface="Calibri" panose="020F0502020204030204" pitchFamily="34" charset="0"/>
              </a:rPr>
              <a:t> school after the presentations.</a:t>
            </a:r>
          </a:p>
          <a:p>
            <a:endParaRPr lang="en-US" dirty="0"/>
          </a:p>
        </p:txBody>
      </p:sp>
      <p:sp>
        <p:nvSpPr>
          <p:cNvPr id="4" name="Slide Number Placeholder 3"/>
          <p:cNvSpPr>
            <a:spLocks noGrp="1"/>
          </p:cNvSpPr>
          <p:nvPr>
            <p:ph type="sldNum" sz="quarter" idx="5"/>
          </p:nvPr>
        </p:nvSpPr>
        <p:spPr>
          <a:xfrm>
            <a:off x="6108700" y="8381206"/>
            <a:ext cx="468313" cy="458787"/>
          </a:xfrm>
        </p:spPr>
        <p:txBody>
          <a:bodyPr/>
          <a:lstStyle/>
          <a:p>
            <a:fld id="{61990C9D-8C90-41C7-AD6C-09384932D4A7}"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78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6725"/>
            <a:ext cx="5486400" cy="3086100"/>
          </a:xfrm>
        </p:spPr>
      </p:sp>
      <p:sp>
        <p:nvSpPr>
          <p:cNvPr id="3" name="Notes Placeholder 2"/>
          <p:cNvSpPr>
            <a:spLocks noGrp="1"/>
          </p:cNvSpPr>
          <p:nvPr>
            <p:ph type="body" idx="1"/>
          </p:nvPr>
        </p:nvSpPr>
        <p:spPr>
          <a:xfrm>
            <a:off x="685800" y="3698185"/>
            <a:ext cx="5486400" cy="3600450"/>
          </a:xfrm>
        </p:spPr>
        <p:txBody>
          <a:bodyPr/>
          <a:lstStyle/>
          <a:p>
            <a:r>
              <a:rPr lang="en-US" i="1" dirty="0">
                <a:latin typeface="Arial" panose="020B0604020202020204" pitchFamily="34" charset="0"/>
                <a:cs typeface="Arial" panose="020B0604020202020204" pitchFamily="34" charset="0"/>
              </a:rPr>
              <a:t>Introduce the BLT. The BLT distributes their Action Plan. Repeat slides 8–11 if more than one school presents.</a:t>
            </a:r>
          </a:p>
          <a:p>
            <a:endParaRPr lang="en-US" dirty="0"/>
          </a:p>
        </p:txBody>
      </p:sp>
      <p:sp>
        <p:nvSpPr>
          <p:cNvPr id="4" name="Slide Number Placeholder 3"/>
          <p:cNvSpPr>
            <a:spLocks noGrp="1"/>
          </p:cNvSpPr>
          <p:nvPr>
            <p:ph type="sldNum" sz="quarter" idx="5"/>
          </p:nvPr>
        </p:nvSpPr>
        <p:spPr>
          <a:xfrm>
            <a:off x="6089649" y="8393113"/>
            <a:ext cx="493713" cy="458787"/>
          </a:xfrm>
        </p:spPr>
        <p:txBody>
          <a:bodyPr/>
          <a:lstStyle/>
          <a:p>
            <a:fld id="{61990C9D-8C90-41C7-AD6C-09384932D4A7}"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88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724276"/>
            <a:ext cx="5486400" cy="3600450"/>
          </a:xfrm>
        </p:spPr>
        <p:txBody>
          <a:bodyPr/>
          <a:lstStyle/>
          <a:p>
            <a:r>
              <a:rPr lang="en-US" dirty="0">
                <a:latin typeface="Arial" panose="020B0604020202020204" pitchFamily="34" charset="0"/>
                <a:ea typeface="Calibri" panose="020F0502020204030204" pitchFamily="34" charset="0"/>
                <a:cs typeface="Arial" panose="020B0604020202020204" pitchFamily="34" charset="0"/>
              </a:rPr>
              <a:t>W</a:t>
            </a:r>
            <a:r>
              <a:rPr lang="en-US" dirty="0">
                <a:effectLst/>
                <a:latin typeface="Arial" panose="020B0604020202020204" pitchFamily="34" charset="0"/>
                <a:ea typeface="Calibri" panose="020F0502020204030204" pitchFamily="34" charset="0"/>
                <a:cs typeface="Arial" panose="020B0604020202020204" pitchFamily="34" charset="0"/>
              </a:rPr>
              <a:t>hile the coach and principal share where their school is headed, where their school is now, and what actions will close the gap for each Action Plan Focus Area</a:t>
            </a:r>
            <a:r>
              <a:rPr lang="en-US" dirty="0">
                <a:latin typeface="Arial" panose="020B0604020202020204" pitchFamily="34" charset="0"/>
                <a:ea typeface="Calibri" panose="020F0502020204030204" pitchFamily="34" charset="0"/>
                <a:cs typeface="Arial" panose="020B0604020202020204" pitchFamily="34" charset="0"/>
              </a:rPr>
              <a:t>, use </a:t>
            </a:r>
            <a:r>
              <a:rPr lang="en-US" b="1" dirty="0">
                <a:effectLst/>
                <a:latin typeface="Arial" panose="020B0604020202020204" pitchFamily="34" charset="0"/>
                <a:ea typeface="Calibri" panose="020F0502020204030204" pitchFamily="34" charset="0"/>
                <a:cs typeface="Arial" panose="020B0604020202020204" pitchFamily="34" charset="0"/>
              </a:rPr>
              <a:t>Handout 4: Focus Notes </a:t>
            </a:r>
            <a:r>
              <a:rPr lang="en-US" dirty="0">
                <a:effectLst/>
                <a:latin typeface="Arial" panose="020B0604020202020204" pitchFamily="34" charset="0"/>
                <a:ea typeface="Calibri" panose="020F0502020204030204" pitchFamily="34" charset="0"/>
                <a:cs typeface="Arial" panose="020B0604020202020204" pitchFamily="34" charset="0"/>
              </a:rPr>
              <a:t>to</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record key ideas that need district support.</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i="1" dirty="0">
                <a:effectLst/>
                <a:latin typeface="Arial" panose="020B0604020202020204" pitchFamily="34" charset="0"/>
                <a:ea typeface="Calibri" panose="020F0502020204030204" pitchFamily="34" charset="0"/>
                <a:cs typeface="Arial" panose="020B0604020202020204" pitchFamily="34" charset="0"/>
              </a:rPr>
              <a:t>Turn presentation over to BLT for this slide/activity and Slide 10.</a:t>
            </a:r>
            <a:endParaRPr lang="en-US" i="1" dirty="0">
              <a:effectLst/>
              <a:latin typeface="Arial" panose="020B06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a:xfrm>
            <a:off x="6070600" y="8381206"/>
            <a:ext cx="474663" cy="458787"/>
          </a:xfrm>
        </p:spPr>
        <p:txBody>
          <a:bodyPr/>
          <a:lstStyle/>
          <a:p>
            <a:fld id="{61990C9D-8C90-41C7-AD6C-09384932D4A7}"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81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C3A7-E8D9-0308-A7A7-C867D9F0CF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582645-D643-7589-29D0-98A763F11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230C20-360A-533E-764D-A76770C22417}"/>
              </a:ext>
            </a:extLst>
          </p:cNvPr>
          <p:cNvSpPr>
            <a:spLocks noGrp="1"/>
          </p:cNvSpPr>
          <p:nvPr>
            <p:ph type="dt" sz="half" idx="10"/>
          </p:nvPr>
        </p:nvSpPr>
        <p:spPr/>
        <p:txBody>
          <a:bodyPr/>
          <a:lstStyle/>
          <a:p>
            <a:fld id="{B9033F43-22EF-44C6-9B56-45A1AD5D108F}" type="datetimeFigureOut">
              <a:rPr lang="en-US" smtClean="0"/>
              <a:t>5/27/2023</a:t>
            </a:fld>
            <a:endParaRPr lang="en-US"/>
          </a:p>
        </p:txBody>
      </p:sp>
      <p:sp>
        <p:nvSpPr>
          <p:cNvPr id="5" name="Footer Placeholder 4">
            <a:extLst>
              <a:ext uri="{FF2B5EF4-FFF2-40B4-BE49-F238E27FC236}">
                <a16:creationId xmlns:a16="http://schemas.microsoft.com/office/drawing/2014/main" id="{EC61397E-6297-89DB-03CA-0F586723E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24CC6-0BB0-FB7D-8FCD-B432D79B9AD3}"/>
              </a:ext>
            </a:extLst>
          </p:cNvPr>
          <p:cNvSpPr>
            <a:spLocks noGrp="1"/>
          </p:cNvSpPr>
          <p:nvPr>
            <p:ph type="sldNum" sz="quarter" idx="12"/>
          </p:nvPr>
        </p:nvSpPr>
        <p:spPr/>
        <p:txBody>
          <a:bodyPr/>
          <a:lstStyle/>
          <a:p>
            <a:fld id="{133810C8-A6E2-4C03-98A4-C81AD332AACB}" type="slidenum">
              <a:rPr lang="en-US" smtClean="0"/>
              <a:t>‹#›</a:t>
            </a:fld>
            <a:endParaRPr lang="en-US"/>
          </a:p>
        </p:txBody>
      </p:sp>
    </p:spTree>
    <p:extLst>
      <p:ext uri="{BB962C8B-B14F-4D97-AF65-F5344CB8AC3E}">
        <p14:creationId xmlns:p14="http://schemas.microsoft.com/office/powerpoint/2010/main" val="150259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6AB3-0170-A40B-B676-4E3013A856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DC0745-D72C-7B22-BCF6-C2BFC1ABE8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E729D-0420-6A13-EC0D-8DD18AF1386E}"/>
              </a:ext>
            </a:extLst>
          </p:cNvPr>
          <p:cNvSpPr>
            <a:spLocks noGrp="1"/>
          </p:cNvSpPr>
          <p:nvPr>
            <p:ph type="dt" sz="half" idx="10"/>
          </p:nvPr>
        </p:nvSpPr>
        <p:spPr/>
        <p:txBody>
          <a:bodyPr/>
          <a:lstStyle/>
          <a:p>
            <a:fld id="{B9033F43-22EF-44C6-9B56-45A1AD5D108F}" type="datetimeFigureOut">
              <a:rPr lang="en-US" smtClean="0"/>
              <a:t>5/27/2023</a:t>
            </a:fld>
            <a:endParaRPr lang="en-US"/>
          </a:p>
        </p:txBody>
      </p:sp>
      <p:sp>
        <p:nvSpPr>
          <p:cNvPr id="5" name="Footer Placeholder 4">
            <a:extLst>
              <a:ext uri="{FF2B5EF4-FFF2-40B4-BE49-F238E27FC236}">
                <a16:creationId xmlns:a16="http://schemas.microsoft.com/office/drawing/2014/main" id="{5010B921-4C1D-3208-1E21-E27F5BF59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79B16-EFCB-1A1F-E4F8-4F28FAD91796}"/>
              </a:ext>
            </a:extLst>
          </p:cNvPr>
          <p:cNvSpPr>
            <a:spLocks noGrp="1"/>
          </p:cNvSpPr>
          <p:nvPr>
            <p:ph type="sldNum" sz="quarter" idx="12"/>
          </p:nvPr>
        </p:nvSpPr>
        <p:spPr/>
        <p:txBody>
          <a:bodyPr/>
          <a:lstStyle/>
          <a:p>
            <a:fld id="{133810C8-A6E2-4C03-98A4-C81AD332AACB}" type="slidenum">
              <a:rPr lang="en-US" smtClean="0"/>
              <a:t>‹#›</a:t>
            </a:fld>
            <a:endParaRPr lang="en-US"/>
          </a:p>
        </p:txBody>
      </p:sp>
    </p:spTree>
    <p:extLst>
      <p:ext uri="{BB962C8B-B14F-4D97-AF65-F5344CB8AC3E}">
        <p14:creationId xmlns:p14="http://schemas.microsoft.com/office/powerpoint/2010/main" val="321042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2CB3B3-36CC-E523-402E-DFF4B4659E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47EC0C-E42E-FBCA-58D3-0B65D947FD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D4B38-0BA9-072C-3CBC-190EB29BDAE2}"/>
              </a:ext>
            </a:extLst>
          </p:cNvPr>
          <p:cNvSpPr>
            <a:spLocks noGrp="1"/>
          </p:cNvSpPr>
          <p:nvPr>
            <p:ph type="dt" sz="half" idx="10"/>
          </p:nvPr>
        </p:nvSpPr>
        <p:spPr/>
        <p:txBody>
          <a:bodyPr/>
          <a:lstStyle/>
          <a:p>
            <a:fld id="{B9033F43-22EF-44C6-9B56-45A1AD5D108F}" type="datetimeFigureOut">
              <a:rPr lang="en-US" smtClean="0"/>
              <a:t>5/27/2023</a:t>
            </a:fld>
            <a:endParaRPr lang="en-US"/>
          </a:p>
        </p:txBody>
      </p:sp>
      <p:sp>
        <p:nvSpPr>
          <p:cNvPr id="5" name="Footer Placeholder 4">
            <a:extLst>
              <a:ext uri="{FF2B5EF4-FFF2-40B4-BE49-F238E27FC236}">
                <a16:creationId xmlns:a16="http://schemas.microsoft.com/office/drawing/2014/main" id="{8CFA403C-CC3A-4832-B011-C2DF5A111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FFAF7-2206-973A-F554-209302DD2FCA}"/>
              </a:ext>
            </a:extLst>
          </p:cNvPr>
          <p:cNvSpPr>
            <a:spLocks noGrp="1"/>
          </p:cNvSpPr>
          <p:nvPr>
            <p:ph type="sldNum" sz="quarter" idx="12"/>
          </p:nvPr>
        </p:nvSpPr>
        <p:spPr/>
        <p:txBody>
          <a:bodyPr/>
          <a:lstStyle/>
          <a:p>
            <a:fld id="{133810C8-A6E2-4C03-98A4-C81AD332AACB}" type="slidenum">
              <a:rPr lang="en-US" smtClean="0"/>
              <a:t>‹#›</a:t>
            </a:fld>
            <a:endParaRPr lang="en-US"/>
          </a:p>
        </p:txBody>
      </p:sp>
    </p:spTree>
    <p:extLst>
      <p:ext uri="{BB962C8B-B14F-4D97-AF65-F5344CB8AC3E}">
        <p14:creationId xmlns:p14="http://schemas.microsoft.com/office/powerpoint/2010/main" val="154604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65342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3111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1264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9088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85359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0634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64786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3294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EBC4-C916-252D-DB33-6D46ACEA5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96157-2B3F-CF4C-7949-F86E01329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CB249-5E61-F3BD-6326-9F32D872E0E3}"/>
              </a:ext>
            </a:extLst>
          </p:cNvPr>
          <p:cNvSpPr>
            <a:spLocks noGrp="1"/>
          </p:cNvSpPr>
          <p:nvPr>
            <p:ph type="dt" sz="half" idx="10"/>
          </p:nvPr>
        </p:nvSpPr>
        <p:spPr/>
        <p:txBody>
          <a:bodyPr/>
          <a:lstStyle/>
          <a:p>
            <a:fld id="{B9033F43-22EF-44C6-9B56-45A1AD5D108F}" type="datetimeFigureOut">
              <a:rPr lang="en-US" smtClean="0"/>
              <a:t>5/27/2023</a:t>
            </a:fld>
            <a:endParaRPr lang="en-US"/>
          </a:p>
        </p:txBody>
      </p:sp>
      <p:sp>
        <p:nvSpPr>
          <p:cNvPr id="5" name="Footer Placeholder 4">
            <a:extLst>
              <a:ext uri="{FF2B5EF4-FFF2-40B4-BE49-F238E27FC236}">
                <a16:creationId xmlns:a16="http://schemas.microsoft.com/office/drawing/2014/main" id="{87C8F32F-6557-ACC6-F608-34D9DBB81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471BC-C015-E20D-6F2A-8FDA0157D5D3}"/>
              </a:ext>
            </a:extLst>
          </p:cNvPr>
          <p:cNvSpPr>
            <a:spLocks noGrp="1"/>
          </p:cNvSpPr>
          <p:nvPr>
            <p:ph type="sldNum" sz="quarter" idx="12"/>
          </p:nvPr>
        </p:nvSpPr>
        <p:spPr/>
        <p:txBody>
          <a:bodyPr/>
          <a:lstStyle/>
          <a:p>
            <a:fld id="{133810C8-A6E2-4C03-98A4-C81AD332AACB}" type="slidenum">
              <a:rPr lang="en-US" smtClean="0"/>
              <a:t>‹#›</a:t>
            </a:fld>
            <a:endParaRPr lang="en-US"/>
          </a:p>
        </p:txBody>
      </p:sp>
    </p:spTree>
    <p:extLst>
      <p:ext uri="{BB962C8B-B14F-4D97-AF65-F5344CB8AC3E}">
        <p14:creationId xmlns:p14="http://schemas.microsoft.com/office/powerpoint/2010/main" val="1402674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25287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6023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9721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8C1F-8759-5FCE-FA96-153F44DC8E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332D-94B3-7B52-F4B6-3338938DF2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8082D4-6DE3-F21C-4BF0-AF802D5FC0B7}"/>
              </a:ext>
            </a:extLst>
          </p:cNvPr>
          <p:cNvSpPr>
            <a:spLocks noGrp="1"/>
          </p:cNvSpPr>
          <p:nvPr>
            <p:ph type="dt" sz="half" idx="10"/>
          </p:nvPr>
        </p:nvSpPr>
        <p:spPr/>
        <p:txBody>
          <a:bodyPr/>
          <a:lstStyle/>
          <a:p>
            <a:fld id="{B9033F43-22EF-44C6-9B56-45A1AD5D108F}" type="datetimeFigureOut">
              <a:rPr lang="en-US" smtClean="0"/>
              <a:t>5/27/2023</a:t>
            </a:fld>
            <a:endParaRPr lang="en-US"/>
          </a:p>
        </p:txBody>
      </p:sp>
      <p:sp>
        <p:nvSpPr>
          <p:cNvPr id="5" name="Footer Placeholder 4">
            <a:extLst>
              <a:ext uri="{FF2B5EF4-FFF2-40B4-BE49-F238E27FC236}">
                <a16:creationId xmlns:a16="http://schemas.microsoft.com/office/drawing/2014/main" id="{F7E4BFE9-ECAB-7C9F-4863-90943D72D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AE6DF-DBA4-DF13-502D-6115BF837FB5}"/>
              </a:ext>
            </a:extLst>
          </p:cNvPr>
          <p:cNvSpPr>
            <a:spLocks noGrp="1"/>
          </p:cNvSpPr>
          <p:nvPr>
            <p:ph type="sldNum" sz="quarter" idx="12"/>
          </p:nvPr>
        </p:nvSpPr>
        <p:spPr/>
        <p:txBody>
          <a:bodyPr/>
          <a:lstStyle/>
          <a:p>
            <a:fld id="{133810C8-A6E2-4C03-98A4-C81AD332AACB}" type="slidenum">
              <a:rPr lang="en-US" smtClean="0"/>
              <a:t>‹#›</a:t>
            </a:fld>
            <a:endParaRPr lang="en-US"/>
          </a:p>
        </p:txBody>
      </p:sp>
    </p:spTree>
    <p:extLst>
      <p:ext uri="{BB962C8B-B14F-4D97-AF65-F5344CB8AC3E}">
        <p14:creationId xmlns:p14="http://schemas.microsoft.com/office/powerpoint/2010/main" val="293896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32C0-68FB-F41D-EE43-0E8096A3A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DDBA7-5CED-AED0-67A4-C908E1CA3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B905EE-4B89-E97A-BBAF-3A6CB07DF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DEC184-6840-B7E7-3582-1A73915A32F7}"/>
              </a:ext>
            </a:extLst>
          </p:cNvPr>
          <p:cNvSpPr>
            <a:spLocks noGrp="1"/>
          </p:cNvSpPr>
          <p:nvPr>
            <p:ph type="dt" sz="half" idx="10"/>
          </p:nvPr>
        </p:nvSpPr>
        <p:spPr/>
        <p:txBody>
          <a:bodyPr/>
          <a:lstStyle/>
          <a:p>
            <a:fld id="{B9033F43-22EF-44C6-9B56-45A1AD5D108F}" type="datetimeFigureOut">
              <a:rPr lang="en-US" smtClean="0"/>
              <a:t>5/27/2023</a:t>
            </a:fld>
            <a:endParaRPr lang="en-US"/>
          </a:p>
        </p:txBody>
      </p:sp>
      <p:sp>
        <p:nvSpPr>
          <p:cNvPr id="6" name="Footer Placeholder 5">
            <a:extLst>
              <a:ext uri="{FF2B5EF4-FFF2-40B4-BE49-F238E27FC236}">
                <a16:creationId xmlns:a16="http://schemas.microsoft.com/office/drawing/2014/main" id="{B9EFE877-4230-6729-4DC4-F41FC6EA9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734A78-414F-5CF2-FE01-6AF71E848725}"/>
              </a:ext>
            </a:extLst>
          </p:cNvPr>
          <p:cNvSpPr>
            <a:spLocks noGrp="1"/>
          </p:cNvSpPr>
          <p:nvPr>
            <p:ph type="sldNum" sz="quarter" idx="12"/>
          </p:nvPr>
        </p:nvSpPr>
        <p:spPr/>
        <p:txBody>
          <a:bodyPr/>
          <a:lstStyle/>
          <a:p>
            <a:fld id="{133810C8-A6E2-4C03-98A4-C81AD332AACB}" type="slidenum">
              <a:rPr lang="en-US" smtClean="0"/>
              <a:t>‹#›</a:t>
            </a:fld>
            <a:endParaRPr lang="en-US"/>
          </a:p>
        </p:txBody>
      </p:sp>
    </p:spTree>
    <p:extLst>
      <p:ext uri="{BB962C8B-B14F-4D97-AF65-F5344CB8AC3E}">
        <p14:creationId xmlns:p14="http://schemas.microsoft.com/office/powerpoint/2010/main" val="272672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518C-8B6B-F94C-9B16-A1539DB1A1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8633A7-D8F9-E29E-295C-81129DA04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0D8036-2680-25AE-E84A-036456C155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C1BE7-14BF-0516-9E84-D36300577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FD0D1F-2ACA-87E2-A037-63108E7300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70F883-4E23-82E8-D838-EBD9FB892176}"/>
              </a:ext>
            </a:extLst>
          </p:cNvPr>
          <p:cNvSpPr>
            <a:spLocks noGrp="1"/>
          </p:cNvSpPr>
          <p:nvPr>
            <p:ph type="dt" sz="half" idx="10"/>
          </p:nvPr>
        </p:nvSpPr>
        <p:spPr/>
        <p:txBody>
          <a:bodyPr/>
          <a:lstStyle/>
          <a:p>
            <a:fld id="{B9033F43-22EF-44C6-9B56-45A1AD5D108F}" type="datetimeFigureOut">
              <a:rPr lang="en-US" smtClean="0"/>
              <a:t>5/27/2023</a:t>
            </a:fld>
            <a:endParaRPr lang="en-US"/>
          </a:p>
        </p:txBody>
      </p:sp>
      <p:sp>
        <p:nvSpPr>
          <p:cNvPr id="8" name="Footer Placeholder 7">
            <a:extLst>
              <a:ext uri="{FF2B5EF4-FFF2-40B4-BE49-F238E27FC236}">
                <a16:creationId xmlns:a16="http://schemas.microsoft.com/office/drawing/2014/main" id="{4EA22022-F190-E6FF-5C6E-9E964396C9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CE9A8F-4462-BAC3-3F90-88451B656A1C}"/>
              </a:ext>
            </a:extLst>
          </p:cNvPr>
          <p:cNvSpPr>
            <a:spLocks noGrp="1"/>
          </p:cNvSpPr>
          <p:nvPr>
            <p:ph type="sldNum" sz="quarter" idx="12"/>
          </p:nvPr>
        </p:nvSpPr>
        <p:spPr/>
        <p:txBody>
          <a:bodyPr/>
          <a:lstStyle/>
          <a:p>
            <a:fld id="{133810C8-A6E2-4C03-98A4-C81AD332AACB}" type="slidenum">
              <a:rPr lang="en-US" smtClean="0"/>
              <a:t>‹#›</a:t>
            </a:fld>
            <a:endParaRPr lang="en-US"/>
          </a:p>
        </p:txBody>
      </p:sp>
    </p:spTree>
    <p:extLst>
      <p:ext uri="{BB962C8B-B14F-4D97-AF65-F5344CB8AC3E}">
        <p14:creationId xmlns:p14="http://schemas.microsoft.com/office/powerpoint/2010/main" val="281930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40AB-C330-A62F-90B0-E5DA76F98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05A1B-D994-DFD4-5F39-4CCA9BC918DE}"/>
              </a:ext>
            </a:extLst>
          </p:cNvPr>
          <p:cNvSpPr>
            <a:spLocks noGrp="1"/>
          </p:cNvSpPr>
          <p:nvPr>
            <p:ph type="dt" sz="half" idx="10"/>
          </p:nvPr>
        </p:nvSpPr>
        <p:spPr/>
        <p:txBody>
          <a:bodyPr/>
          <a:lstStyle/>
          <a:p>
            <a:fld id="{B9033F43-22EF-44C6-9B56-45A1AD5D108F}" type="datetimeFigureOut">
              <a:rPr lang="en-US" smtClean="0"/>
              <a:t>5/27/2023</a:t>
            </a:fld>
            <a:endParaRPr lang="en-US"/>
          </a:p>
        </p:txBody>
      </p:sp>
      <p:sp>
        <p:nvSpPr>
          <p:cNvPr id="4" name="Footer Placeholder 3">
            <a:extLst>
              <a:ext uri="{FF2B5EF4-FFF2-40B4-BE49-F238E27FC236}">
                <a16:creationId xmlns:a16="http://schemas.microsoft.com/office/drawing/2014/main" id="{24221DF3-23FD-316B-0576-0DECE978D8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8134A2-99E7-B382-B5C0-23DE36720CED}"/>
              </a:ext>
            </a:extLst>
          </p:cNvPr>
          <p:cNvSpPr>
            <a:spLocks noGrp="1"/>
          </p:cNvSpPr>
          <p:nvPr>
            <p:ph type="sldNum" sz="quarter" idx="12"/>
          </p:nvPr>
        </p:nvSpPr>
        <p:spPr/>
        <p:txBody>
          <a:bodyPr/>
          <a:lstStyle/>
          <a:p>
            <a:fld id="{133810C8-A6E2-4C03-98A4-C81AD332AACB}" type="slidenum">
              <a:rPr lang="en-US" smtClean="0"/>
              <a:t>‹#›</a:t>
            </a:fld>
            <a:endParaRPr lang="en-US"/>
          </a:p>
        </p:txBody>
      </p:sp>
    </p:spTree>
    <p:extLst>
      <p:ext uri="{BB962C8B-B14F-4D97-AF65-F5344CB8AC3E}">
        <p14:creationId xmlns:p14="http://schemas.microsoft.com/office/powerpoint/2010/main" val="105659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1248FE-97DF-B0E6-5C5F-DAD9761E034F}"/>
              </a:ext>
            </a:extLst>
          </p:cNvPr>
          <p:cNvSpPr>
            <a:spLocks noGrp="1"/>
          </p:cNvSpPr>
          <p:nvPr>
            <p:ph type="dt" sz="half" idx="10"/>
          </p:nvPr>
        </p:nvSpPr>
        <p:spPr/>
        <p:txBody>
          <a:bodyPr/>
          <a:lstStyle/>
          <a:p>
            <a:fld id="{B9033F43-22EF-44C6-9B56-45A1AD5D108F}" type="datetimeFigureOut">
              <a:rPr lang="en-US" smtClean="0"/>
              <a:t>5/27/2023</a:t>
            </a:fld>
            <a:endParaRPr lang="en-US"/>
          </a:p>
        </p:txBody>
      </p:sp>
      <p:sp>
        <p:nvSpPr>
          <p:cNvPr id="3" name="Footer Placeholder 2">
            <a:extLst>
              <a:ext uri="{FF2B5EF4-FFF2-40B4-BE49-F238E27FC236}">
                <a16:creationId xmlns:a16="http://schemas.microsoft.com/office/drawing/2014/main" id="{58D1BDEF-31ED-5E6A-5977-7B35B8F8B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8C28B2-55C5-3DF7-C823-734C305CC101}"/>
              </a:ext>
            </a:extLst>
          </p:cNvPr>
          <p:cNvSpPr>
            <a:spLocks noGrp="1"/>
          </p:cNvSpPr>
          <p:nvPr>
            <p:ph type="sldNum" sz="quarter" idx="12"/>
          </p:nvPr>
        </p:nvSpPr>
        <p:spPr/>
        <p:txBody>
          <a:bodyPr/>
          <a:lstStyle/>
          <a:p>
            <a:fld id="{133810C8-A6E2-4C03-98A4-C81AD332AACB}" type="slidenum">
              <a:rPr lang="en-US" smtClean="0"/>
              <a:t>‹#›</a:t>
            </a:fld>
            <a:endParaRPr lang="en-US"/>
          </a:p>
        </p:txBody>
      </p:sp>
    </p:spTree>
    <p:extLst>
      <p:ext uri="{BB962C8B-B14F-4D97-AF65-F5344CB8AC3E}">
        <p14:creationId xmlns:p14="http://schemas.microsoft.com/office/powerpoint/2010/main" val="308714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1660-6DEB-0972-7868-F9A1EE6A9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40DAA1-AFFF-E2A4-83D9-DC5A7150C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B23C39-55AC-9AF8-F3DE-DCFC10897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ADD9D-34F6-A6DA-85A8-9744B218ADCB}"/>
              </a:ext>
            </a:extLst>
          </p:cNvPr>
          <p:cNvSpPr>
            <a:spLocks noGrp="1"/>
          </p:cNvSpPr>
          <p:nvPr>
            <p:ph type="dt" sz="half" idx="10"/>
          </p:nvPr>
        </p:nvSpPr>
        <p:spPr/>
        <p:txBody>
          <a:bodyPr/>
          <a:lstStyle/>
          <a:p>
            <a:fld id="{B9033F43-22EF-44C6-9B56-45A1AD5D108F}" type="datetimeFigureOut">
              <a:rPr lang="en-US" smtClean="0"/>
              <a:t>5/27/2023</a:t>
            </a:fld>
            <a:endParaRPr lang="en-US"/>
          </a:p>
        </p:txBody>
      </p:sp>
      <p:sp>
        <p:nvSpPr>
          <p:cNvPr id="6" name="Footer Placeholder 5">
            <a:extLst>
              <a:ext uri="{FF2B5EF4-FFF2-40B4-BE49-F238E27FC236}">
                <a16:creationId xmlns:a16="http://schemas.microsoft.com/office/drawing/2014/main" id="{96A84214-8256-3778-3D5A-F0CE773E8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7A18F-F915-D429-61A5-0134303B4B57}"/>
              </a:ext>
            </a:extLst>
          </p:cNvPr>
          <p:cNvSpPr>
            <a:spLocks noGrp="1"/>
          </p:cNvSpPr>
          <p:nvPr>
            <p:ph type="sldNum" sz="quarter" idx="12"/>
          </p:nvPr>
        </p:nvSpPr>
        <p:spPr/>
        <p:txBody>
          <a:bodyPr/>
          <a:lstStyle/>
          <a:p>
            <a:fld id="{133810C8-A6E2-4C03-98A4-C81AD332AACB}" type="slidenum">
              <a:rPr lang="en-US" smtClean="0"/>
              <a:t>‹#›</a:t>
            </a:fld>
            <a:endParaRPr lang="en-US"/>
          </a:p>
        </p:txBody>
      </p:sp>
    </p:spTree>
    <p:extLst>
      <p:ext uri="{BB962C8B-B14F-4D97-AF65-F5344CB8AC3E}">
        <p14:creationId xmlns:p14="http://schemas.microsoft.com/office/powerpoint/2010/main" val="41417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F8DA-A00C-0DF3-750C-012D97E36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8CEC2F-ABA9-5132-27AF-1462DFB7A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825DB1-27FA-2FC9-3B37-984C5DBF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E2D0B-B16D-F50A-E5B7-A579B16831EF}"/>
              </a:ext>
            </a:extLst>
          </p:cNvPr>
          <p:cNvSpPr>
            <a:spLocks noGrp="1"/>
          </p:cNvSpPr>
          <p:nvPr>
            <p:ph type="dt" sz="half" idx="10"/>
          </p:nvPr>
        </p:nvSpPr>
        <p:spPr/>
        <p:txBody>
          <a:bodyPr/>
          <a:lstStyle/>
          <a:p>
            <a:fld id="{B9033F43-22EF-44C6-9B56-45A1AD5D108F}" type="datetimeFigureOut">
              <a:rPr lang="en-US" smtClean="0"/>
              <a:t>5/27/2023</a:t>
            </a:fld>
            <a:endParaRPr lang="en-US"/>
          </a:p>
        </p:txBody>
      </p:sp>
      <p:sp>
        <p:nvSpPr>
          <p:cNvPr id="6" name="Footer Placeholder 5">
            <a:extLst>
              <a:ext uri="{FF2B5EF4-FFF2-40B4-BE49-F238E27FC236}">
                <a16:creationId xmlns:a16="http://schemas.microsoft.com/office/drawing/2014/main" id="{C6D72CAF-FC3F-7C14-CD19-DC8DF62C9D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775E9-1786-C800-6EC6-3D6AB2BC24B9}"/>
              </a:ext>
            </a:extLst>
          </p:cNvPr>
          <p:cNvSpPr>
            <a:spLocks noGrp="1"/>
          </p:cNvSpPr>
          <p:nvPr>
            <p:ph type="sldNum" sz="quarter" idx="12"/>
          </p:nvPr>
        </p:nvSpPr>
        <p:spPr/>
        <p:txBody>
          <a:bodyPr/>
          <a:lstStyle/>
          <a:p>
            <a:fld id="{133810C8-A6E2-4C03-98A4-C81AD332AACB}" type="slidenum">
              <a:rPr lang="en-US" smtClean="0"/>
              <a:t>‹#›</a:t>
            </a:fld>
            <a:endParaRPr lang="en-US"/>
          </a:p>
        </p:txBody>
      </p:sp>
    </p:spTree>
    <p:extLst>
      <p:ext uri="{BB962C8B-B14F-4D97-AF65-F5344CB8AC3E}">
        <p14:creationId xmlns:p14="http://schemas.microsoft.com/office/powerpoint/2010/main" val="360944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DC4EEC-8C4B-6B8A-1912-4390485B1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70BB81-B1C2-491D-CBCC-964FCCA96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B9BA8-C9B6-560C-296E-490B4121FA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33F43-22EF-44C6-9B56-45A1AD5D108F}" type="datetimeFigureOut">
              <a:rPr lang="en-US" smtClean="0"/>
              <a:t>5/27/2023</a:t>
            </a:fld>
            <a:endParaRPr lang="en-US"/>
          </a:p>
        </p:txBody>
      </p:sp>
      <p:sp>
        <p:nvSpPr>
          <p:cNvPr id="5" name="Footer Placeholder 4">
            <a:extLst>
              <a:ext uri="{FF2B5EF4-FFF2-40B4-BE49-F238E27FC236}">
                <a16:creationId xmlns:a16="http://schemas.microsoft.com/office/drawing/2014/main" id="{0CD46FB0-2F33-68FC-572C-477153DBB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FC6C2F-05DA-135B-37E0-D3C2637F8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810C8-A6E2-4C03-98A4-C81AD332AACB}" type="slidenum">
              <a:rPr lang="en-US" smtClean="0"/>
              <a:t>‹#›</a:t>
            </a:fld>
            <a:endParaRPr lang="en-US"/>
          </a:p>
        </p:txBody>
      </p:sp>
    </p:spTree>
    <p:extLst>
      <p:ext uri="{BB962C8B-B14F-4D97-AF65-F5344CB8AC3E}">
        <p14:creationId xmlns:p14="http://schemas.microsoft.com/office/powerpoint/2010/main" val="2188231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656711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6.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B82E5-9F20-8D66-71C2-34ACAC9046B0}"/>
              </a:ext>
              <a:ext uri="{C183D7F6-B498-43B3-948B-1728B52AA6E4}">
                <adec:decorative xmlns:adec="http://schemas.microsoft.com/office/drawing/2017/decorative" val="1"/>
              </a:ext>
            </a:extLst>
          </p:cNvPr>
          <p:cNvSpPr txBox="1"/>
          <p:nvPr/>
        </p:nvSpPr>
        <p:spPr>
          <a:xfrm>
            <a:off x="0" y="292413"/>
            <a:ext cx="12192000" cy="4299623"/>
          </a:xfrm>
          <a:prstGeom prst="rect">
            <a:avLst/>
          </a:prstGeom>
          <a:solidFill>
            <a:srgbClr val="0123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17AB5C6-92F9-48CF-BEF2-812CC1220FD9}"/>
              </a:ext>
            </a:extLst>
          </p:cNvPr>
          <p:cNvSpPr txBox="1"/>
          <p:nvPr/>
        </p:nvSpPr>
        <p:spPr>
          <a:xfrm>
            <a:off x="458972" y="1775593"/>
            <a:ext cx="11274056" cy="230832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Professional Learning Series:                   Increasing Literacy Achievement                                             for  All Students</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C16AB68-C84C-4F1E-9338-FB6BC56FF727}"/>
              </a:ext>
            </a:extLst>
          </p:cNvPr>
          <p:cNvSpPr txBox="1"/>
          <p:nvPr/>
        </p:nvSpPr>
        <p:spPr>
          <a:xfrm>
            <a:off x="231227" y="4744104"/>
            <a:ext cx="11729545" cy="1754326"/>
          </a:xfrm>
          <a:prstGeom prst="rect">
            <a:avLst/>
          </a:prstGeom>
          <a:noFill/>
          <a:ln>
            <a:noFill/>
          </a:ln>
        </p:spPr>
        <p:txBody>
          <a:bodyPr wrap="square" rtlCol="0">
            <a:spAutoFit/>
          </a:bodyPr>
          <a:lstStyle/>
          <a:p>
            <a:pPr marL="0" marR="0" algn="ctr">
              <a:spcBef>
                <a:spcPts val="0"/>
              </a:spcBef>
            </a:pPr>
            <a:r>
              <a:rPr lang="en-US" sz="5400" b="1" dirty="0">
                <a:solidFill>
                  <a:srgbClr val="012369"/>
                </a:solidFill>
                <a:effectLst/>
                <a:latin typeface="Arial Black" panose="020B0A04020102020204" pitchFamily="34" charset="0"/>
                <a:ea typeface="Calibri" panose="020F0502020204030204" pitchFamily="34" charset="0"/>
                <a:cs typeface="Times New Roman" panose="02020603050405020304" pitchFamily="18" charset="0"/>
              </a:rPr>
              <a:t>Supporting Sustainable </a:t>
            </a:r>
          </a:p>
          <a:p>
            <a:pPr marL="0" marR="0" algn="ctr">
              <a:spcBef>
                <a:spcPts val="0"/>
              </a:spcBef>
            </a:pPr>
            <a:r>
              <a:rPr lang="en-US" sz="5400" b="1" dirty="0">
                <a:solidFill>
                  <a:srgbClr val="012369"/>
                </a:solidFill>
                <a:effectLst/>
                <a:latin typeface="Arial Black" panose="020B0A04020102020204" pitchFamily="34" charset="0"/>
                <a:ea typeface="Calibri" panose="020F0502020204030204" pitchFamily="34" charset="0"/>
                <a:cs typeface="Times New Roman" panose="02020603050405020304" pitchFamily="18" charset="0"/>
              </a:rPr>
              <a:t>Implementation </a:t>
            </a:r>
            <a:endParaRPr lang="en-US" sz="5400"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4DDC878-4FC2-4AC6-A2E9-58C5AB5D6F6F}"/>
              </a:ext>
            </a:extLst>
          </p:cNvPr>
          <p:cNvSpPr txBox="1"/>
          <p:nvPr/>
        </p:nvSpPr>
        <p:spPr>
          <a:xfrm>
            <a:off x="3460749" y="669301"/>
            <a:ext cx="6273427"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Department of Education</a:t>
            </a:r>
          </a:p>
        </p:txBody>
      </p:sp>
      <p:sp>
        <p:nvSpPr>
          <p:cNvPr id="3" name="Rectangle 2">
            <a:extLst>
              <a:ext uri="{FF2B5EF4-FFF2-40B4-BE49-F238E27FC236}">
                <a16:creationId xmlns:a16="http://schemas.microsoft.com/office/drawing/2014/main" id="{AAF835A6-76FF-4288-A444-BFC5CA3AA0FA}"/>
              </a:ext>
              <a:ext uri="{C183D7F6-B498-43B3-948B-1728B52AA6E4}">
                <adec:decorative xmlns:adec="http://schemas.microsoft.com/office/drawing/2017/decorative" val="1"/>
              </a:ext>
            </a:extLst>
          </p:cNvPr>
          <p:cNvSpPr/>
          <p:nvPr/>
        </p:nvSpPr>
        <p:spPr>
          <a:xfrm>
            <a:off x="0" y="435"/>
            <a:ext cx="12192000" cy="291978"/>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8AF5DB9D-7B53-4E26-A6E8-96CC77D8D312}"/>
              </a:ext>
              <a:ext uri="{C183D7F6-B498-43B3-948B-1728B52AA6E4}">
                <adec:decorative xmlns:adec="http://schemas.microsoft.com/office/drawing/2017/decorative" val="1"/>
              </a:ext>
            </a:extLst>
          </p:cNvPr>
          <p:cNvSpPr/>
          <p:nvPr/>
        </p:nvSpPr>
        <p:spPr>
          <a:xfrm>
            <a:off x="0" y="4592036"/>
            <a:ext cx="12192000" cy="110082"/>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6">
            <a:extLst>
              <a:ext uri="{FF2B5EF4-FFF2-40B4-BE49-F238E27FC236}">
                <a16:creationId xmlns:a16="http://schemas.microsoft.com/office/drawing/2014/main" id="{E1338E75-8B1A-48A9-8487-1D147E8066B9}"/>
              </a:ext>
              <a:ext uri="{C183D7F6-B498-43B3-948B-1728B52AA6E4}">
                <adec:decorative xmlns:adec="http://schemas.microsoft.com/office/drawing/2017/decorative" val="1"/>
              </a:ext>
            </a:extLst>
          </p:cNvPr>
          <p:cNvSpPr/>
          <p:nvPr/>
        </p:nvSpPr>
        <p:spPr>
          <a:xfrm>
            <a:off x="0" y="6540417"/>
            <a:ext cx="12192000" cy="319443"/>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B47C4DBC-6C18-CB26-17EB-895EF8276B06}"/>
              </a:ext>
            </a:extLst>
          </p:cNvPr>
          <p:cNvSpPr>
            <a:spLocks noGrp="1"/>
          </p:cNvSpPr>
          <p:nvPr>
            <p:ph type="title" idx="4294967295"/>
          </p:nvPr>
        </p:nvSpPr>
        <p:spPr/>
        <p:txBody>
          <a:bodyPr/>
          <a:lstStyle/>
          <a:p>
            <a:r>
              <a:rPr lang="en-US" dirty="0"/>
              <a:t>Module 4</a:t>
            </a:r>
          </a:p>
        </p:txBody>
      </p:sp>
      <p:pic>
        <p:nvPicPr>
          <p:cNvPr id="5" name="Picture 4" descr="A picture containing text, emblem, logo, trademark&#10;&#10;Description automatically generated">
            <a:extLst>
              <a:ext uri="{FF2B5EF4-FFF2-40B4-BE49-F238E27FC236}">
                <a16:creationId xmlns:a16="http://schemas.microsoft.com/office/drawing/2014/main" id="{47F6C1A6-600B-AEAD-02B7-509760320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397" y="498393"/>
            <a:ext cx="943006" cy="943006"/>
          </a:xfrm>
          <a:prstGeom prst="rect">
            <a:avLst/>
          </a:prstGeom>
        </p:spPr>
      </p:pic>
    </p:spTree>
    <p:extLst>
      <p:ext uri="{BB962C8B-B14F-4D97-AF65-F5344CB8AC3E}">
        <p14:creationId xmlns:p14="http://schemas.microsoft.com/office/powerpoint/2010/main" val="112961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0D3E"/>
        </a:solidFill>
        <a:effectLst/>
      </p:bgPr>
    </p:bg>
    <p:spTree>
      <p:nvGrpSpPr>
        <p:cNvPr id="1" name=""/>
        <p:cNvGrpSpPr/>
        <p:nvPr/>
      </p:nvGrpSpPr>
      <p:grpSpPr>
        <a:xfrm>
          <a:off x="0" y="0"/>
          <a:ext cx="0" cy="0"/>
          <a:chOff x="0" y="0"/>
          <a:chExt cx="0" cy="0"/>
        </a:xfrm>
      </p:grpSpPr>
      <p:sp>
        <p:nvSpPr>
          <p:cNvPr id="2" name="TextBox 1" descr="Flowchart: Parent Events">
            <a:extLst>
              <a:ext uri="{FF2B5EF4-FFF2-40B4-BE49-F238E27FC236}">
                <a16:creationId xmlns:a16="http://schemas.microsoft.com/office/drawing/2014/main" id="{5296E322-978E-84AF-D2DD-3B28A956B459}"/>
              </a:ext>
            </a:extLst>
          </p:cNvPr>
          <p:cNvSpPr txBox="1"/>
          <p:nvPr/>
        </p:nvSpPr>
        <p:spPr>
          <a:xfrm>
            <a:off x="634215" y="520148"/>
            <a:ext cx="10919792" cy="5817704"/>
          </a:xfrm>
          <a:prstGeom prst="rect">
            <a:avLst/>
          </a:prstGeom>
          <a:solidFill>
            <a:schemeClr val="bg1"/>
          </a:solidFill>
          <a:ln w="57150">
            <a:solidFill>
              <a:srgbClr val="012369"/>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cxnSp>
        <p:nvCxnSpPr>
          <p:cNvPr id="9" name="Straight Arrow Connector 8" descr="&quot;&quot;" title="&quot;&quot;">
            <a:extLst>
              <a:ext uri="{FF2B5EF4-FFF2-40B4-BE49-F238E27FC236}">
                <a16:creationId xmlns:a16="http://schemas.microsoft.com/office/drawing/2014/main" id="{93E87C6F-20B8-872A-1305-A88741A5C539}"/>
              </a:ext>
            </a:extLst>
          </p:cNvPr>
          <p:cNvCxnSpPr>
            <a:cxnSpLocks/>
          </p:cNvCxnSpPr>
          <p:nvPr/>
        </p:nvCxnSpPr>
        <p:spPr>
          <a:xfrm flipV="1">
            <a:off x="2874444" y="2538041"/>
            <a:ext cx="1907412" cy="1505639"/>
          </a:xfrm>
          <a:prstGeom prst="straightConnector1">
            <a:avLst/>
          </a:prstGeom>
          <a:ln w="76200">
            <a:solidFill>
              <a:srgbClr val="BF0D3E"/>
            </a:solidFill>
            <a:tailEnd type="triangle"/>
          </a:ln>
        </p:spPr>
        <p:style>
          <a:lnRef idx="1">
            <a:schemeClr val="accent1"/>
          </a:lnRef>
          <a:fillRef idx="0">
            <a:schemeClr val="accent1"/>
          </a:fillRef>
          <a:effectRef idx="0">
            <a:schemeClr val="accent1"/>
          </a:effectRef>
          <a:fontRef idx="minor">
            <a:schemeClr val="tx1"/>
          </a:fontRef>
        </p:style>
      </p:cxnSp>
      <p:sp>
        <p:nvSpPr>
          <p:cNvPr id="3" name="Oval 2" descr="&quot;&quot;" title="&quot;&quot;">
            <a:extLst>
              <a:ext uri="{FF2B5EF4-FFF2-40B4-BE49-F238E27FC236}">
                <a16:creationId xmlns:a16="http://schemas.microsoft.com/office/drawing/2014/main" id="{0DCDE80A-3445-18F2-0A1A-EDE10DAA0CA7}"/>
              </a:ext>
            </a:extLst>
          </p:cNvPr>
          <p:cNvSpPr/>
          <p:nvPr/>
        </p:nvSpPr>
        <p:spPr>
          <a:xfrm>
            <a:off x="810043" y="3497909"/>
            <a:ext cx="2546081" cy="2466753"/>
          </a:xfrm>
          <a:prstGeom prst="ellipse">
            <a:avLst/>
          </a:prstGeom>
          <a:solidFill>
            <a:srgbClr val="0123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u="sng" dirty="0">
              <a:solidFill>
                <a:srgbClr val="012369"/>
              </a:solidFill>
            </a:endParaRPr>
          </a:p>
          <a:p>
            <a:pPr lvl="0" algn="ctr"/>
            <a:endParaRPr lang="en-US" sz="3600" b="1" dirty="0">
              <a:solidFill>
                <a:srgbClr val="012369"/>
              </a:solidFill>
            </a:endParaRPr>
          </a:p>
        </p:txBody>
      </p:sp>
      <p:sp>
        <p:nvSpPr>
          <p:cNvPr id="6" name="TextBox 5">
            <a:extLst>
              <a:ext uri="{FF2B5EF4-FFF2-40B4-BE49-F238E27FC236}">
                <a16:creationId xmlns:a16="http://schemas.microsoft.com/office/drawing/2014/main" id="{9148E3B2-FC89-2786-F187-483388FA32AF}"/>
              </a:ext>
            </a:extLst>
          </p:cNvPr>
          <p:cNvSpPr txBox="1"/>
          <p:nvPr/>
        </p:nvSpPr>
        <p:spPr>
          <a:xfrm>
            <a:off x="964931" y="3885784"/>
            <a:ext cx="2236304" cy="1769715"/>
          </a:xfrm>
          <a:prstGeom prst="rect">
            <a:avLst/>
          </a:prstGeom>
          <a:noFill/>
          <a:ln>
            <a:noFill/>
          </a:ln>
        </p:spPr>
        <p:txBody>
          <a:bodyPr wrap="square" rtlCol="0">
            <a:spAutoFit/>
          </a:bodyPr>
          <a:lstStyle/>
          <a:p>
            <a:pPr algn="ctr"/>
            <a:r>
              <a:rPr lang="en-US" sz="2800" b="1" u="sng" dirty="0">
                <a:solidFill>
                  <a:schemeClr val="bg1"/>
                </a:solidFill>
                <a:latin typeface="Arial" panose="020B0604020202020204" pitchFamily="34" charset="0"/>
                <a:cs typeface="Arial" panose="020B0604020202020204" pitchFamily="34" charset="0"/>
              </a:rPr>
              <a:t>SUPPORT</a:t>
            </a:r>
          </a:p>
          <a:p>
            <a:pPr algn="ctr"/>
            <a:endParaRPr lang="en-US" sz="700" b="1" u="sng"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What actions can close      the gap?</a:t>
            </a:r>
          </a:p>
        </p:txBody>
      </p:sp>
      <p:cxnSp>
        <p:nvCxnSpPr>
          <p:cNvPr id="10" name="Straight Arrow Connector 9" descr="&quot;&quot;" title="&quot;&quot;">
            <a:extLst>
              <a:ext uri="{FF2B5EF4-FFF2-40B4-BE49-F238E27FC236}">
                <a16:creationId xmlns:a16="http://schemas.microsoft.com/office/drawing/2014/main" id="{3D2EF465-7447-2865-0C69-81ECD66FC8B0}"/>
              </a:ext>
            </a:extLst>
          </p:cNvPr>
          <p:cNvCxnSpPr>
            <a:cxnSpLocks/>
          </p:cNvCxnSpPr>
          <p:nvPr/>
        </p:nvCxnSpPr>
        <p:spPr>
          <a:xfrm>
            <a:off x="6955030" y="2309779"/>
            <a:ext cx="2255333" cy="1547895"/>
          </a:xfrm>
          <a:prstGeom prst="straightConnector1">
            <a:avLst/>
          </a:prstGeom>
          <a:ln w="76200">
            <a:solidFill>
              <a:srgbClr val="BF0D3E"/>
            </a:solidFill>
            <a:tailEnd type="triangle"/>
          </a:ln>
        </p:spPr>
        <p:style>
          <a:lnRef idx="1">
            <a:schemeClr val="accent1"/>
          </a:lnRef>
          <a:fillRef idx="0">
            <a:schemeClr val="accent1"/>
          </a:fillRef>
          <a:effectRef idx="0">
            <a:schemeClr val="accent1"/>
          </a:effectRef>
          <a:fontRef idx="minor">
            <a:schemeClr val="tx1"/>
          </a:fontRef>
        </p:style>
      </p:cxnSp>
      <p:sp>
        <p:nvSpPr>
          <p:cNvPr id="5" name="Oval 4" descr="&quot;&quot;" title="&quot;&quot;">
            <a:extLst>
              <a:ext uri="{FF2B5EF4-FFF2-40B4-BE49-F238E27FC236}">
                <a16:creationId xmlns:a16="http://schemas.microsoft.com/office/drawing/2014/main" id="{A6946E55-2F14-1E76-A72A-798568BF621E}"/>
              </a:ext>
            </a:extLst>
          </p:cNvPr>
          <p:cNvSpPr/>
          <p:nvPr/>
        </p:nvSpPr>
        <p:spPr>
          <a:xfrm>
            <a:off x="4781856" y="796827"/>
            <a:ext cx="2546081" cy="2466753"/>
          </a:xfrm>
          <a:prstGeom prst="ellipse">
            <a:avLst/>
          </a:prstGeom>
          <a:solidFill>
            <a:srgbClr val="0123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u="sng" dirty="0">
              <a:solidFill>
                <a:srgbClr val="012369"/>
              </a:solidFill>
            </a:endParaRPr>
          </a:p>
          <a:p>
            <a:pPr lvl="0" algn="ctr"/>
            <a:endParaRPr lang="en-US" sz="3600" b="1" dirty="0">
              <a:solidFill>
                <a:srgbClr val="012369"/>
              </a:solidFill>
            </a:endParaRPr>
          </a:p>
        </p:txBody>
      </p:sp>
      <p:sp>
        <p:nvSpPr>
          <p:cNvPr id="7" name="TextBox 6">
            <a:extLst>
              <a:ext uri="{FF2B5EF4-FFF2-40B4-BE49-F238E27FC236}">
                <a16:creationId xmlns:a16="http://schemas.microsoft.com/office/drawing/2014/main" id="{7B2EBCB2-72F4-DE1D-D6AD-304563DD10A2}"/>
              </a:ext>
            </a:extLst>
          </p:cNvPr>
          <p:cNvSpPr txBox="1"/>
          <p:nvPr/>
        </p:nvSpPr>
        <p:spPr>
          <a:xfrm>
            <a:off x="4821069" y="1172128"/>
            <a:ext cx="2467653" cy="1769715"/>
          </a:xfrm>
          <a:prstGeom prst="rect">
            <a:avLst/>
          </a:prstGeom>
          <a:noFill/>
          <a:ln>
            <a:noFill/>
          </a:ln>
        </p:spPr>
        <p:txBody>
          <a:bodyPr wrap="square" rtlCol="0">
            <a:spAutoFit/>
          </a:bodyPr>
          <a:lstStyle/>
          <a:p>
            <a:pPr algn="ctr"/>
            <a:r>
              <a:rPr lang="en-US" sz="2800" b="1" u="sng" dirty="0">
                <a:solidFill>
                  <a:schemeClr val="bg1"/>
                </a:solidFill>
                <a:latin typeface="Arial" panose="020B0604020202020204" pitchFamily="34" charset="0"/>
                <a:cs typeface="Arial" panose="020B0604020202020204" pitchFamily="34" charset="0"/>
              </a:rPr>
              <a:t>FOCUS</a:t>
            </a:r>
          </a:p>
          <a:p>
            <a:pPr algn="ctr"/>
            <a:endParaRPr lang="en-US" sz="700" b="1" u="sng"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 Where is              our school headed?</a:t>
            </a:r>
          </a:p>
        </p:txBody>
      </p:sp>
      <p:cxnSp>
        <p:nvCxnSpPr>
          <p:cNvPr id="12" name="Straight Arrow Connector 11" descr="&quot;&quot;" title="&quot;&quot;">
            <a:extLst>
              <a:ext uri="{FF2B5EF4-FFF2-40B4-BE49-F238E27FC236}">
                <a16:creationId xmlns:a16="http://schemas.microsoft.com/office/drawing/2014/main" id="{15BF0A38-4673-43DD-4A5A-BF9964797AEF}"/>
              </a:ext>
            </a:extLst>
          </p:cNvPr>
          <p:cNvCxnSpPr>
            <a:cxnSpLocks/>
          </p:cNvCxnSpPr>
          <p:nvPr/>
        </p:nvCxnSpPr>
        <p:spPr>
          <a:xfrm flipH="1">
            <a:off x="3317522" y="5386129"/>
            <a:ext cx="5968718" cy="0"/>
          </a:xfrm>
          <a:prstGeom prst="straightConnector1">
            <a:avLst/>
          </a:prstGeom>
          <a:ln w="76200">
            <a:solidFill>
              <a:srgbClr val="BF0D3E"/>
            </a:solidFill>
            <a:tailEnd type="triangle"/>
          </a:ln>
        </p:spPr>
        <p:style>
          <a:lnRef idx="1">
            <a:schemeClr val="accent1"/>
          </a:lnRef>
          <a:fillRef idx="0">
            <a:schemeClr val="accent1"/>
          </a:fillRef>
          <a:effectRef idx="0">
            <a:schemeClr val="accent1"/>
          </a:effectRef>
          <a:fontRef idx="minor">
            <a:schemeClr val="tx1"/>
          </a:fontRef>
        </p:style>
      </p:cxnSp>
      <p:sp>
        <p:nvSpPr>
          <p:cNvPr id="4" name="Oval 3" descr="&quot;&quot;" title="&quot;&quot;">
            <a:extLst>
              <a:ext uri="{FF2B5EF4-FFF2-40B4-BE49-F238E27FC236}">
                <a16:creationId xmlns:a16="http://schemas.microsoft.com/office/drawing/2014/main" id="{63338111-47D3-C5E3-3062-04C8F09264AC}"/>
              </a:ext>
            </a:extLst>
          </p:cNvPr>
          <p:cNvSpPr/>
          <p:nvPr/>
        </p:nvSpPr>
        <p:spPr>
          <a:xfrm>
            <a:off x="8851061" y="3497909"/>
            <a:ext cx="2546081" cy="2466753"/>
          </a:xfrm>
          <a:prstGeom prst="ellipse">
            <a:avLst/>
          </a:prstGeom>
          <a:solidFill>
            <a:srgbClr val="0123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u="sng" dirty="0">
              <a:solidFill>
                <a:srgbClr val="012369"/>
              </a:solidFill>
            </a:endParaRPr>
          </a:p>
          <a:p>
            <a:pPr lvl="0" algn="ctr"/>
            <a:endParaRPr lang="en-US" sz="3600" b="1" dirty="0">
              <a:solidFill>
                <a:srgbClr val="012369"/>
              </a:solidFill>
            </a:endParaRPr>
          </a:p>
        </p:txBody>
      </p:sp>
      <p:sp>
        <p:nvSpPr>
          <p:cNvPr id="8" name="TextBox 7">
            <a:extLst>
              <a:ext uri="{FF2B5EF4-FFF2-40B4-BE49-F238E27FC236}">
                <a16:creationId xmlns:a16="http://schemas.microsoft.com/office/drawing/2014/main" id="{7A2C5673-F555-91BD-7F3C-E132B517471A}"/>
              </a:ext>
            </a:extLst>
          </p:cNvPr>
          <p:cNvSpPr txBox="1"/>
          <p:nvPr/>
        </p:nvSpPr>
        <p:spPr>
          <a:xfrm>
            <a:off x="9076236" y="3888532"/>
            <a:ext cx="2115373" cy="1738938"/>
          </a:xfrm>
          <a:prstGeom prst="rect">
            <a:avLst/>
          </a:prstGeom>
          <a:noFill/>
          <a:ln>
            <a:noFill/>
          </a:ln>
        </p:spPr>
        <p:txBody>
          <a:bodyPr wrap="square" rtlCol="0">
            <a:spAutoFit/>
          </a:bodyPr>
          <a:lstStyle/>
          <a:p>
            <a:pPr algn="ctr"/>
            <a:r>
              <a:rPr lang="en-US" sz="2800" b="1" u="sng" dirty="0">
                <a:solidFill>
                  <a:schemeClr val="bg1"/>
                </a:solidFill>
                <a:latin typeface="Arial" panose="020B0604020202020204" pitchFamily="34" charset="0"/>
                <a:cs typeface="Arial" panose="020B0604020202020204" pitchFamily="34" charset="0"/>
              </a:rPr>
              <a:t>NEED</a:t>
            </a:r>
          </a:p>
          <a:p>
            <a:pPr algn="ctr"/>
            <a:endParaRPr lang="en-US" sz="700" b="1" u="sng"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 Where is              our school now?</a:t>
            </a:r>
          </a:p>
        </p:txBody>
      </p:sp>
      <p:sp>
        <p:nvSpPr>
          <p:cNvPr id="11" name="TextBox 10">
            <a:extLst>
              <a:ext uri="{FF2B5EF4-FFF2-40B4-BE49-F238E27FC236}">
                <a16:creationId xmlns:a16="http://schemas.microsoft.com/office/drawing/2014/main" id="{EC2A5A89-65E2-4966-0FB5-F70EEF1D4857}"/>
              </a:ext>
            </a:extLst>
          </p:cNvPr>
          <p:cNvSpPr txBox="1"/>
          <p:nvPr/>
        </p:nvSpPr>
        <p:spPr>
          <a:xfrm>
            <a:off x="4389872" y="3109137"/>
            <a:ext cx="3427440" cy="2431435"/>
          </a:xfrm>
          <a:prstGeom prst="rect">
            <a:avLst/>
          </a:prstGeom>
          <a:noFill/>
          <a:ln w="76200">
            <a:noFill/>
          </a:ln>
        </p:spPr>
        <p:txBody>
          <a:bodyPr wrap="square" rtlCol="0">
            <a:spAutoFit/>
          </a:bodyPr>
          <a:lstStyle/>
          <a:p>
            <a:pPr algn="l"/>
            <a:endParaRPr lang="en-US" sz="600" dirty="0">
              <a:solidFill>
                <a:srgbClr val="0092B1"/>
              </a:solidFill>
            </a:endParaRPr>
          </a:p>
          <a:p>
            <a:pPr algn="ctr"/>
            <a:endParaRPr lang="en-US" b="1" dirty="0">
              <a:solidFill>
                <a:srgbClr val="0092B1"/>
              </a:solidFill>
              <a:latin typeface="Arial" panose="020B0604020202020204" pitchFamily="34" charset="0"/>
              <a:cs typeface="Arial" panose="020B0604020202020204" pitchFamily="34" charset="0"/>
            </a:endParaRPr>
          </a:p>
          <a:p>
            <a:pPr algn="ctr"/>
            <a:r>
              <a:rPr lang="en-US" sz="5400" b="1" dirty="0">
                <a:solidFill>
                  <a:srgbClr val="012369"/>
                </a:solidFill>
                <a:latin typeface="Arial Black" panose="020B0A04020102020204" pitchFamily="34" charset="0"/>
                <a:cs typeface="Arial" panose="020B0604020202020204" pitchFamily="34" charset="0"/>
              </a:rPr>
              <a:t>PARENT                        EVENTS</a:t>
            </a:r>
          </a:p>
          <a:p>
            <a:pPr algn="ctr"/>
            <a:endParaRPr lang="en-US" sz="2000" b="1" dirty="0">
              <a:solidFill>
                <a:srgbClr val="0092B1"/>
              </a:solidFill>
              <a:latin typeface="Arial" panose="020B0604020202020204" pitchFamily="34" charset="0"/>
              <a:cs typeface="Arial" panose="020B0604020202020204" pitchFamily="34" charset="0"/>
            </a:endParaRPr>
          </a:p>
        </p:txBody>
      </p:sp>
      <p:sp>
        <p:nvSpPr>
          <p:cNvPr id="13" name="Title 12" hidden="1">
            <a:extLst>
              <a:ext uri="{FF2B5EF4-FFF2-40B4-BE49-F238E27FC236}">
                <a16:creationId xmlns:a16="http://schemas.microsoft.com/office/drawing/2014/main" id="{5099402D-2F89-91FB-5D1F-70186740F7EC}"/>
              </a:ext>
            </a:extLst>
          </p:cNvPr>
          <p:cNvSpPr>
            <a:spLocks noGrp="1"/>
          </p:cNvSpPr>
          <p:nvPr>
            <p:ph type="title" idx="4294967295"/>
          </p:nvPr>
        </p:nvSpPr>
        <p:spPr/>
        <p:txBody>
          <a:bodyPr/>
          <a:lstStyle/>
          <a:p>
            <a:r>
              <a:rPr lang="en-US" dirty="0"/>
              <a:t>Parent Events</a:t>
            </a:r>
          </a:p>
        </p:txBody>
      </p:sp>
    </p:spTree>
    <p:extLst>
      <p:ext uri="{BB962C8B-B14F-4D97-AF65-F5344CB8AC3E}">
        <p14:creationId xmlns:p14="http://schemas.microsoft.com/office/powerpoint/2010/main" val="332078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0" y="733766"/>
            <a:ext cx="6134124"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05343" y="180433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1840276"/>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868279" y="4211200"/>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144546" y="525131"/>
            <a:ext cx="6037882" cy="391268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7200" b="1" spc="-100" dirty="0">
                <a:solidFill>
                  <a:srgbClr val="FFFFFF"/>
                </a:solidFill>
                <a:latin typeface="Arial" panose="020B0604020202020204" pitchFamily="34" charset="0"/>
                <a:cs typeface="Arial" panose="020B0604020202020204" pitchFamily="34" charset="0"/>
              </a:rPr>
              <a:t>District            Support</a:t>
            </a:r>
            <a:endPar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District Support</a:t>
            </a:r>
          </a:p>
        </p:txBody>
      </p:sp>
    </p:spTree>
    <p:extLst>
      <p:ext uri="{BB962C8B-B14F-4D97-AF65-F5344CB8AC3E}">
        <p14:creationId xmlns:p14="http://schemas.microsoft.com/office/powerpoint/2010/main" val="334412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590"/>
            <a:ext cx="12192000" cy="6858000"/>
          </a:xfrm>
          <a:prstGeom prst="rect">
            <a:avLst/>
          </a:prstGeom>
          <a:solidFill>
            <a:srgbClr val="376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Rectangle 17">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TextBox 11">
            <a:extLst>
              <a:ext uri="{FF2B5EF4-FFF2-40B4-BE49-F238E27FC236}">
                <a16:creationId xmlns:a16="http://schemas.microsoft.com/office/drawing/2014/main" id="{813195BA-0B14-4742-ADD0-778D7EEBA679}"/>
              </a:ext>
            </a:extLst>
          </p:cNvPr>
          <p:cNvSpPr txBox="1"/>
          <p:nvPr/>
        </p:nvSpPr>
        <p:spPr>
          <a:xfrm>
            <a:off x="4881435" y="2210816"/>
            <a:ext cx="2113280" cy="156966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rbel" panose="020B0503020204020204"/>
                <a:ea typeface="+mn-ea"/>
                <a:cs typeface="+mn-cs"/>
              </a:rPr>
              <a:t>What Do You Want to Know?</a:t>
            </a:r>
          </a:p>
        </p:txBody>
      </p:sp>
      <p:sp>
        <p:nvSpPr>
          <p:cNvPr id="11" name="TextBox 10">
            <a:extLst>
              <a:ext uri="{FF2B5EF4-FFF2-40B4-BE49-F238E27FC236}">
                <a16:creationId xmlns:a16="http://schemas.microsoft.com/office/drawing/2014/main" id="{5033D218-D423-4BBD-9F45-8FFB560126CC}"/>
              </a:ext>
              <a:ext uri="{C183D7F6-B498-43B3-948B-1728B52AA6E4}">
                <adec:decorative xmlns:adec="http://schemas.microsoft.com/office/drawing/2017/decorative" val="1"/>
              </a:ext>
            </a:extLst>
          </p:cNvPr>
          <p:cNvSpPr txBox="1"/>
          <p:nvPr/>
        </p:nvSpPr>
        <p:spPr>
          <a:xfrm>
            <a:off x="0" y="-21590"/>
            <a:ext cx="12192000" cy="6858000"/>
          </a:xfrm>
          <a:prstGeom prst="rect">
            <a:avLst/>
          </a:prstGeom>
          <a:solidFill>
            <a:srgbClr val="012369"/>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8A28B3D6-4152-52D0-3590-0E545D4247CD}"/>
              </a:ext>
              <a:ext uri="{C183D7F6-B498-43B3-948B-1728B52AA6E4}">
                <adec:decorative xmlns:adec="http://schemas.microsoft.com/office/drawing/2017/decorative" val="1"/>
              </a:ext>
            </a:extLst>
          </p:cNvPr>
          <p:cNvSpPr txBox="1"/>
          <p:nvPr/>
        </p:nvSpPr>
        <p:spPr>
          <a:xfrm>
            <a:off x="615176" y="458470"/>
            <a:ext cx="10961648" cy="5941060"/>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Arrow: Right 2">
            <a:extLst>
              <a:ext uri="{FF2B5EF4-FFF2-40B4-BE49-F238E27FC236}">
                <a16:creationId xmlns:a16="http://schemas.microsoft.com/office/drawing/2014/main" id="{DE12985E-29ED-07F4-FBBD-DD75CE46E875}"/>
              </a:ext>
              <a:ext uri="{C183D7F6-B498-43B3-948B-1728B52AA6E4}">
                <adec:decorative xmlns:adec="http://schemas.microsoft.com/office/drawing/2017/decorative" val="1"/>
              </a:ext>
            </a:extLst>
          </p:cNvPr>
          <p:cNvSpPr/>
          <p:nvPr/>
        </p:nvSpPr>
        <p:spPr>
          <a:xfrm>
            <a:off x="1008575" y="742949"/>
            <a:ext cx="10174850" cy="5440680"/>
          </a:xfrm>
          <a:prstGeom prst="rightArrow">
            <a:avLst/>
          </a:prstGeom>
          <a:solidFill>
            <a:srgbClr val="01236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Rectangle: Rounded Corners 3">
            <a:extLst>
              <a:ext uri="{FF2B5EF4-FFF2-40B4-BE49-F238E27FC236}">
                <a16:creationId xmlns:a16="http://schemas.microsoft.com/office/drawing/2014/main" id="{B130056F-C137-AA71-FFF6-9419FBBA6000}"/>
              </a:ext>
              <a:ext uri="{C183D7F6-B498-43B3-948B-1728B52AA6E4}">
                <adec:decorative xmlns:adec="http://schemas.microsoft.com/office/drawing/2017/decorative" val="1"/>
              </a:ext>
            </a:extLst>
          </p:cNvPr>
          <p:cNvSpPr/>
          <p:nvPr/>
        </p:nvSpPr>
        <p:spPr>
          <a:xfrm>
            <a:off x="1229967" y="2526029"/>
            <a:ext cx="1924280" cy="1874520"/>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43F11017-91FF-C61E-453F-56912A324620}"/>
              </a:ext>
            </a:extLst>
          </p:cNvPr>
          <p:cNvSpPr txBox="1"/>
          <p:nvPr/>
        </p:nvSpPr>
        <p:spPr>
          <a:xfrm>
            <a:off x="1218313" y="2863125"/>
            <a:ext cx="1935934"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BF0D3E"/>
                </a:solidFill>
                <a:latin typeface="Arial" panose="020B0604020202020204" pitchFamily="34" charset="0"/>
                <a:cs typeface="Arial" panose="020B0604020202020204" pitchFamily="34" charset="0"/>
              </a:rPr>
              <a:t>Build Schoolwide Focus</a:t>
            </a:r>
            <a:endParaRPr kumimoji="0" lang="en-US" sz="24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endParaRPr>
          </a:p>
        </p:txBody>
      </p:sp>
      <p:sp>
        <p:nvSpPr>
          <p:cNvPr id="17" name="Rectangle: Rounded Corners 16">
            <a:extLst>
              <a:ext uri="{FF2B5EF4-FFF2-40B4-BE49-F238E27FC236}">
                <a16:creationId xmlns:a16="http://schemas.microsoft.com/office/drawing/2014/main" id="{7857B509-09AD-5727-5970-4D8380C17608}"/>
              </a:ext>
              <a:ext uri="{C183D7F6-B498-43B3-948B-1728B52AA6E4}">
                <adec:decorative xmlns:adec="http://schemas.microsoft.com/office/drawing/2017/decorative" val="1"/>
              </a:ext>
            </a:extLst>
          </p:cNvPr>
          <p:cNvSpPr/>
          <p:nvPr/>
        </p:nvSpPr>
        <p:spPr>
          <a:xfrm>
            <a:off x="3557777" y="2491740"/>
            <a:ext cx="1924280" cy="1874520"/>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Rectangle: Rounded Corners 18">
            <a:extLst>
              <a:ext uri="{FF2B5EF4-FFF2-40B4-BE49-F238E27FC236}">
                <a16:creationId xmlns:a16="http://schemas.microsoft.com/office/drawing/2014/main" id="{304E67F4-684E-B286-5070-DFBFB77EC85A}"/>
              </a:ext>
              <a:ext uri="{C183D7F6-B498-43B3-948B-1728B52AA6E4}">
                <adec:decorative xmlns:adec="http://schemas.microsoft.com/office/drawing/2017/decorative" val="1"/>
              </a:ext>
            </a:extLst>
          </p:cNvPr>
          <p:cNvSpPr/>
          <p:nvPr/>
        </p:nvSpPr>
        <p:spPr>
          <a:xfrm>
            <a:off x="5843575" y="2491740"/>
            <a:ext cx="1924280" cy="1874520"/>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Rectangle: Rounded Corners 19">
            <a:extLst>
              <a:ext uri="{FF2B5EF4-FFF2-40B4-BE49-F238E27FC236}">
                <a16:creationId xmlns:a16="http://schemas.microsoft.com/office/drawing/2014/main" id="{DB1B3FA3-9748-3530-2118-CEFF8910EB53}"/>
              </a:ext>
              <a:ext uri="{C183D7F6-B498-43B3-948B-1728B52AA6E4}">
                <adec:decorative xmlns:adec="http://schemas.microsoft.com/office/drawing/2017/decorative" val="1"/>
              </a:ext>
            </a:extLst>
          </p:cNvPr>
          <p:cNvSpPr/>
          <p:nvPr/>
        </p:nvSpPr>
        <p:spPr>
          <a:xfrm>
            <a:off x="8126930" y="2491740"/>
            <a:ext cx="1924280" cy="1874520"/>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 name="TextBox 20">
            <a:extLst>
              <a:ext uri="{FF2B5EF4-FFF2-40B4-BE49-F238E27FC236}">
                <a16:creationId xmlns:a16="http://schemas.microsoft.com/office/drawing/2014/main" id="{D4278195-DD8C-7E34-BADA-216C8C89B6A2}"/>
              </a:ext>
            </a:extLst>
          </p:cNvPr>
          <p:cNvSpPr txBox="1"/>
          <p:nvPr/>
        </p:nvSpPr>
        <p:spPr>
          <a:xfrm>
            <a:off x="3546123" y="2863125"/>
            <a:ext cx="1935934"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BF0D3E"/>
                </a:solidFill>
                <a:latin typeface="Arial" panose="020B0604020202020204" pitchFamily="34" charset="0"/>
                <a:cs typeface="Arial" panose="020B0604020202020204" pitchFamily="34" charset="0"/>
              </a:rPr>
              <a:t>Build Collective Will</a:t>
            </a:r>
            <a:endParaRPr kumimoji="0" lang="en-US" sz="24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267AA946-5A25-7705-733C-E32CDEB20404}"/>
              </a:ext>
            </a:extLst>
          </p:cNvPr>
          <p:cNvSpPr txBox="1"/>
          <p:nvPr/>
        </p:nvSpPr>
        <p:spPr>
          <a:xfrm>
            <a:off x="5831921" y="2873039"/>
            <a:ext cx="1935934"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BF0D3E"/>
                </a:solidFill>
                <a:latin typeface="Arial" panose="020B0604020202020204" pitchFamily="34" charset="0"/>
                <a:cs typeface="Arial" panose="020B0604020202020204" pitchFamily="34" charset="0"/>
              </a:rPr>
              <a:t>Build Collective Capacity</a:t>
            </a:r>
            <a:endParaRPr kumimoji="0" lang="en-US" sz="24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EE86FE73-99FE-004B-8D33-32AA978487CA}"/>
              </a:ext>
            </a:extLst>
          </p:cNvPr>
          <p:cNvSpPr txBox="1"/>
          <p:nvPr/>
        </p:nvSpPr>
        <p:spPr>
          <a:xfrm>
            <a:off x="8121103" y="2863124"/>
            <a:ext cx="1935934"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BF0D3E"/>
                </a:solidFill>
                <a:latin typeface="Arial" panose="020B0604020202020204" pitchFamily="34" charset="0"/>
                <a:cs typeface="Arial" panose="020B0604020202020204" pitchFamily="34" charset="0"/>
              </a:rPr>
              <a:t>Build Supportive Systems</a:t>
            </a:r>
            <a:endParaRPr kumimoji="0" lang="en-US" sz="24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endParaRPr>
          </a:p>
        </p:txBody>
      </p:sp>
      <p:sp>
        <p:nvSpPr>
          <p:cNvPr id="5" name="Title 4" hidden="1">
            <a:extLst>
              <a:ext uri="{FF2B5EF4-FFF2-40B4-BE49-F238E27FC236}">
                <a16:creationId xmlns:a16="http://schemas.microsoft.com/office/drawing/2014/main" id="{9E606ABB-FD01-86BB-4320-EFF502CC9059}"/>
              </a:ext>
            </a:extLst>
          </p:cNvPr>
          <p:cNvSpPr>
            <a:spLocks noGrp="1"/>
          </p:cNvSpPr>
          <p:nvPr>
            <p:ph type="title"/>
          </p:nvPr>
        </p:nvSpPr>
        <p:spPr/>
        <p:txBody>
          <a:bodyPr/>
          <a:lstStyle/>
          <a:p>
            <a:r>
              <a:rPr lang="en-US" dirty="0"/>
              <a:t>Build a Strong Schoolwide Focus</a:t>
            </a:r>
          </a:p>
        </p:txBody>
      </p:sp>
    </p:spTree>
    <p:extLst>
      <p:ext uri="{BB962C8B-B14F-4D97-AF65-F5344CB8AC3E}">
        <p14:creationId xmlns:p14="http://schemas.microsoft.com/office/powerpoint/2010/main" val="3987863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Your Collaboration Skills</a:t>
            </a:r>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46122C50-5195-3AF0-5396-689DDBB26EC7}"/>
              </a:ext>
            </a:extLst>
          </p:cNvPr>
          <p:cNvSpPr txBox="1"/>
          <p:nvPr/>
        </p:nvSpPr>
        <p:spPr>
          <a:xfrm>
            <a:off x="5462340" y="1895125"/>
            <a:ext cx="6054406" cy="313932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Your Collaboration Skills</a:t>
            </a:r>
          </a:p>
        </p:txBody>
      </p:sp>
      <p:pic>
        <p:nvPicPr>
          <p:cNvPr id="12" name="Graphic 27" descr="Clipboard Checked with solid fill">
            <a:extLst>
              <a:ext uri="{FF2B5EF4-FFF2-40B4-BE49-F238E27FC236}">
                <a16:creationId xmlns:a16="http://schemas.microsoft.com/office/drawing/2014/main" id="{42F1C742-5D55-CE8C-4C53-6137771A140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298" r="11300"/>
          <a:stretch/>
        </p:blipFill>
        <p:spPr bwMode="auto">
          <a:xfrm>
            <a:off x="1042761" y="785816"/>
            <a:ext cx="4104497" cy="5302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0061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Your Support Impacts Growth</a:t>
            </a:r>
          </a:p>
        </p:txBody>
      </p:sp>
      <p:pic>
        <p:nvPicPr>
          <p:cNvPr id="6" name="Picture 5" descr="Leaf, Tree, Young, Seedling, Oak, Nature, Growth, Plant">
            <a:extLst>
              <a:ext uri="{FF2B5EF4-FFF2-40B4-BE49-F238E27FC236}">
                <a16:creationId xmlns:a16="http://schemas.microsoft.com/office/drawing/2014/main" id="{CBE61BD8-A918-7572-3658-C0EC7FDBDEDB}"/>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l="12176" t="7915" r="36607" b="1979"/>
          <a:stretch/>
        </p:blipFill>
        <p:spPr bwMode="auto">
          <a:xfrm>
            <a:off x="5706289" y="1078823"/>
            <a:ext cx="4745716" cy="4716877"/>
          </a:xfrm>
          <a:prstGeom prst="ellipse">
            <a:avLst/>
          </a:prstGeom>
          <a:ln w="76200">
            <a:solidFill>
              <a:srgbClr val="012369"/>
            </a:solidFill>
          </a:ln>
          <a:effectLst/>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42969BC8-69CE-6282-91FB-6DABE3133820}"/>
              </a:ext>
            </a:extLst>
          </p:cNvPr>
          <p:cNvSpPr txBox="1"/>
          <p:nvPr/>
        </p:nvSpPr>
        <p:spPr>
          <a:xfrm>
            <a:off x="1739995" y="889843"/>
            <a:ext cx="3809607" cy="5078313"/>
          </a:xfrm>
          <a:prstGeom prst="rect">
            <a:avLst/>
          </a:prstGeom>
          <a:noFill/>
          <a:ln>
            <a:noFill/>
          </a:ln>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00" normalizeH="0" baseline="0" noProof="0" dirty="0">
                <a:ln>
                  <a:noFill/>
                </a:ln>
                <a:solidFill>
                  <a:srgbClr val="012369"/>
                </a:solidFill>
                <a:effectLst/>
                <a:uLnTx/>
                <a:uFillTx/>
                <a:latin typeface="Arial" panose="020B0604020202020204" pitchFamily="34" charset="0"/>
                <a:cs typeface="Arial" panose="020B0604020202020204" pitchFamily="34" charset="0"/>
              </a:rPr>
              <a:t>Your support impacts growth     for every student!</a:t>
            </a:r>
            <a:endParaRPr kumimoji="0" lang="en-US" sz="5400" b="0"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67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E4DA5-D55A-587A-0294-B27EF9B22816}"/>
              </a:ext>
              <a:ext uri="{C183D7F6-B498-43B3-948B-1728B52AA6E4}">
                <adec:decorative xmlns:adec="http://schemas.microsoft.com/office/drawing/2017/decorative" val="1"/>
              </a:ext>
            </a:extLst>
          </p:cNvPr>
          <p:cNvSpPr txBox="1"/>
          <p:nvPr/>
        </p:nvSpPr>
        <p:spPr>
          <a:xfrm>
            <a:off x="653143" y="522515"/>
            <a:ext cx="10885714" cy="5704114"/>
          </a:xfrm>
          <a:prstGeom prst="rect">
            <a:avLst/>
          </a:prstGeom>
          <a:solidFill>
            <a:schemeClr val="bg1"/>
          </a:solidFill>
          <a:ln w="57150">
            <a:solidFill>
              <a:srgbClr val="BF0D3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D8749D2-920E-0E70-2C45-24E8F245698E}"/>
              </a:ext>
            </a:extLst>
          </p:cNvPr>
          <p:cNvSpPr txBox="1"/>
          <p:nvPr/>
        </p:nvSpPr>
        <p:spPr>
          <a:xfrm>
            <a:off x="3550943" y="2835963"/>
            <a:ext cx="6814458"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Arizona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Exceptional Student Services</a:t>
            </a:r>
          </a:p>
        </p:txBody>
      </p:sp>
      <p:sp>
        <p:nvSpPr>
          <p:cNvPr id="3" name="Title 2" hidden="1">
            <a:extLst>
              <a:ext uri="{FF2B5EF4-FFF2-40B4-BE49-F238E27FC236}">
                <a16:creationId xmlns:a16="http://schemas.microsoft.com/office/drawing/2014/main" id="{B1E91AF6-8BFE-9EED-C260-DE9691E076B8}"/>
              </a:ext>
            </a:extLst>
          </p:cNvPr>
          <p:cNvSpPr>
            <a:spLocks noGrp="1"/>
          </p:cNvSpPr>
          <p:nvPr>
            <p:ph type="title" idx="4294967295"/>
          </p:nvPr>
        </p:nvSpPr>
        <p:spPr/>
        <p:txBody>
          <a:bodyPr/>
          <a:lstStyle/>
          <a:p>
            <a:r>
              <a:rPr lang="en-US" dirty="0"/>
              <a:t>Arizona Dept of Ed Exceptional Student Services</a:t>
            </a:r>
          </a:p>
        </p:txBody>
      </p:sp>
      <p:pic>
        <p:nvPicPr>
          <p:cNvPr id="4" name="Picture 3" descr="A picture containing text, emblem, logo, trademark&#10;&#10;Description automatically generated">
            <a:extLst>
              <a:ext uri="{FF2B5EF4-FFF2-40B4-BE49-F238E27FC236}">
                <a16:creationId xmlns:a16="http://schemas.microsoft.com/office/drawing/2014/main" id="{5D475BE8-566D-84D6-FC0D-176541D77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197" y="2903069"/>
            <a:ext cx="943006" cy="943006"/>
          </a:xfrm>
          <a:prstGeom prst="rect">
            <a:avLst/>
          </a:prstGeom>
        </p:spPr>
      </p:pic>
    </p:spTree>
    <p:extLst>
      <p:ext uri="{BB962C8B-B14F-4D97-AF65-F5344CB8AC3E}">
        <p14:creationId xmlns:p14="http://schemas.microsoft.com/office/powerpoint/2010/main" val="379205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EFE5A2-BE9D-1B09-F494-7771BE8F6DE4}"/>
              </a:ext>
              <a:ext uri="{C183D7F6-B498-43B3-948B-1728B52AA6E4}">
                <adec:decorative xmlns:adec="http://schemas.microsoft.com/office/drawing/2017/decorative" val="1"/>
              </a:ext>
            </a:extLst>
          </p:cNvPr>
          <p:cNvSpPr txBox="1"/>
          <p:nvPr/>
        </p:nvSpPr>
        <p:spPr>
          <a:xfrm>
            <a:off x="0" y="2250195"/>
            <a:ext cx="3371160" cy="3641074"/>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85BAF350-691F-725A-B95C-C88D3AF7100D}"/>
              </a:ext>
            </a:extLst>
          </p:cNvPr>
          <p:cNvSpPr txBox="1"/>
          <p:nvPr/>
        </p:nvSpPr>
        <p:spPr>
          <a:xfrm>
            <a:off x="-1" y="3424002"/>
            <a:ext cx="3371161"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NORMS</a:t>
            </a:r>
          </a:p>
        </p:txBody>
      </p:sp>
      <p:sp>
        <p:nvSpPr>
          <p:cNvPr id="7" name="TextBox 6">
            <a:extLst>
              <a:ext uri="{FF2B5EF4-FFF2-40B4-BE49-F238E27FC236}">
                <a16:creationId xmlns:a16="http://schemas.microsoft.com/office/drawing/2014/main" id="{D2D2C24A-2CAD-AFBB-EE23-749087C5FA40}"/>
              </a:ext>
            </a:extLst>
          </p:cNvPr>
          <p:cNvSpPr txBox="1"/>
          <p:nvPr/>
        </p:nvSpPr>
        <p:spPr>
          <a:xfrm>
            <a:off x="3830196" y="839873"/>
            <a:ext cx="7946835" cy="501675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BF0D3E"/>
                </a:solidFill>
                <a:effectLst/>
                <a:uLnTx/>
                <a:uFillTx/>
                <a:latin typeface="Arial" panose="020B0604020202020204" pitchFamily="34" charset="0"/>
                <a:ea typeface="Arial" charset="0"/>
                <a:cs typeface="Arial" panose="020B0604020202020204" pitchFamily="34" charset="0"/>
              </a:rPr>
              <a:t> </a:t>
            </a: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Begin and end on time.</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Silence cell phones.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Limit distractions to breaks.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Respect all voices.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Others? </a:t>
            </a:r>
          </a:p>
        </p:txBody>
      </p:sp>
      <p:sp>
        <p:nvSpPr>
          <p:cNvPr id="8" name="Rectangle 7">
            <a:extLst>
              <a:ext uri="{FF2B5EF4-FFF2-40B4-BE49-F238E27FC236}">
                <a16:creationId xmlns:a16="http://schemas.microsoft.com/office/drawing/2014/main" id="{5C83E482-CDAC-9EB6-0326-0795A10FEDDF}"/>
              </a:ext>
              <a:ext uri="{C183D7F6-B498-43B3-948B-1728B52AA6E4}">
                <adec:decorative xmlns:adec="http://schemas.microsoft.com/office/drawing/2017/decorative" val="1"/>
              </a:ext>
            </a:extLst>
          </p:cNvPr>
          <p:cNvSpPr/>
          <p:nvPr/>
        </p:nvSpPr>
        <p:spPr>
          <a:xfrm>
            <a:off x="3753077" y="805234"/>
            <a:ext cx="8023954" cy="5086035"/>
          </a:xfrm>
          <a:prstGeom prst="rect">
            <a:avLst/>
          </a:pr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AE077340-12A0-60F2-03C4-373C3D40D401}"/>
              </a:ext>
              <a:ext uri="{C183D7F6-B498-43B3-948B-1728B52AA6E4}">
                <adec:decorative xmlns:adec="http://schemas.microsoft.com/office/drawing/2017/decorative" val="1"/>
              </a:ext>
            </a:extLst>
          </p:cNvPr>
          <p:cNvSpPr/>
          <p:nvPr/>
        </p:nvSpPr>
        <p:spPr>
          <a:xfrm>
            <a:off x="-1" y="798591"/>
            <a:ext cx="3371160" cy="1228513"/>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9F0FA076-7169-6967-6D7D-48481CAC6456}"/>
              </a:ext>
            </a:extLst>
          </p:cNvPr>
          <p:cNvSpPr txBox="1"/>
          <p:nvPr/>
        </p:nvSpPr>
        <p:spPr>
          <a:xfrm>
            <a:off x="154235" y="905015"/>
            <a:ext cx="3106755"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AZPLS</a:t>
            </a:r>
          </a:p>
        </p:txBody>
      </p:sp>
      <p:sp>
        <p:nvSpPr>
          <p:cNvPr id="2" name="Title 1" hidden="1">
            <a:extLst>
              <a:ext uri="{FF2B5EF4-FFF2-40B4-BE49-F238E27FC236}">
                <a16:creationId xmlns:a16="http://schemas.microsoft.com/office/drawing/2014/main" id="{C2A882CB-E8E2-23B0-59D1-48495EE96B1B}"/>
              </a:ext>
            </a:extLst>
          </p:cNvPr>
          <p:cNvSpPr>
            <a:spLocks noGrp="1"/>
          </p:cNvSpPr>
          <p:nvPr>
            <p:ph type="title" idx="4294967295"/>
          </p:nvPr>
        </p:nvSpPr>
        <p:spPr/>
        <p:txBody>
          <a:bodyPr/>
          <a:lstStyle/>
          <a:p>
            <a:r>
              <a:rPr lang="en-US" dirty="0"/>
              <a:t>AZPLS Norms</a:t>
            </a:r>
          </a:p>
        </p:txBody>
      </p:sp>
    </p:spTree>
    <p:extLst>
      <p:ext uri="{BB962C8B-B14F-4D97-AF65-F5344CB8AC3E}">
        <p14:creationId xmlns:p14="http://schemas.microsoft.com/office/powerpoint/2010/main" val="103234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EC463D38-2A51-45BD-99AD-9460E6B9AE60}"/>
              </a:ext>
              <a:ext uri="{C183D7F6-B498-43B3-948B-1728B52AA6E4}">
                <adec:decorative xmlns:adec="http://schemas.microsoft.com/office/drawing/2017/decorative" val="1"/>
              </a:ext>
            </a:extLst>
          </p:cNvPr>
          <p:cNvSpPr/>
          <p:nvPr/>
        </p:nvSpPr>
        <p:spPr>
          <a:xfrm>
            <a:off x="8318619" y="1600846"/>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lowchart: Connector 14">
            <a:extLst>
              <a:ext uri="{FF2B5EF4-FFF2-40B4-BE49-F238E27FC236}">
                <a16:creationId xmlns:a16="http://schemas.microsoft.com/office/drawing/2014/main" id="{23FF14C7-D5DD-481D-8C77-0FF31BD63610}"/>
              </a:ext>
              <a:ext uri="{C183D7F6-B498-43B3-948B-1728B52AA6E4}">
                <adec:decorative xmlns:adec="http://schemas.microsoft.com/office/drawing/2017/decorative" val="1"/>
              </a:ext>
            </a:extLst>
          </p:cNvPr>
          <p:cNvSpPr/>
          <p:nvPr/>
        </p:nvSpPr>
        <p:spPr>
          <a:xfrm>
            <a:off x="4513382" y="1239238"/>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7D92DD78-ACBC-46D5-84CB-BB19BDEB2C00}"/>
              </a:ext>
              <a:ext uri="{C183D7F6-B498-43B3-948B-1728B52AA6E4}">
                <adec:decorative xmlns:adec="http://schemas.microsoft.com/office/drawing/2017/decorative" val="1"/>
              </a:ext>
            </a:extLst>
          </p:cNvPr>
          <p:cNvSpPr txBox="1"/>
          <p:nvPr/>
        </p:nvSpPr>
        <p:spPr>
          <a:xfrm>
            <a:off x="-1" y="4541598"/>
            <a:ext cx="11707367" cy="1896512"/>
          </a:xfrm>
          <a:prstGeom prst="rect">
            <a:avLst/>
          </a:prstGeom>
          <a:solidFill>
            <a:srgbClr val="012169"/>
          </a:solidFill>
          <a:ln>
            <a:noFill/>
          </a:ln>
        </p:spPr>
        <p:txBody>
          <a:bodyPr wrap="square" rtlCol="0">
            <a:spAutoFit/>
          </a:bodyPr>
          <a:lstStyle/>
          <a:p>
            <a:pPr algn="l"/>
            <a:endParaRPr lang="en-US" dirty="0"/>
          </a:p>
        </p:txBody>
      </p:sp>
      <p:sp>
        <p:nvSpPr>
          <p:cNvPr id="6" name="Flowchart: Connector 5">
            <a:extLst>
              <a:ext uri="{FF2B5EF4-FFF2-40B4-BE49-F238E27FC236}">
                <a16:creationId xmlns:a16="http://schemas.microsoft.com/office/drawing/2014/main" id="{48DE844F-3EB8-4FF8-AC98-EEBD5120A8F1}"/>
              </a:ext>
              <a:ext uri="{C183D7F6-B498-43B3-948B-1728B52AA6E4}">
                <adec:decorative xmlns:adec="http://schemas.microsoft.com/office/drawing/2017/decorative" val="1"/>
              </a:ext>
            </a:extLst>
          </p:cNvPr>
          <p:cNvSpPr/>
          <p:nvPr/>
        </p:nvSpPr>
        <p:spPr>
          <a:xfrm>
            <a:off x="708144" y="1608173"/>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Graphic 31">
            <a:extLst>
              <a:ext uri="{FF2B5EF4-FFF2-40B4-BE49-F238E27FC236}">
                <a16:creationId xmlns:a16="http://schemas.microsoft.com/office/drawing/2014/main" id="{6F592E6D-0494-4366-8430-5F06075EE91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61497" y="2209888"/>
            <a:ext cx="2293493" cy="1440734"/>
          </a:xfrm>
          <a:prstGeom prst="rect">
            <a:avLst/>
          </a:prstGeom>
          <a:ln>
            <a:noFill/>
          </a:ln>
          <a:extLst>
            <a:ext uri="{53640926-AAD7-44D8-BBD7-CCE9431645EC}">
              <a14:shadowObscured xmlns:a14="http://schemas.microsoft.com/office/drawing/2010/main"/>
            </a:ext>
          </a:extLst>
        </p:spPr>
      </p:pic>
      <p:pic>
        <p:nvPicPr>
          <p:cNvPr id="12" name="Graphic 31">
            <a:extLst>
              <a:ext uri="{FF2B5EF4-FFF2-40B4-BE49-F238E27FC236}">
                <a16:creationId xmlns:a16="http://schemas.microsoft.com/office/drawing/2014/main" id="{725A698A-8944-4018-99F1-1AF081C166E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4666735" y="1837633"/>
            <a:ext cx="2293493" cy="1440734"/>
          </a:xfrm>
          <a:prstGeom prst="rect">
            <a:avLst/>
          </a:prstGeom>
          <a:ln>
            <a:noFill/>
          </a:ln>
          <a:extLst>
            <a:ext uri="{53640926-AAD7-44D8-BBD7-CCE9431645EC}">
              <a14:shadowObscured xmlns:a14="http://schemas.microsoft.com/office/drawing/2010/main"/>
            </a:ext>
          </a:extLst>
        </p:spPr>
      </p:pic>
      <p:pic>
        <p:nvPicPr>
          <p:cNvPr id="13" name="Graphic 31">
            <a:extLst>
              <a:ext uri="{FF2B5EF4-FFF2-40B4-BE49-F238E27FC236}">
                <a16:creationId xmlns:a16="http://schemas.microsoft.com/office/drawing/2014/main" id="{398E2944-3352-4DDD-8183-0A3D83F3A96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471972" y="2209888"/>
            <a:ext cx="2293493" cy="144073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E4D5AA0-D1DD-4BE0-180C-29BBDC7D12C3}"/>
              </a:ext>
              <a:ext uri="{C183D7F6-B498-43B3-948B-1728B52AA6E4}">
                <adec:decorative xmlns:adec="http://schemas.microsoft.com/office/drawing/2017/decorative" val="1"/>
              </a:ext>
            </a:extLst>
          </p:cNvPr>
          <p:cNvSpPr txBox="1"/>
          <p:nvPr/>
        </p:nvSpPr>
        <p:spPr>
          <a:xfrm>
            <a:off x="0" y="272767"/>
            <a:ext cx="11707367" cy="531516"/>
          </a:xfrm>
          <a:prstGeom prst="rect">
            <a:avLst/>
          </a:prstGeom>
          <a:solidFill>
            <a:srgbClr val="BF0D3E"/>
          </a:solidFill>
          <a:ln>
            <a:noFill/>
          </a:ln>
        </p:spPr>
        <p:txBody>
          <a:bodyPr wrap="square" rtlCol="0">
            <a:spAutoFit/>
          </a:bodyPr>
          <a:lstStyle/>
          <a:p>
            <a:pPr algn="l"/>
            <a:endParaRPr lang="en-US" dirty="0"/>
          </a:p>
        </p:txBody>
      </p:sp>
      <p:sp>
        <p:nvSpPr>
          <p:cNvPr id="7" name="Rectangle 6">
            <a:extLst>
              <a:ext uri="{FF2B5EF4-FFF2-40B4-BE49-F238E27FC236}">
                <a16:creationId xmlns:a16="http://schemas.microsoft.com/office/drawing/2014/main" id="{D6929452-6A3D-6D40-49C7-0E5285367132}"/>
              </a:ext>
              <a:ext uri="{C183D7F6-B498-43B3-948B-1728B52AA6E4}">
                <adec:decorative xmlns:adec="http://schemas.microsoft.com/office/drawing/2017/decorative" val="1"/>
              </a:ext>
            </a:extLst>
          </p:cNvPr>
          <p:cNvSpPr/>
          <p:nvPr/>
        </p:nvSpPr>
        <p:spPr>
          <a:xfrm>
            <a:off x="0" y="4454512"/>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1223FB-AD88-0CA4-7A5D-038CC7EB770B}"/>
              </a:ext>
            </a:extLst>
          </p:cNvPr>
          <p:cNvSpPr txBox="1"/>
          <p:nvPr/>
        </p:nvSpPr>
        <p:spPr>
          <a:xfrm>
            <a:off x="2169571" y="4823447"/>
            <a:ext cx="7852857" cy="125679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Team Structure</a:t>
            </a:r>
          </a:p>
        </p:txBody>
      </p:sp>
      <p:sp>
        <p:nvSpPr>
          <p:cNvPr id="2" name="Title 1" hidden="1">
            <a:extLst>
              <a:ext uri="{FF2B5EF4-FFF2-40B4-BE49-F238E27FC236}">
                <a16:creationId xmlns:a16="http://schemas.microsoft.com/office/drawing/2014/main" id="{7DFFF568-2948-B6EE-7DC9-AC633F94C9EF}"/>
              </a:ext>
            </a:extLst>
          </p:cNvPr>
          <p:cNvSpPr>
            <a:spLocks noGrp="1"/>
          </p:cNvSpPr>
          <p:nvPr>
            <p:ph type="title" idx="4294967295"/>
          </p:nvPr>
        </p:nvSpPr>
        <p:spPr/>
        <p:txBody>
          <a:bodyPr/>
          <a:lstStyle/>
          <a:p>
            <a:r>
              <a:rPr lang="en-US" dirty="0"/>
              <a:t>Collaborative Teams</a:t>
            </a:r>
          </a:p>
        </p:txBody>
      </p:sp>
    </p:spTree>
    <p:extLst>
      <p:ext uri="{BB962C8B-B14F-4D97-AF65-F5344CB8AC3E}">
        <p14:creationId xmlns:p14="http://schemas.microsoft.com/office/powerpoint/2010/main" val="171083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3F1A5-D99C-F2FD-5685-14E7AB294DF2}"/>
              </a:ext>
              <a:ext uri="{C183D7F6-B498-43B3-948B-1728B52AA6E4}">
                <adec:decorative xmlns:adec="http://schemas.microsoft.com/office/drawing/2017/decorative" val="1"/>
              </a:ext>
            </a:extLst>
          </p:cNvPr>
          <p:cNvSpPr txBox="1"/>
          <p:nvPr/>
        </p:nvSpPr>
        <p:spPr>
          <a:xfrm>
            <a:off x="-23903" y="758952"/>
            <a:ext cx="4647823" cy="5330952"/>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Flowchart: Connector 4" descr="Flowchart: Systems Overview">
            <a:extLst>
              <a:ext uri="{FF2B5EF4-FFF2-40B4-BE49-F238E27FC236}">
                <a16:creationId xmlns:a16="http://schemas.microsoft.com/office/drawing/2014/main" id="{72115DE0-B712-2B79-678C-8696D1CEBCFA}"/>
              </a:ext>
            </a:extLst>
          </p:cNvPr>
          <p:cNvSpPr/>
          <p:nvPr/>
        </p:nvSpPr>
        <p:spPr>
          <a:xfrm>
            <a:off x="6063670" y="1315133"/>
            <a:ext cx="4287117" cy="4218590"/>
          </a:xfrm>
          <a:prstGeom prst="flowChartConnector">
            <a:avLst/>
          </a:prstGeom>
          <a:noFill/>
          <a:ln w="571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18261AD-E269-E8B5-5044-472A95632EFE}"/>
              </a:ext>
              <a:ext uri="{C183D7F6-B498-43B3-948B-1728B52AA6E4}">
                <adec:decorative xmlns:adec="http://schemas.microsoft.com/office/drawing/2017/decorative" val="1"/>
              </a:ext>
            </a:extLst>
          </p:cNvPr>
          <p:cNvSpPr txBox="1"/>
          <p:nvPr/>
        </p:nvSpPr>
        <p:spPr>
          <a:xfrm>
            <a:off x="11793542" y="768096"/>
            <a:ext cx="398457" cy="5321808"/>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2" name="Flowchart: Connector 11">
            <a:extLst>
              <a:ext uri="{FF2B5EF4-FFF2-40B4-BE49-F238E27FC236}">
                <a16:creationId xmlns:a16="http://schemas.microsoft.com/office/drawing/2014/main" id="{658F0BB9-8EBC-E283-C19F-B7A0A4C74B15}"/>
              </a:ext>
              <a:ext uri="{C183D7F6-B498-43B3-948B-1728B52AA6E4}">
                <adec:decorative xmlns:adec="http://schemas.microsoft.com/office/drawing/2017/decorative" val="1"/>
              </a:ext>
            </a:extLst>
          </p:cNvPr>
          <p:cNvSpPr/>
          <p:nvPr/>
        </p:nvSpPr>
        <p:spPr>
          <a:xfrm>
            <a:off x="7368667" y="4572000"/>
            <a:ext cx="1667338" cy="1608329"/>
          </a:xfrm>
          <a:prstGeom prst="flowChartConnector">
            <a:avLst/>
          </a:prstGeom>
          <a:solidFill>
            <a:schemeClr val="bg1"/>
          </a:solidFill>
          <a:ln w="57150" cap="flat" cmpd="sng" algn="ctr">
            <a:solidFill>
              <a:srgbClr val="BF0D3E"/>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Flowchart: Connector 12">
            <a:extLst>
              <a:ext uri="{FF2B5EF4-FFF2-40B4-BE49-F238E27FC236}">
                <a16:creationId xmlns:a16="http://schemas.microsoft.com/office/drawing/2014/main" id="{1944F91E-2FC0-7CED-66A5-1352B21BE8BD}"/>
              </a:ext>
              <a:ext uri="{C183D7F6-B498-43B3-948B-1728B52AA6E4}">
                <adec:decorative xmlns:adec="http://schemas.microsoft.com/office/drawing/2017/decorative" val="1"/>
              </a:ext>
            </a:extLst>
          </p:cNvPr>
          <p:cNvSpPr/>
          <p:nvPr/>
        </p:nvSpPr>
        <p:spPr>
          <a:xfrm>
            <a:off x="5495462" y="1602232"/>
            <a:ext cx="1667338" cy="1608329"/>
          </a:xfrm>
          <a:prstGeom prst="flowChartConnector">
            <a:avLst/>
          </a:prstGeom>
          <a:solidFill>
            <a:schemeClr val="bg1"/>
          </a:solidFill>
          <a:ln w="57150" cap="flat" cmpd="sng" algn="ctr">
            <a:solidFill>
              <a:srgbClr val="BF0D3E"/>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4" name="Flowchart: Connector 13">
            <a:extLst>
              <a:ext uri="{FF2B5EF4-FFF2-40B4-BE49-F238E27FC236}">
                <a16:creationId xmlns:a16="http://schemas.microsoft.com/office/drawing/2014/main" id="{A734BE86-513E-639E-5B04-2608CE332F73}"/>
              </a:ext>
              <a:ext uri="{C183D7F6-B498-43B3-948B-1728B52AA6E4}">
                <adec:decorative xmlns:adec="http://schemas.microsoft.com/office/drawing/2017/decorative" val="1"/>
              </a:ext>
            </a:extLst>
          </p:cNvPr>
          <p:cNvSpPr/>
          <p:nvPr/>
        </p:nvSpPr>
        <p:spPr>
          <a:xfrm>
            <a:off x="5495462" y="3647440"/>
            <a:ext cx="1667338" cy="1608329"/>
          </a:xfrm>
          <a:prstGeom prst="flowChartConnector">
            <a:avLst/>
          </a:prstGeom>
          <a:solidFill>
            <a:schemeClr val="bg1"/>
          </a:solidFill>
          <a:ln w="57150" cap="flat" cmpd="sng" algn="ctr">
            <a:solidFill>
              <a:srgbClr val="BF0D3E"/>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Flowchart: Connector 15">
            <a:extLst>
              <a:ext uri="{FF2B5EF4-FFF2-40B4-BE49-F238E27FC236}">
                <a16:creationId xmlns:a16="http://schemas.microsoft.com/office/drawing/2014/main" id="{4DBC660F-B863-55BA-34FC-D1496FF8DB7E}"/>
              </a:ext>
              <a:ext uri="{C183D7F6-B498-43B3-948B-1728B52AA6E4}">
                <adec:decorative xmlns:adec="http://schemas.microsoft.com/office/drawing/2017/decorative" val="1"/>
              </a:ext>
            </a:extLst>
          </p:cNvPr>
          <p:cNvSpPr/>
          <p:nvPr/>
        </p:nvSpPr>
        <p:spPr>
          <a:xfrm>
            <a:off x="9251656" y="3647439"/>
            <a:ext cx="1667338" cy="1608329"/>
          </a:xfrm>
          <a:prstGeom prst="flowChartConnector">
            <a:avLst/>
          </a:prstGeom>
          <a:solidFill>
            <a:schemeClr val="bg1"/>
          </a:solidFill>
          <a:ln w="57150" cap="flat" cmpd="sng" algn="ctr">
            <a:solidFill>
              <a:srgbClr val="BF0D3E"/>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Flowchart: Connector 2">
            <a:extLst>
              <a:ext uri="{FF2B5EF4-FFF2-40B4-BE49-F238E27FC236}">
                <a16:creationId xmlns:a16="http://schemas.microsoft.com/office/drawing/2014/main" id="{CE53E6DD-C41A-6B89-5872-DDADF1143C6D}"/>
              </a:ext>
              <a:ext uri="{C183D7F6-B498-43B3-948B-1728B52AA6E4}">
                <adec:decorative xmlns:adec="http://schemas.microsoft.com/office/drawing/2017/decorative" val="1"/>
              </a:ext>
            </a:extLst>
          </p:cNvPr>
          <p:cNvSpPr/>
          <p:nvPr/>
        </p:nvSpPr>
        <p:spPr>
          <a:xfrm>
            <a:off x="7373559" y="677672"/>
            <a:ext cx="1667338" cy="1608329"/>
          </a:xfrm>
          <a:prstGeom prst="flowChartConnector">
            <a:avLst/>
          </a:prstGeom>
          <a:solidFill>
            <a:schemeClr val="bg1"/>
          </a:solidFill>
          <a:ln w="57150" cap="flat" cmpd="sng" algn="ctr">
            <a:solidFill>
              <a:srgbClr val="BF0D3E"/>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5" name="Flowchart: Connector 14">
            <a:extLst>
              <a:ext uri="{FF2B5EF4-FFF2-40B4-BE49-F238E27FC236}">
                <a16:creationId xmlns:a16="http://schemas.microsoft.com/office/drawing/2014/main" id="{934BC4B9-1582-05E6-1CB1-1BE7C9A43187}"/>
              </a:ext>
              <a:ext uri="{C183D7F6-B498-43B3-948B-1728B52AA6E4}">
                <adec:decorative xmlns:adec="http://schemas.microsoft.com/office/drawing/2017/decorative" val="1"/>
              </a:ext>
            </a:extLst>
          </p:cNvPr>
          <p:cNvSpPr/>
          <p:nvPr/>
        </p:nvSpPr>
        <p:spPr>
          <a:xfrm>
            <a:off x="9251656" y="1602232"/>
            <a:ext cx="1667338" cy="1608329"/>
          </a:xfrm>
          <a:prstGeom prst="flowChartConnector">
            <a:avLst/>
          </a:prstGeom>
          <a:solidFill>
            <a:schemeClr val="bg1"/>
          </a:solidFill>
          <a:ln w="57150" cap="flat" cmpd="sng" algn="ctr">
            <a:solidFill>
              <a:srgbClr val="BF0D3E"/>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9940D9BC-B094-C91F-BC3E-B3703119A8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1054" y="2969770"/>
            <a:ext cx="579120" cy="789305"/>
          </a:xfrm>
          <a:prstGeom prst="rect">
            <a:avLst/>
          </a:prstGeom>
          <a:noFill/>
          <a:ln>
            <a:noFill/>
          </a:ln>
        </p:spPr>
      </p:pic>
      <p:sp>
        <p:nvSpPr>
          <p:cNvPr id="18" name="Text Box 57">
            <a:extLst>
              <a:ext uri="{FF2B5EF4-FFF2-40B4-BE49-F238E27FC236}">
                <a16:creationId xmlns:a16="http://schemas.microsoft.com/office/drawing/2014/main" id="{EA784F0A-F3EB-1047-EAC7-B5270C64B6DC}"/>
              </a:ext>
            </a:extLst>
          </p:cNvPr>
          <p:cNvSpPr txBox="1"/>
          <p:nvPr/>
        </p:nvSpPr>
        <p:spPr>
          <a:xfrm>
            <a:off x="7570855" y="2990321"/>
            <a:ext cx="2124710" cy="5689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Rooted in                   Systems Change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9" name="Graphic 15" descr="Teacher with solid fill">
            <a:extLst>
              <a:ext uri="{FF2B5EF4-FFF2-40B4-BE49-F238E27FC236}">
                <a16:creationId xmlns:a16="http://schemas.microsoft.com/office/drawing/2014/main" id="{52C9942A-0238-413E-8AB9-EBC0C809B8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4197" y="686401"/>
            <a:ext cx="991377" cy="991377"/>
          </a:xfrm>
          <a:prstGeom prst="rect">
            <a:avLst/>
          </a:prstGeom>
        </p:spPr>
      </p:pic>
      <p:sp>
        <p:nvSpPr>
          <p:cNvPr id="20" name="TextBox 19">
            <a:extLst>
              <a:ext uri="{FF2B5EF4-FFF2-40B4-BE49-F238E27FC236}">
                <a16:creationId xmlns:a16="http://schemas.microsoft.com/office/drawing/2014/main" id="{FB3802B3-FB63-09C4-D7CC-A03A6C152EDE}"/>
              </a:ext>
            </a:extLst>
          </p:cNvPr>
          <p:cNvSpPr txBox="1"/>
          <p:nvPr/>
        </p:nvSpPr>
        <p:spPr>
          <a:xfrm>
            <a:off x="7435992" y="1465807"/>
            <a:ext cx="15816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Calibri" panose="020F0502020204030204" pitchFamily="34" charset="0"/>
                <a:cs typeface="Times New Roman" panose="02020603050405020304" pitchFamily="18" charset="0"/>
              </a:rPr>
              <a:t>Professional</a:t>
            </a:r>
            <a:r>
              <a:rPr kumimoji="0" lang="en-US" sz="1800" b="1" i="0" u="none" strike="noStrike" kern="1200" cap="none" spc="0" normalizeH="0" baseline="0" noProof="0" dirty="0">
                <a:ln>
                  <a:noFill/>
                </a:ln>
                <a:solidFill>
                  <a:srgbClr val="012169"/>
                </a:solidFill>
                <a:effectLst/>
                <a:uLnTx/>
                <a:uFillTx/>
                <a:latin typeface="Arial" panose="020B0604020202020204" pitchFamily="34" charset="0"/>
                <a:ea typeface="Calibri" panose="020F0502020204030204" pitchFamily="34" charset="0"/>
                <a:cs typeface="Times New Roman" panose="02020603050405020304" pitchFamily="18" charset="0"/>
              </a:rPr>
              <a:t> Learning</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58" descr="Customer review with solid fill">
            <a:extLst>
              <a:ext uri="{FF2B5EF4-FFF2-40B4-BE49-F238E27FC236}">
                <a16:creationId xmlns:a16="http://schemas.microsoft.com/office/drawing/2014/main" id="{60726974-F5B3-E4A6-BB77-6579A149B7F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7221" b="-1"/>
          <a:stretch/>
        </p:blipFill>
        <p:spPr bwMode="auto">
          <a:xfrm>
            <a:off x="5717346" y="1910187"/>
            <a:ext cx="1250124" cy="751628"/>
          </a:xfrm>
          <a:prstGeom prst="rect">
            <a:avLst/>
          </a:prstGeom>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7639C0AB-62E2-C186-D957-63950A403CD5}"/>
              </a:ext>
            </a:extLst>
          </p:cNvPr>
          <p:cNvSpPr txBox="1"/>
          <p:nvPr/>
        </p:nvSpPr>
        <p:spPr>
          <a:xfrm>
            <a:off x="5898829" y="2587712"/>
            <a:ext cx="969611" cy="3820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Teams</a:t>
            </a:r>
          </a:p>
        </p:txBody>
      </p:sp>
      <p:pic>
        <p:nvPicPr>
          <p:cNvPr id="23" name="Graphic 56" descr="Bar chart with solid fill">
            <a:extLst>
              <a:ext uri="{FF2B5EF4-FFF2-40B4-BE49-F238E27FC236}">
                <a16:creationId xmlns:a16="http://schemas.microsoft.com/office/drawing/2014/main" id="{818FA9A0-ECAC-8E2F-26D4-436AEE6FDC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0060" y="1767857"/>
            <a:ext cx="911486" cy="911486"/>
          </a:xfrm>
          <a:prstGeom prst="rect">
            <a:avLst/>
          </a:prstGeom>
        </p:spPr>
      </p:pic>
      <p:sp>
        <p:nvSpPr>
          <p:cNvPr id="24" name="TextBox 23">
            <a:extLst>
              <a:ext uri="{FF2B5EF4-FFF2-40B4-BE49-F238E27FC236}">
                <a16:creationId xmlns:a16="http://schemas.microsoft.com/office/drawing/2014/main" id="{BD256FEB-57CD-90C4-0247-8EBEBC0C5887}"/>
              </a:ext>
            </a:extLst>
          </p:cNvPr>
          <p:cNvSpPr txBox="1"/>
          <p:nvPr/>
        </p:nvSpPr>
        <p:spPr>
          <a:xfrm>
            <a:off x="9641433" y="2587214"/>
            <a:ext cx="9696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Data</a:t>
            </a:r>
            <a:endParaRPr kumimoji="0" lang="en-US" sz="2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p:txBody>
      </p:sp>
      <p:pic>
        <p:nvPicPr>
          <p:cNvPr id="25" name="Graphic 1" descr="Chat with solid fill">
            <a:extLst>
              <a:ext uri="{FF2B5EF4-FFF2-40B4-BE49-F238E27FC236}">
                <a16:creationId xmlns:a16="http://schemas.microsoft.com/office/drawing/2014/main" id="{5F384A04-C6C8-45D9-8B71-ED7F3D9BD5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67059" y="3691186"/>
            <a:ext cx="1150698" cy="1150698"/>
          </a:xfrm>
          <a:prstGeom prst="rect">
            <a:avLst/>
          </a:prstGeom>
        </p:spPr>
      </p:pic>
      <p:sp>
        <p:nvSpPr>
          <p:cNvPr id="26" name="TextBox 25">
            <a:extLst>
              <a:ext uri="{FF2B5EF4-FFF2-40B4-BE49-F238E27FC236}">
                <a16:creationId xmlns:a16="http://schemas.microsoft.com/office/drawing/2014/main" id="{7163EA95-7239-3B17-DCA4-7D89BCA3B780}"/>
              </a:ext>
            </a:extLst>
          </p:cNvPr>
          <p:cNvSpPr txBox="1"/>
          <p:nvPr/>
        </p:nvSpPr>
        <p:spPr>
          <a:xfrm>
            <a:off x="5613953" y="4587301"/>
            <a:ext cx="14021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Coaching</a:t>
            </a:r>
          </a:p>
        </p:txBody>
      </p:sp>
      <p:pic>
        <p:nvPicPr>
          <p:cNvPr id="27" name="Graphic 70" descr="Connections with solid fill">
            <a:extLst>
              <a:ext uri="{FF2B5EF4-FFF2-40B4-BE49-F238E27FC236}">
                <a16:creationId xmlns:a16="http://schemas.microsoft.com/office/drawing/2014/main" id="{515ED752-EB5A-C01A-9179-45A3AE515F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84745" y="3721223"/>
            <a:ext cx="981693" cy="981693"/>
          </a:xfrm>
          <a:prstGeom prst="rect">
            <a:avLst/>
          </a:prstGeom>
        </p:spPr>
      </p:pic>
      <p:sp>
        <p:nvSpPr>
          <p:cNvPr id="28" name="TextBox 27">
            <a:extLst>
              <a:ext uri="{FF2B5EF4-FFF2-40B4-BE49-F238E27FC236}">
                <a16:creationId xmlns:a16="http://schemas.microsoft.com/office/drawing/2014/main" id="{A94EC9DB-34E9-E32C-1FA8-644FA9F95D44}"/>
              </a:ext>
            </a:extLst>
          </p:cNvPr>
          <p:cNvSpPr txBox="1"/>
          <p:nvPr/>
        </p:nvSpPr>
        <p:spPr>
          <a:xfrm>
            <a:off x="9251656" y="4587301"/>
            <a:ext cx="16673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Leadership</a:t>
            </a:r>
          </a:p>
        </p:txBody>
      </p:sp>
      <p:pic>
        <p:nvPicPr>
          <p:cNvPr id="29" name="Graphic 45" descr="Blueprint with solid fill">
            <a:extLst>
              <a:ext uri="{FF2B5EF4-FFF2-40B4-BE49-F238E27FC236}">
                <a16:creationId xmlns:a16="http://schemas.microsoft.com/office/drawing/2014/main" id="{D6A31870-8BC6-84E7-C59C-A53A6B51EFA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08901" y="4605775"/>
            <a:ext cx="783382" cy="783382"/>
          </a:xfrm>
          <a:prstGeom prst="rect">
            <a:avLst/>
          </a:prstGeom>
        </p:spPr>
      </p:pic>
      <p:sp>
        <p:nvSpPr>
          <p:cNvPr id="30" name="TextBox 29">
            <a:extLst>
              <a:ext uri="{FF2B5EF4-FFF2-40B4-BE49-F238E27FC236}">
                <a16:creationId xmlns:a16="http://schemas.microsoft.com/office/drawing/2014/main" id="{72855E42-90CA-E116-75A7-620B58398417}"/>
              </a:ext>
            </a:extLst>
          </p:cNvPr>
          <p:cNvSpPr txBox="1"/>
          <p:nvPr/>
        </p:nvSpPr>
        <p:spPr>
          <a:xfrm>
            <a:off x="7435992" y="5315514"/>
            <a:ext cx="15816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Action Planning</a:t>
            </a:r>
          </a:p>
        </p:txBody>
      </p:sp>
      <p:sp>
        <p:nvSpPr>
          <p:cNvPr id="31" name="Text Box 82">
            <a:extLst>
              <a:ext uri="{FF2B5EF4-FFF2-40B4-BE49-F238E27FC236}">
                <a16:creationId xmlns:a16="http://schemas.microsoft.com/office/drawing/2014/main" id="{9CF24832-8A77-F961-6E06-0298D67D37AA}"/>
              </a:ext>
              <a:ext uri="{C183D7F6-B498-43B3-948B-1728B52AA6E4}">
                <adec:decorative xmlns:adec="http://schemas.microsoft.com/office/drawing/2017/decorative" val="1"/>
              </a:ext>
            </a:extLst>
          </p:cNvPr>
          <p:cNvSpPr txBox="1"/>
          <p:nvPr/>
        </p:nvSpPr>
        <p:spPr>
          <a:xfrm>
            <a:off x="5059680" y="351587"/>
            <a:ext cx="6299200" cy="6160973"/>
          </a:xfrm>
          <a:prstGeom prst="rect">
            <a:avLst/>
          </a:prstGeom>
          <a:noFill/>
          <a:ln w="123825">
            <a:solidFill>
              <a:srgbClr val="012369"/>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descr="AZPLS Systems">
            <a:extLst>
              <a:ext uri="{FF2B5EF4-FFF2-40B4-BE49-F238E27FC236}">
                <a16:creationId xmlns:a16="http://schemas.microsoft.com/office/drawing/2014/main" id="{EC8A9DAD-6882-4396-82F0-5B7231E8B41D}"/>
              </a:ext>
            </a:extLst>
          </p:cNvPr>
          <p:cNvSpPr txBox="1"/>
          <p:nvPr/>
        </p:nvSpPr>
        <p:spPr>
          <a:xfrm>
            <a:off x="199770" y="1196339"/>
            <a:ext cx="4197560" cy="325526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7200" b="1" spc="-100" dirty="0">
                <a:solidFill>
                  <a:srgbClr val="FFFFFF"/>
                </a:solidFill>
                <a:latin typeface="Arial" panose="020B0604020202020204" pitchFamily="34" charset="0"/>
                <a:cs typeface="Arial" panose="020B0604020202020204" pitchFamily="34" charset="0"/>
              </a:rPr>
              <a:t>AZPLS Systems</a:t>
            </a:r>
            <a:endPar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hidden="1">
            <a:extLst>
              <a:ext uri="{FF2B5EF4-FFF2-40B4-BE49-F238E27FC236}">
                <a16:creationId xmlns:a16="http://schemas.microsoft.com/office/drawing/2014/main" id="{1AAC0BA7-50AB-61EE-2BEC-35D07B9DA85E}"/>
              </a:ext>
            </a:extLst>
          </p:cNvPr>
          <p:cNvSpPr>
            <a:spLocks noGrp="1"/>
          </p:cNvSpPr>
          <p:nvPr>
            <p:ph type="title" idx="4294967295"/>
          </p:nvPr>
        </p:nvSpPr>
        <p:spPr/>
        <p:txBody>
          <a:bodyPr/>
          <a:lstStyle/>
          <a:p>
            <a:r>
              <a:rPr lang="en-US" dirty="0"/>
              <a:t>AZPLS Systems</a:t>
            </a:r>
          </a:p>
        </p:txBody>
      </p:sp>
    </p:spTree>
    <p:extLst>
      <p:ext uri="{BB962C8B-B14F-4D97-AF65-F5344CB8AC3E}">
        <p14:creationId xmlns:p14="http://schemas.microsoft.com/office/powerpoint/2010/main" val="45952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6134124"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05343" y="180433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1840276"/>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868279" y="4211200"/>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35176" y="294431"/>
            <a:ext cx="6037882" cy="391268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Sustainable Implementation</a:t>
            </a: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spTree>
    <p:extLst>
      <p:ext uri="{BB962C8B-B14F-4D97-AF65-F5344CB8AC3E}">
        <p14:creationId xmlns:p14="http://schemas.microsoft.com/office/powerpoint/2010/main" val="276791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descr="Flowchart: Leading for impact">
            <a:extLst>
              <a:ext uri="{FF2B5EF4-FFF2-40B4-BE49-F238E27FC236}">
                <a16:creationId xmlns:a16="http://schemas.microsoft.com/office/drawing/2014/main" id="{811A388B-250E-B93E-1394-5A39D73D67B8}"/>
              </a:ext>
            </a:extLst>
          </p:cNvPr>
          <p:cNvSpPr txBox="1"/>
          <p:nvPr/>
        </p:nvSpPr>
        <p:spPr>
          <a:xfrm>
            <a:off x="636105" y="543339"/>
            <a:ext cx="10919792" cy="5817704"/>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E5219BF5-1BEB-E6EB-0A6B-B8B7BEA3E8FE}"/>
              </a:ext>
            </a:extLst>
          </p:cNvPr>
          <p:cNvSpPr txBox="1"/>
          <p:nvPr/>
        </p:nvSpPr>
        <p:spPr>
          <a:xfrm>
            <a:off x="1351722" y="838537"/>
            <a:ext cx="9488556" cy="138499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12369"/>
                </a:solidFill>
                <a:effectLst/>
                <a:uLnTx/>
                <a:uFillTx/>
                <a:latin typeface="Arial Black" panose="020B0A04020102020204" pitchFamily="34" charset="0"/>
                <a:ea typeface="+mn-ea"/>
                <a:cs typeface="+mn-cs"/>
              </a:rPr>
              <a:t>Leading for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Graphic 4" descr="Schoolhouse with solid fill">
            <a:extLst>
              <a:ext uri="{FF2B5EF4-FFF2-40B4-BE49-F238E27FC236}">
                <a16:creationId xmlns:a16="http://schemas.microsoft.com/office/drawing/2014/main" id="{70B0C486-4C3E-84A2-0D38-908DD2A4AA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3750" y="2563158"/>
            <a:ext cx="2415109" cy="2415109"/>
          </a:xfrm>
          <a:prstGeom prst="rect">
            <a:avLst/>
          </a:prstGeom>
        </p:spPr>
      </p:pic>
      <p:pic>
        <p:nvPicPr>
          <p:cNvPr id="7" name="Graphic 6" descr="Modern architecture with solid fill">
            <a:extLst>
              <a:ext uri="{FF2B5EF4-FFF2-40B4-BE49-F238E27FC236}">
                <a16:creationId xmlns:a16="http://schemas.microsoft.com/office/drawing/2014/main" id="{B0C80CB8-56DB-8EDD-4731-9ED070FF5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8978" y="3789897"/>
            <a:ext cx="1875261" cy="1875261"/>
          </a:xfrm>
          <a:prstGeom prst="rect">
            <a:avLst/>
          </a:prstGeom>
        </p:spPr>
      </p:pic>
      <p:pic>
        <p:nvPicPr>
          <p:cNvPr id="11" name="Graphic 10" descr="Classroom with solid fill">
            <a:extLst>
              <a:ext uri="{FF2B5EF4-FFF2-40B4-BE49-F238E27FC236}">
                <a16:creationId xmlns:a16="http://schemas.microsoft.com/office/drawing/2014/main" id="{5C83615E-14A3-5255-0E8A-F2C40BF64C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6082" y="2865121"/>
            <a:ext cx="2012012" cy="2012012"/>
          </a:xfrm>
          <a:prstGeom prst="rect">
            <a:avLst/>
          </a:prstGeom>
        </p:spPr>
      </p:pic>
      <p:pic>
        <p:nvPicPr>
          <p:cNvPr id="15" name="Graphic 14" descr="Teacher with solid fill">
            <a:extLst>
              <a:ext uri="{FF2B5EF4-FFF2-40B4-BE49-F238E27FC236}">
                <a16:creationId xmlns:a16="http://schemas.microsoft.com/office/drawing/2014/main" id="{9B1E1AC2-194C-9311-334F-59F8B3C3EF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60953" y="3688477"/>
            <a:ext cx="2092834" cy="2092834"/>
          </a:xfrm>
          <a:prstGeom prst="rect">
            <a:avLst/>
          </a:prstGeom>
        </p:spPr>
      </p:pic>
      <p:sp>
        <p:nvSpPr>
          <p:cNvPr id="16" name="TextBox 15">
            <a:extLst>
              <a:ext uri="{FF2B5EF4-FFF2-40B4-BE49-F238E27FC236}">
                <a16:creationId xmlns:a16="http://schemas.microsoft.com/office/drawing/2014/main" id="{698C5DB5-F3CC-47E8-1AA6-D46557D04A5F}"/>
              </a:ext>
            </a:extLst>
          </p:cNvPr>
          <p:cNvSpPr txBox="1"/>
          <p:nvPr/>
        </p:nvSpPr>
        <p:spPr>
          <a:xfrm>
            <a:off x="1683203" y="5306264"/>
            <a:ext cx="1659439"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District</a:t>
            </a:r>
          </a:p>
        </p:txBody>
      </p:sp>
      <p:sp>
        <p:nvSpPr>
          <p:cNvPr id="17" name="TextBox 16">
            <a:extLst>
              <a:ext uri="{FF2B5EF4-FFF2-40B4-BE49-F238E27FC236}">
                <a16:creationId xmlns:a16="http://schemas.microsoft.com/office/drawing/2014/main" id="{109AC5D5-A626-E2B9-93C7-8536B3BE93E0}"/>
              </a:ext>
            </a:extLst>
          </p:cNvPr>
          <p:cNvSpPr txBox="1"/>
          <p:nvPr/>
        </p:nvSpPr>
        <p:spPr>
          <a:xfrm>
            <a:off x="4089441" y="2518730"/>
            <a:ext cx="1579418"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School</a:t>
            </a:r>
          </a:p>
        </p:txBody>
      </p:sp>
      <p:sp>
        <p:nvSpPr>
          <p:cNvPr id="20" name="TextBox 19">
            <a:extLst>
              <a:ext uri="{FF2B5EF4-FFF2-40B4-BE49-F238E27FC236}">
                <a16:creationId xmlns:a16="http://schemas.microsoft.com/office/drawing/2014/main" id="{0F73D30A-78D8-EE9A-8F20-9828634EDBF8}"/>
              </a:ext>
            </a:extLst>
          </p:cNvPr>
          <p:cNvSpPr txBox="1"/>
          <p:nvPr/>
        </p:nvSpPr>
        <p:spPr>
          <a:xfrm>
            <a:off x="6797359" y="5262337"/>
            <a:ext cx="209283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Teachers</a:t>
            </a:r>
          </a:p>
        </p:txBody>
      </p:sp>
      <p:sp>
        <p:nvSpPr>
          <p:cNvPr id="21" name="TextBox 20">
            <a:extLst>
              <a:ext uri="{FF2B5EF4-FFF2-40B4-BE49-F238E27FC236}">
                <a16:creationId xmlns:a16="http://schemas.microsoft.com/office/drawing/2014/main" id="{2280B193-3790-F78D-DDD7-C81A3622BE2F}"/>
              </a:ext>
            </a:extLst>
          </p:cNvPr>
          <p:cNvSpPr txBox="1"/>
          <p:nvPr/>
        </p:nvSpPr>
        <p:spPr>
          <a:xfrm>
            <a:off x="8890193" y="2521791"/>
            <a:ext cx="2118233" cy="584775"/>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Students</a:t>
            </a:r>
          </a:p>
        </p:txBody>
      </p:sp>
      <p:sp>
        <p:nvSpPr>
          <p:cNvPr id="23" name="Arrow: Circular 22" descr="&quot;&quot;" title="&quot;&quot;">
            <a:extLst>
              <a:ext uri="{FF2B5EF4-FFF2-40B4-BE49-F238E27FC236}">
                <a16:creationId xmlns:a16="http://schemas.microsoft.com/office/drawing/2014/main" id="{A202F227-0926-AD2F-9065-DDBFB82EDB8F}"/>
              </a:ext>
            </a:extLst>
          </p:cNvPr>
          <p:cNvSpPr/>
          <p:nvPr/>
        </p:nvSpPr>
        <p:spPr>
          <a:xfrm rot="21411421" flipV="1">
            <a:off x="2361936" y="3137201"/>
            <a:ext cx="2591622" cy="2591622"/>
          </a:xfrm>
          <a:prstGeom prst="circularArrow">
            <a:avLst>
              <a:gd name="adj1" fmla="val 2779"/>
              <a:gd name="adj2" fmla="val 339046"/>
              <a:gd name="adj3" fmla="val 19485443"/>
              <a:gd name="adj4" fmla="val 15112575"/>
              <a:gd name="adj5" fmla="val 3243"/>
            </a:avLst>
          </a:prstGeom>
          <a:solidFill>
            <a:srgbClr val="BF0D3E"/>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Arrow: Circular 23" descr="&quot;&quot;" title="&quot;&quot;">
            <a:extLst>
              <a:ext uri="{FF2B5EF4-FFF2-40B4-BE49-F238E27FC236}">
                <a16:creationId xmlns:a16="http://schemas.microsoft.com/office/drawing/2014/main" id="{6848C361-12B0-E575-2AAB-B774B2A5B33A}"/>
              </a:ext>
            </a:extLst>
          </p:cNvPr>
          <p:cNvSpPr/>
          <p:nvPr/>
        </p:nvSpPr>
        <p:spPr>
          <a:xfrm rot="21411421" flipV="1">
            <a:off x="7912874" y="3137201"/>
            <a:ext cx="2591622" cy="2591622"/>
          </a:xfrm>
          <a:prstGeom prst="circularArrow">
            <a:avLst>
              <a:gd name="adj1" fmla="val 2779"/>
              <a:gd name="adj2" fmla="val 339046"/>
              <a:gd name="adj3" fmla="val 19485443"/>
              <a:gd name="adj4" fmla="val 15112575"/>
              <a:gd name="adj5" fmla="val 3243"/>
            </a:avLst>
          </a:prstGeom>
          <a:solidFill>
            <a:srgbClr val="BF0D3E"/>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Arrow: Circular 24" descr="&quot;&quot;" title="&quot;&quot;">
            <a:extLst>
              <a:ext uri="{FF2B5EF4-FFF2-40B4-BE49-F238E27FC236}">
                <a16:creationId xmlns:a16="http://schemas.microsoft.com/office/drawing/2014/main" id="{2486724C-0DFC-65B1-61B6-9E62C5454A95}"/>
              </a:ext>
            </a:extLst>
          </p:cNvPr>
          <p:cNvSpPr/>
          <p:nvPr/>
        </p:nvSpPr>
        <p:spPr>
          <a:xfrm rot="217230">
            <a:off x="4764164" y="2745074"/>
            <a:ext cx="2591622" cy="2591622"/>
          </a:xfrm>
          <a:prstGeom prst="circularArrow">
            <a:avLst>
              <a:gd name="adj1" fmla="val 2779"/>
              <a:gd name="adj2" fmla="val 339046"/>
              <a:gd name="adj3" fmla="val 19485443"/>
              <a:gd name="adj4" fmla="val 15112575"/>
              <a:gd name="adj5" fmla="val 3243"/>
            </a:avLst>
          </a:prstGeom>
          <a:solidFill>
            <a:srgbClr val="BF0D3E"/>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26310173-DC35-BF78-F334-2C6A2B5E78B8}"/>
              </a:ext>
            </a:extLst>
          </p:cNvPr>
          <p:cNvSpPr>
            <a:spLocks noGrp="1"/>
          </p:cNvSpPr>
          <p:nvPr>
            <p:ph type="title" idx="4294967295"/>
          </p:nvPr>
        </p:nvSpPr>
        <p:spPr/>
        <p:txBody>
          <a:bodyPr/>
          <a:lstStyle/>
          <a:p>
            <a:r>
              <a:rPr lang="en-US" dirty="0"/>
              <a:t>Leading for</a:t>
            </a:r>
            <a:r>
              <a:rPr lang="en-US" baseline="0" dirty="0"/>
              <a:t> Impact</a:t>
            </a:r>
            <a:endParaRPr lang="en-US" dirty="0"/>
          </a:p>
        </p:txBody>
      </p:sp>
    </p:spTree>
    <p:extLst>
      <p:ext uri="{BB962C8B-B14F-4D97-AF65-F5344CB8AC3E}">
        <p14:creationId xmlns:p14="http://schemas.microsoft.com/office/powerpoint/2010/main" val="145030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F795B-950D-7E9A-159E-36547A707B5B}"/>
              </a:ext>
              <a:ext uri="{C183D7F6-B498-43B3-948B-1728B52AA6E4}">
                <adec:decorative xmlns:adec="http://schemas.microsoft.com/office/drawing/2017/decorative" val="1"/>
              </a:ext>
            </a:extLst>
          </p:cNvPr>
          <p:cNvSpPr txBox="1"/>
          <p:nvPr/>
        </p:nvSpPr>
        <p:spPr>
          <a:xfrm>
            <a:off x="636105" y="543339"/>
            <a:ext cx="10919792" cy="5817704"/>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Graphic 1" descr="Aperture with solid fill">
            <a:extLst>
              <a:ext uri="{FF2B5EF4-FFF2-40B4-BE49-F238E27FC236}">
                <a16:creationId xmlns:a16="http://schemas.microsoft.com/office/drawing/2014/main" id="{16D80796-935C-77A2-AD3D-6295D1ABB9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3876" y="675033"/>
            <a:ext cx="1542647" cy="1542647"/>
          </a:xfrm>
          <a:prstGeom prst="rect">
            <a:avLst/>
          </a:prstGeom>
        </p:spPr>
      </p:pic>
      <p:sp>
        <p:nvSpPr>
          <p:cNvPr id="7" name="TextBox 6">
            <a:extLst>
              <a:ext uri="{FF2B5EF4-FFF2-40B4-BE49-F238E27FC236}">
                <a16:creationId xmlns:a16="http://schemas.microsoft.com/office/drawing/2014/main" id="{68C52B60-6B9D-7F1C-58B3-32E90D4177B6}"/>
              </a:ext>
            </a:extLst>
          </p:cNvPr>
          <p:cNvSpPr txBox="1"/>
          <p:nvPr/>
        </p:nvSpPr>
        <p:spPr>
          <a:xfrm>
            <a:off x="2936523" y="958818"/>
            <a:ext cx="7802880" cy="1200329"/>
          </a:xfrm>
          <a:prstGeom prst="rect">
            <a:avLst/>
          </a:prstGeom>
          <a:noFill/>
          <a:ln>
            <a:noFill/>
          </a:ln>
        </p:spPr>
        <p:txBody>
          <a:bodyPr wrap="square" rtlCol="0">
            <a:spAutoFit/>
          </a:bodyPr>
          <a:lstStyle/>
          <a:p>
            <a:r>
              <a:rPr lang="en-US" sz="5400" b="1" dirty="0">
                <a:solidFill>
                  <a:srgbClr val="012369"/>
                </a:solidFill>
                <a:latin typeface="Arial" panose="020B0604020202020204" pitchFamily="34" charset="0"/>
                <a:cs typeface="Arial" panose="020B0604020202020204" pitchFamily="34" charset="0"/>
              </a:rPr>
              <a:t>DLT Action Plan Focus</a:t>
            </a:r>
          </a:p>
          <a:p>
            <a:pPr algn="l"/>
            <a:endParaRPr lang="en-US" dirty="0"/>
          </a:p>
        </p:txBody>
      </p:sp>
      <p:sp>
        <p:nvSpPr>
          <p:cNvPr id="8" name="TextBox 7">
            <a:extLst>
              <a:ext uri="{FF2B5EF4-FFF2-40B4-BE49-F238E27FC236}">
                <a16:creationId xmlns:a16="http://schemas.microsoft.com/office/drawing/2014/main" id="{84C4B438-A75D-2F0C-B280-8D54A1C7B0C0}"/>
              </a:ext>
            </a:extLst>
          </p:cNvPr>
          <p:cNvSpPr txBox="1"/>
          <p:nvPr/>
        </p:nvSpPr>
        <p:spPr>
          <a:xfrm>
            <a:off x="1302975" y="2459087"/>
            <a:ext cx="9586050" cy="1323439"/>
          </a:xfrm>
          <a:prstGeom prst="rect">
            <a:avLst/>
          </a:prstGeom>
          <a:noFill/>
          <a:ln>
            <a:noFill/>
          </a:ln>
        </p:spPr>
        <p:txBody>
          <a:bodyPr wrap="square" rtlCol="0">
            <a:spAutoFit/>
          </a:bodyPr>
          <a:lstStyle/>
          <a:p>
            <a:pPr algn="l"/>
            <a:r>
              <a:rPr lang="en-US" sz="4000" b="1" dirty="0">
                <a:solidFill>
                  <a:srgbClr val="012369"/>
                </a:solidFill>
                <a:latin typeface="Arial" panose="020B0604020202020204" pitchFamily="34" charset="0"/>
                <a:cs typeface="Arial" panose="020B0604020202020204" pitchFamily="34" charset="0"/>
              </a:rPr>
              <a:t>1. How can the DLT support the BLT in</a:t>
            </a:r>
          </a:p>
          <a:p>
            <a:pPr algn="l"/>
            <a:r>
              <a:rPr lang="en-US" sz="4000" b="1" dirty="0">
                <a:solidFill>
                  <a:srgbClr val="012369"/>
                </a:solidFill>
                <a:latin typeface="Arial" panose="020B0604020202020204" pitchFamily="34" charset="0"/>
                <a:cs typeface="Arial" panose="020B0604020202020204" pitchFamily="34" charset="0"/>
              </a:rPr>
              <a:t>    their implementation process?</a:t>
            </a:r>
          </a:p>
        </p:txBody>
      </p:sp>
      <p:sp>
        <p:nvSpPr>
          <p:cNvPr id="9" name="TextBox 8">
            <a:extLst>
              <a:ext uri="{FF2B5EF4-FFF2-40B4-BE49-F238E27FC236}">
                <a16:creationId xmlns:a16="http://schemas.microsoft.com/office/drawing/2014/main" id="{E684F84D-DCA6-0DC6-50A8-1DB1836DA6AD}"/>
              </a:ext>
            </a:extLst>
          </p:cNvPr>
          <p:cNvSpPr txBox="1"/>
          <p:nvPr/>
        </p:nvSpPr>
        <p:spPr>
          <a:xfrm>
            <a:off x="1393876" y="4195090"/>
            <a:ext cx="9586051" cy="1938992"/>
          </a:xfrm>
          <a:prstGeom prst="rect">
            <a:avLst/>
          </a:prstGeom>
          <a:noFill/>
          <a:ln>
            <a:noFill/>
          </a:ln>
        </p:spPr>
        <p:txBody>
          <a:bodyPr wrap="square" rtlCol="0">
            <a:spAutoFit/>
          </a:bodyPr>
          <a:lstStyle/>
          <a:p>
            <a:pPr algn="l"/>
            <a:r>
              <a:rPr lang="en-US" sz="4000" b="1" dirty="0">
                <a:solidFill>
                  <a:srgbClr val="012369"/>
                </a:solidFill>
                <a:latin typeface="Arial" panose="020B0604020202020204" pitchFamily="34" charset="0"/>
                <a:cs typeface="Arial" panose="020B0604020202020204" pitchFamily="34" charset="0"/>
              </a:rPr>
              <a:t>2. How can the DLT support capacity</a:t>
            </a:r>
          </a:p>
          <a:p>
            <a:pPr algn="l"/>
            <a:r>
              <a:rPr lang="en-US" sz="4000" b="1" dirty="0">
                <a:solidFill>
                  <a:srgbClr val="012369"/>
                </a:solidFill>
                <a:latin typeface="Arial" panose="020B0604020202020204" pitchFamily="34" charset="0"/>
                <a:cs typeface="Arial" panose="020B0604020202020204" pitchFamily="34" charset="0"/>
              </a:rPr>
              <a:t>    building for the AZPLS at the school</a:t>
            </a:r>
          </a:p>
          <a:p>
            <a:pPr algn="l"/>
            <a:r>
              <a:rPr lang="en-US" sz="4000" b="1" dirty="0">
                <a:solidFill>
                  <a:srgbClr val="012369"/>
                </a:solidFill>
                <a:latin typeface="Arial" panose="020B0604020202020204" pitchFamily="34" charset="0"/>
                <a:cs typeface="Arial" panose="020B0604020202020204" pitchFamily="34" charset="0"/>
              </a:rPr>
              <a:t>    site and at the district?</a:t>
            </a:r>
          </a:p>
        </p:txBody>
      </p:sp>
      <p:pic>
        <p:nvPicPr>
          <p:cNvPr id="10" name="Picture 9">
            <a:extLst>
              <a:ext uri="{FF2B5EF4-FFF2-40B4-BE49-F238E27FC236}">
                <a16:creationId xmlns:a16="http://schemas.microsoft.com/office/drawing/2014/main" id="{7852F262-9D08-8FC5-9049-6229C8488934}"/>
              </a:ext>
              <a:ext uri="{C183D7F6-B498-43B3-948B-1728B52AA6E4}">
                <adec:decorative xmlns:adec="http://schemas.microsoft.com/office/drawing/2017/decorative" val="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4587" b="96560" l="10000" r="90000">
                        <a14:foregroundMark x1="48125" y1="90138" x2="48125" y2="90138"/>
                        <a14:foregroundMark x1="43438" y1="92202" x2="43438" y2="92202"/>
                        <a14:foregroundMark x1="57188" y1="94495" x2="57188" y2="94495"/>
                        <a14:foregroundMark x1="43438" y1="96560" x2="43438" y2="96560"/>
                        <a14:foregroundMark x1="26250" y1="44037" x2="26250" y2="44037"/>
                        <a14:foregroundMark x1="17500" y1="29358" x2="17500" y2="29358"/>
                        <a14:foregroundMark x1="43125" y1="24312" x2="43125" y2="24312"/>
                        <a14:foregroundMark x1="30938" y1="9404" x2="30938" y2="9404"/>
                        <a14:foregroundMark x1="33438" y1="8945" x2="33438" y2="8945"/>
                        <a14:foregroundMark x1="25313" y1="4587" x2="25313" y2="4587"/>
                        <a14:foregroundMark x1="52500" y1="14220" x2="52500" y2="14220"/>
                        <a14:foregroundMark x1="82188" y1="9404" x2="82188" y2="9404"/>
                        <a14:foregroundMark x1="79063" y1="30963" x2="79063" y2="30963"/>
                        <a14:foregroundMark x1="66875" y1="36009" x2="66875" y2="36009"/>
                        <a14:foregroundMark x1="50938" y1="50000" x2="50938" y2="50000"/>
                        <a14:foregroundMark x1="34063" y1="46101" x2="34063" y2="46101"/>
                        <a14:foregroundMark x1="37500" y1="47706" x2="37500" y2="47706"/>
                        <a14:foregroundMark x1="26250" y1="34862" x2="26250" y2="34862"/>
                        <a14:foregroundMark x1="25000" y1="35780" x2="25000" y2="35780"/>
                        <a14:foregroundMark x1="58438" y1="23165" x2="58438" y2="23165"/>
                        <a14:foregroundMark x1="64063" y1="41514" x2="64063" y2="41514"/>
                        <a14:foregroundMark x1="64688" y1="40138" x2="64688" y2="40138"/>
                        <a14:foregroundMark x1="44063" y1="40826" x2="44063" y2="40826"/>
                      </a14:backgroundRemoval>
                    </a14:imgEffect>
                  </a14:imgLayer>
                </a14:imgProps>
              </a:ext>
              <a:ext uri="{28A0092B-C50C-407E-A947-70E740481C1C}">
                <a14:useLocalDpi xmlns:a14="http://schemas.microsoft.com/office/drawing/2010/main" val="0"/>
              </a:ext>
            </a:extLst>
          </a:blip>
          <a:srcRect/>
          <a:stretch>
            <a:fillRect/>
          </a:stretch>
        </p:blipFill>
        <p:spPr bwMode="auto">
          <a:xfrm>
            <a:off x="2016652" y="1243892"/>
            <a:ext cx="297095" cy="404928"/>
          </a:xfrm>
          <a:prstGeom prst="rect">
            <a:avLst/>
          </a:prstGeom>
          <a:noFill/>
          <a:ln>
            <a:noFill/>
          </a:ln>
        </p:spPr>
      </p:pic>
      <p:sp>
        <p:nvSpPr>
          <p:cNvPr id="4" name="Title 3" hidden="1">
            <a:extLst>
              <a:ext uri="{FF2B5EF4-FFF2-40B4-BE49-F238E27FC236}">
                <a16:creationId xmlns:a16="http://schemas.microsoft.com/office/drawing/2014/main" id="{27D252DB-504A-9AB6-086D-81589F3FCD8B}"/>
              </a:ext>
            </a:extLst>
          </p:cNvPr>
          <p:cNvSpPr>
            <a:spLocks noGrp="1"/>
          </p:cNvSpPr>
          <p:nvPr>
            <p:ph type="title" idx="4294967295"/>
          </p:nvPr>
        </p:nvSpPr>
        <p:spPr/>
        <p:txBody>
          <a:bodyPr/>
          <a:lstStyle/>
          <a:p>
            <a:r>
              <a:rPr lang="en-US" dirty="0"/>
              <a:t>DLT Action Plan Focus</a:t>
            </a:r>
          </a:p>
        </p:txBody>
      </p:sp>
    </p:spTree>
    <p:extLst>
      <p:ext uri="{BB962C8B-B14F-4D97-AF65-F5344CB8AC3E}">
        <p14:creationId xmlns:p14="http://schemas.microsoft.com/office/powerpoint/2010/main" val="4010953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0D3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F795B-950D-7E9A-159E-36547A707B5B}"/>
              </a:ext>
              <a:ext uri="{C183D7F6-B498-43B3-948B-1728B52AA6E4}">
                <adec:decorative xmlns:adec="http://schemas.microsoft.com/office/drawing/2017/decorative" val="1"/>
              </a:ext>
            </a:extLst>
          </p:cNvPr>
          <p:cNvSpPr txBox="1"/>
          <p:nvPr/>
        </p:nvSpPr>
        <p:spPr>
          <a:xfrm>
            <a:off x="636105" y="543339"/>
            <a:ext cx="10919792" cy="5817704"/>
          </a:xfrm>
          <a:prstGeom prst="rect">
            <a:avLst/>
          </a:prstGeom>
          <a:solidFill>
            <a:schemeClr val="bg1"/>
          </a:solidFill>
          <a:ln w="57150">
            <a:solidFill>
              <a:srgbClr val="012369"/>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Graphic 1" descr="Aperture with solid fill">
            <a:extLst>
              <a:ext uri="{FF2B5EF4-FFF2-40B4-BE49-F238E27FC236}">
                <a16:creationId xmlns:a16="http://schemas.microsoft.com/office/drawing/2014/main" id="{16D80796-935C-77A2-AD3D-6295D1ABB9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603" y="1696720"/>
            <a:ext cx="3464560" cy="3464560"/>
          </a:xfrm>
          <a:prstGeom prst="rect">
            <a:avLst/>
          </a:prstGeom>
        </p:spPr>
      </p:pic>
      <p:sp>
        <p:nvSpPr>
          <p:cNvPr id="4" name="TextBox 3">
            <a:extLst>
              <a:ext uri="{FF2B5EF4-FFF2-40B4-BE49-F238E27FC236}">
                <a16:creationId xmlns:a16="http://schemas.microsoft.com/office/drawing/2014/main" id="{BC5841B0-DD36-0101-059B-D36A0BF16546}"/>
              </a:ext>
            </a:extLst>
          </p:cNvPr>
          <p:cNvSpPr txBox="1"/>
          <p:nvPr/>
        </p:nvSpPr>
        <p:spPr>
          <a:xfrm>
            <a:off x="4505009" y="1997839"/>
            <a:ext cx="6423660" cy="286232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Black" panose="020B0A04020102020204" pitchFamily="34" charset="0"/>
                <a:ea typeface="+mn-ea"/>
                <a:cs typeface="Arial" panose="020B0604020202020204" pitchFamily="34" charset="0"/>
              </a:rPr>
              <a: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Black" panose="020B0A04020102020204" pitchFamily="34" charset="0"/>
                <a:ea typeface="+mn-ea"/>
                <a:cs typeface="Arial" panose="020B0604020202020204" pitchFamily="34" charset="0"/>
              </a:rPr>
              <a:t>ACTION PLAN FOCUS AREAS</a:t>
            </a:r>
          </a:p>
        </p:txBody>
      </p:sp>
      <p:pic>
        <p:nvPicPr>
          <p:cNvPr id="5" name="Picture 4">
            <a:extLst>
              <a:ext uri="{FF2B5EF4-FFF2-40B4-BE49-F238E27FC236}">
                <a16:creationId xmlns:a16="http://schemas.microsoft.com/office/drawing/2014/main" id="{7852F262-9D08-8FC5-9049-6229C8488934}"/>
              </a:ext>
              <a:ext uri="{C183D7F6-B498-43B3-948B-1728B52AA6E4}">
                <adec:decorative xmlns:adec="http://schemas.microsoft.com/office/drawing/2017/decorative" val="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4587" b="96560" l="10000" r="90000">
                        <a14:foregroundMark x1="48125" y1="90138" x2="48125" y2="90138"/>
                        <a14:foregroundMark x1="43438" y1="92202" x2="43438" y2="92202"/>
                        <a14:foregroundMark x1="57188" y1="94495" x2="57188" y2="94495"/>
                        <a14:foregroundMark x1="43438" y1="96560" x2="43438" y2="96560"/>
                        <a14:foregroundMark x1="26250" y1="44037" x2="26250" y2="44037"/>
                        <a14:foregroundMark x1="17500" y1="29358" x2="17500" y2="29358"/>
                        <a14:foregroundMark x1="43125" y1="24312" x2="43125" y2="24312"/>
                        <a14:foregroundMark x1="30938" y1="9404" x2="30938" y2="9404"/>
                        <a14:foregroundMark x1="33438" y1="8945" x2="33438" y2="8945"/>
                        <a14:foregroundMark x1="25313" y1="4587" x2="25313" y2="4587"/>
                        <a14:foregroundMark x1="52500" y1="14220" x2="52500" y2="14220"/>
                        <a14:foregroundMark x1="82188" y1="9404" x2="82188" y2="9404"/>
                        <a14:foregroundMark x1="79063" y1="30963" x2="79063" y2="30963"/>
                        <a14:foregroundMark x1="66875" y1="36009" x2="66875" y2="36009"/>
                        <a14:foregroundMark x1="50938" y1="50000" x2="50938" y2="50000"/>
                        <a14:foregroundMark x1="34063" y1="46101" x2="34063" y2="46101"/>
                        <a14:foregroundMark x1="37500" y1="47706" x2="37500" y2="47706"/>
                        <a14:foregroundMark x1="26250" y1="34862" x2="26250" y2="34862"/>
                        <a14:foregroundMark x1="25000" y1="35780" x2="25000" y2="35780"/>
                        <a14:foregroundMark x1="58438" y1="23165" x2="58438" y2="23165"/>
                        <a14:foregroundMark x1="64063" y1="41514" x2="64063" y2="41514"/>
                        <a14:foregroundMark x1="64688" y1="40138" x2="64688" y2="40138"/>
                        <a14:foregroundMark x1="44063" y1="40826" x2="44063" y2="40826"/>
                      </a14:backgroundRemoval>
                    </a14:imgEffect>
                  </a14:imgLayer>
                </a14:imgProps>
              </a:ext>
              <a:ext uri="{28A0092B-C50C-407E-A947-70E740481C1C}">
                <a14:useLocalDpi xmlns:a14="http://schemas.microsoft.com/office/drawing/2010/main" val="0"/>
              </a:ext>
            </a:extLst>
          </a:blip>
          <a:srcRect/>
          <a:stretch>
            <a:fillRect/>
          </a:stretch>
        </p:blipFill>
        <p:spPr bwMode="auto">
          <a:xfrm>
            <a:off x="2384914" y="2964294"/>
            <a:ext cx="715938" cy="975793"/>
          </a:xfrm>
          <a:prstGeom prst="rect">
            <a:avLst/>
          </a:prstGeom>
          <a:noFill/>
          <a:ln>
            <a:noFill/>
          </a:ln>
        </p:spPr>
      </p:pic>
      <p:sp>
        <p:nvSpPr>
          <p:cNvPr id="6" name="Title 5" hidden="1">
            <a:extLst>
              <a:ext uri="{FF2B5EF4-FFF2-40B4-BE49-F238E27FC236}">
                <a16:creationId xmlns:a16="http://schemas.microsoft.com/office/drawing/2014/main" id="{E0354190-D440-3698-E7B6-BEFC94E0BCBF}"/>
              </a:ext>
            </a:extLst>
          </p:cNvPr>
          <p:cNvSpPr>
            <a:spLocks noGrp="1"/>
          </p:cNvSpPr>
          <p:nvPr>
            <p:ph type="title" idx="4294967295"/>
          </p:nvPr>
        </p:nvSpPr>
        <p:spPr/>
        <p:txBody>
          <a:bodyPr/>
          <a:lstStyle/>
          <a:p>
            <a:r>
              <a:rPr lang="en-US" dirty="0"/>
              <a:t>School Action Plan Focus Areas</a:t>
            </a:r>
          </a:p>
        </p:txBody>
      </p:sp>
    </p:spTree>
    <p:extLst>
      <p:ext uri="{BB962C8B-B14F-4D97-AF65-F5344CB8AC3E}">
        <p14:creationId xmlns:p14="http://schemas.microsoft.com/office/powerpoint/2010/main" val="110738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0D3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96E322-978E-84AF-D2DD-3B28A956B459}"/>
              </a:ext>
              <a:ext uri="{C183D7F6-B498-43B3-948B-1728B52AA6E4}">
                <adec:decorative xmlns:adec="http://schemas.microsoft.com/office/drawing/2017/decorative" val="1"/>
              </a:ext>
            </a:extLst>
          </p:cNvPr>
          <p:cNvSpPr txBox="1"/>
          <p:nvPr/>
        </p:nvSpPr>
        <p:spPr>
          <a:xfrm>
            <a:off x="634215" y="520148"/>
            <a:ext cx="10919792" cy="5817704"/>
          </a:xfrm>
          <a:prstGeom prst="rect">
            <a:avLst/>
          </a:prstGeom>
          <a:solidFill>
            <a:schemeClr val="bg1"/>
          </a:solidFill>
          <a:ln w="57150">
            <a:solidFill>
              <a:srgbClr val="012369"/>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cxnSp>
        <p:nvCxnSpPr>
          <p:cNvPr id="9" name="Straight Arrow Connector 8" descr="&quot;&quot;" title="&quot;&quot;">
            <a:extLst>
              <a:ext uri="{FF2B5EF4-FFF2-40B4-BE49-F238E27FC236}">
                <a16:creationId xmlns:a16="http://schemas.microsoft.com/office/drawing/2014/main" id="{93E87C6F-20B8-872A-1305-A88741A5C539}"/>
              </a:ext>
            </a:extLst>
          </p:cNvPr>
          <p:cNvCxnSpPr>
            <a:cxnSpLocks/>
          </p:cNvCxnSpPr>
          <p:nvPr/>
        </p:nvCxnSpPr>
        <p:spPr>
          <a:xfrm flipV="1">
            <a:off x="2874444" y="2538041"/>
            <a:ext cx="1907412" cy="1505639"/>
          </a:xfrm>
          <a:prstGeom prst="straightConnector1">
            <a:avLst/>
          </a:prstGeom>
          <a:ln w="76200">
            <a:solidFill>
              <a:srgbClr val="BF0D3E"/>
            </a:solidFill>
            <a:tailEnd type="triangle"/>
          </a:ln>
        </p:spPr>
        <p:style>
          <a:lnRef idx="1">
            <a:schemeClr val="accent1"/>
          </a:lnRef>
          <a:fillRef idx="0">
            <a:schemeClr val="accent1"/>
          </a:fillRef>
          <a:effectRef idx="0">
            <a:schemeClr val="accent1"/>
          </a:effectRef>
          <a:fontRef idx="minor">
            <a:schemeClr val="tx1"/>
          </a:fontRef>
        </p:style>
      </p:cxnSp>
      <p:sp>
        <p:nvSpPr>
          <p:cNvPr id="3" name="Oval 2" descr="&quot;&quot;" title="&quot;&quot;">
            <a:extLst>
              <a:ext uri="{FF2B5EF4-FFF2-40B4-BE49-F238E27FC236}">
                <a16:creationId xmlns:a16="http://schemas.microsoft.com/office/drawing/2014/main" id="{0DCDE80A-3445-18F2-0A1A-EDE10DAA0CA7}"/>
              </a:ext>
            </a:extLst>
          </p:cNvPr>
          <p:cNvSpPr/>
          <p:nvPr/>
        </p:nvSpPr>
        <p:spPr>
          <a:xfrm>
            <a:off x="810043" y="3497909"/>
            <a:ext cx="2546081" cy="2466753"/>
          </a:xfrm>
          <a:prstGeom prst="ellipse">
            <a:avLst/>
          </a:prstGeom>
          <a:solidFill>
            <a:srgbClr val="0123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u="sng" dirty="0">
              <a:solidFill>
                <a:srgbClr val="012369"/>
              </a:solidFill>
            </a:endParaRPr>
          </a:p>
          <a:p>
            <a:pPr lvl="0" algn="ctr"/>
            <a:endParaRPr lang="en-US" sz="3600" b="1" dirty="0">
              <a:solidFill>
                <a:srgbClr val="012369"/>
              </a:solidFill>
            </a:endParaRPr>
          </a:p>
        </p:txBody>
      </p:sp>
      <p:sp>
        <p:nvSpPr>
          <p:cNvPr id="6" name="TextBox 5">
            <a:extLst>
              <a:ext uri="{FF2B5EF4-FFF2-40B4-BE49-F238E27FC236}">
                <a16:creationId xmlns:a16="http://schemas.microsoft.com/office/drawing/2014/main" id="{9148E3B2-FC89-2786-F187-483388FA32AF}"/>
              </a:ext>
            </a:extLst>
          </p:cNvPr>
          <p:cNvSpPr txBox="1"/>
          <p:nvPr/>
        </p:nvSpPr>
        <p:spPr>
          <a:xfrm>
            <a:off x="964931" y="3885784"/>
            <a:ext cx="2236304" cy="1769715"/>
          </a:xfrm>
          <a:prstGeom prst="rect">
            <a:avLst/>
          </a:prstGeom>
          <a:noFill/>
          <a:ln>
            <a:noFill/>
          </a:ln>
        </p:spPr>
        <p:txBody>
          <a:bodyPr wrap="square" rtlCol="0">
            <a:spAutoFit/>
          </a:bodyPr>
          <a:lstStyle/>
          <a:p>
            <a:pPr algn="ctr"/>
            <a:r>
              <a:rPr lang="en-US" sz="2800" b="1" u="sng" dirty="0">
                <a:solidFill>
                  <a:schemeClr val="bg1"/>
                </a:solidFill>
                <a:latin typeface="Arial" panose="020B0604020202020204" pitchFamily="34" charset="0"/>
                <a:cs typeface="Arial" panose="020B0604020202020204" pitchFamily="34" charset="0"/>
              </a:rPr>
              <a:t>SUPPORT</a:t>
            </a:r>
          </a:p>
          <a:p>
            <a:pPr algn="ctr"/>
            <a:endParaRPr lang="en-US" sz="700" b="1" u="sng"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What actions can close      the gap?</a:t>
            </a:r>
          </a:p>
        </p:txBody>
      </p:sp>
      <p:cxnSp>
        <p:nvCxnSpPr>
          <p:cNvPr id="10" name="Straight Arrow Connector 9" descr="&quot;&quot;" title="&quot;&quot;">
            <a:extLst>
              <a:ext uri="{FF2B5EF4-FFF2-40B4-BE49-F238E27FC236}">
                <a16:creationId xmlns:a16="http://schemas.microsoft.com/office/drawing/2014/main" id="{3D2EF465-7447-2865-0C69-81ECD66FC8B0}"/>
              </a:ext>
            </a:extLst>
          </p:cNvPr>
          <p:cNvCxnSpPr>
            <a:cxnSpLocks/>
          </p:cNvCxnSpPr>
          <p:nvPr/>
        </p:nvCxnSpPr>
        <p:spPr>
          <a:xfrm>
            <a:off x="6955030" y="2309779"/>
            <a:ext cx="2255333" cy="1547895"/>
          </a:xfrm>
          <a:prstGeom prst="straightConnector1">
            <a:avLst/>
          </a:prstGeom>
          <a:ln w="76200">
            <a:solidFill>
              <a:srgbClr val="BF0D3E"/>
            </a:solidFill>
            <a:tailEnd type="triangle"/>
          </a:ln>
        </p:spPr>
        <p:style>
          <a:lnRef idx="1">
            <a:schemeClr val="accent1"/>
          </a:lnRef>
          <a:fillRef idx="0">
            <a:schemeClr val="accent1"/>
          </a:fillRef>
          <a:effectRef idx="0">
            <a:schemeClr val="accent1"/>
          </a:effectRef>
          <a:fontRef idx="minor">
            <a:schemeClr val="tx1"/>
          </a:fontRef>
        </p:style>
      </p:cxnSp>
      <p:sp>
        <p:nvSpPr>
          <p:cNvPr id="5" name="Oval 4" descr="&quot;&quot;" title="&quot;&quot;">
            <a:extLst>
              <a:ext uri="{FF2B5EF4-FFF2-40B4-BE49-F238E27FC236}">
                <a16:creationId xmlns:a16="http://schemas.microsoft.com/office/drawing/2014/main" id="{A6946E55-2F14-1E76-A72A-798568BF621E}"/>
              </a:ext>
            </a:extLst>
          </p:cNvPr>
          <p:cNvSpPr/>
          <p:nvPr/>
        </p:nvSpPr>
        <p:spPr>
          <a:xfrm>
            <a:off x="4781856" y="796827"/>
            <a:ext cx="2546081" cy="2466753"/>
          </a:xfrm>
          <a:prstGeom prst="ellipse">
            <a:avLst/>
          </a:prstGeom>
          <a:solidFill>
            <a:srgbClr val="0123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u="sng" dirty="0">
              <a:solidFill>
                <a:srgbClr val="012369"/>
              </a:solidFill>
            </a:endParaRPr>
          </a:p>
          <a:p>
            <a:pPr lvl="0" algn="ctr"/>
            <a:endParaRPr lang="en-US" sz="3600" b="1" dirty="0">
              <a:solidFill>
                <a:srgbClr val="012369"/>
              </a:solidFill>
            </a:endParaRPr>
          </a:p>
        </p:txBody>
      </p:sp>
      <p:sp>
        <p:nvSpPr>
          <p:cNvPr id="7" name="TextBox 6">
            <a:extLst>
              <a:ext uri="{FF2B5EF4-FFF2-40B4-BE49-F238E27FC236}">
                <a16:creationId xmlns:a16="http://schemas.microsoft.com/office/drawing/2014/main" id="{7B2EBCB2-72F4-DE1D-D6AD-304563DD10A2}"/>
              </a:ext>
            </a:extLst>
          </p:cNvPr>
          <p:cNvSpPr txBox="1"/>
          <p:nvPr/>
        </p:nvSpPr>
        <p:spPr>
          <a:xfrm>
            <a:off x="4821069" y="1172128"/>
            <a:ext cx="2467653" cy="1769715"/>
          </a:xfrm>
          <a:prstGeom prst="rect">
            <a:avLst/>
          </a:prstGeom>
          <a:noFill/>
          <a:ln>
            <a:noFill/>
          </a:ln>
        </p:spPr>
        <p:txBody>
          <a:bodyPr wrap="square" rtlCol="0">
            <a:spAutoFit/>
          </a:bodyPr>
          <a:lstStyle/>
          <a:p>
            <a:pPr algn="ctr"/>
            <a:r>
              <a:rPr lang="en-US" sz="2800" b="1" u="sng" dirty="0">
                <a:solidFill>
                  <a:schemeClr val="bg1"/>
                </a:solidFill>
                <a:latin typeface="Arial" panose="020B0604020202020204" pitchFamily="34" charset="0"/>
                <a:cs typeface="Arial" panose="020B0604020202020204" pitchFamily="34" charset="0"/>
              </a:rPr>
              <a:t>FOCUS</a:t>
            </a:r>
          </a:p>
          <a:p>
            <a:pPr algn="ctr"/>
            <a:endParaRPr lang="en-US" sz="700" b="1" u="sng"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 Where is              our school headed?</a:t>
            </a:r>
          </a:p>
        </p:txBody>
      </p:sp>
      <p:cxnSp>
        <p:nvCxnSpPr>
          <p:cNvPr id="12" name="Straight Arrow Connector 11" descr="&quot;&quot;" title="&quot;&quot;">
            <a:extLst>
              <a:ext uri="{FF2B5EF4-FFF2-40B4-BE49-F238E27FC236}">
                <a16:creationId xmlns:a16="http://schemas.microsoft.com/office/drawing/2014/main" id="{15BF0A38-4673-43DD-4A5A-BF9964797AEF}"/>
              </a:ext>
            </a:extLst>
          </p:cNvPr>
          <p:cNvCxnSpPr>
            <a:cxnSpLocks/>
          </p:cNvCxnSpPr>
          <p:nvPr/>
        </p:nvCxnSpPr>
        <p:spPr>
          <a:xfrm flipH="1">
            <a:off x="3317522" y="5386129"/>
            <a:ext cx="5968718" cy="0"/>
          </a:xfrm>
          <a:prstGeom prst="straightConnector1">
            <a:avLst/>
          </a:prstGeom>
          <a:ln w="76200">
            <a:solidFill>
              <a:srgbClr val="BF0D3E"/>
            </a:solidFill>
            <a:tailEnd type="triangle"/>
          </a:ln>
        </p:spPr>
        <p:style>
          <a:lnRef idx="1">
            <a:schemeClr val="accent1"/>
          </a:lnRef>
          <a:fillRef idx="0">
            <a:schemeClr val="accent1"/>
          </a:fillRef>
          <a:effectRef idx="0">
            <a:schemeClr val="accent1"/>
          </a:effectRef>
          <a:fontRef idx="minor">
            <a:schemeClr val="tx1"/>
          </a:fontRef>
        </p:style>
      </p:cxnSp>
      <p:sp>
        <p:nvSpPr>
          <p:cNvPr id="4" name="Oval 3" descr="&quot;&quot;" title="&quot;&quot;">
            <a:extLst>
              <a:ext uri="{FF2B5EF4-FFF2-40B4-BE49-F238E27FC236}">
                <a16:creationId xmlns:a16="http://schemas.microsoft.com/office/drawing/2014/main" id="{63338111-47D3-C5E3-3062-04C8F09264AC}"/>
              </a:ext>
            </a:extLst>
          </p:cNvPr>
          <p:cNvSpPr/>
          <p:nvPr/>
        </p:nvSpPr>
        <p:spPr>
          <a:xfrm>
            <a:off x="8851061" y="3497909"/>
            <a:ext cx="2546081" cy="2466753"/>
          </a:xfrm>
          <a:prstGeom prst="ellipse">
            <a:avLst/>
          </a:prstGeom>
          <a:solidFill>
            <a:srgbClr val="0123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u="sng" dirty="0">
              <a:solidFill>
                <a:srgbClr val="012369"/>
              </a:solidFill>
            </a:endParaRPr>
          </a:p>
          <a:p>
            <a:pPr lvl="0" algn="ctr"/>
            <a:endParaRPr lang="en-US" sz="3600" b="1" dirty="0">
              <a:solidFill>
                <a:srgbClr val="012369"/>
              </a:solidFill>
            </a:endParaRPr>
          </a:p>
        </p:txBody>
      </p:sp>
      <p:sp>
        <p:nvSpPr>
          <p:cNvPr id="8" name="TextBox 7">
            <a:extLst>
              <a:ext uri="{FF2B5EF4-FFF2-40B4-BE49-F238E27FC236}">
                <a16:creationId xmlns:a16="http://schemas.microsoft.com/office/drawing/2014/main" id="{7A2C5673-F555-91BD-7F3C-E132B517471A}"/>
              </a:ext>
            </a:extLst>
          </p:cNvPr>
          <p:cNvSpPr txBox="1"/>
          <p:nvPr/>
        </p:nvSpPr>
        <p:spPr>
          <a:xfrm>
            <a:off x="9076236" y="3888532"/>
            <a:ext cx="2115373" cy="1738938"/>
          </a:xfrm>
          <a:prstGeom prst="rect">
            <a:avLst/>
          </a:prstGeom>
          <a:noFill/>
          <a:ln>
            <a:noFill/>
          </a:ln>
        </p:spPr>
        <p:txBody>
          <a:bodyPr wrap="square" rtlCol="0">
            <a:spAutoFit/>
          </a:bodyPr>
          <a:lstStyle/>
          <a:p>
            <a:pPr algn="ctr"/>
            <a:r>
              <a:rPr lang="en-US" sz="2800" b="1" u="sng" dirty="0">
                <a:solidFill>
                  <a:schemeClr val="bg1"/>
                </a:solidFill>
                <a:latin typeface="Arial" panose="020B0604020202020204" pitchFamily="34" charset="0"/>
                <a:cs typeface="Arial" panose="020B0604020202020204" pitchFamily="34" charset="0"/>
              </a:rPr>
              <a:t>NEED</a:t>
            </a:r>
          </a:p>
          <a:p>
            <a:pPr algn="ctr"/>
            <a:endParaRPr lang="en-US" sz="700" b="1" u="sng"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 Where is              our school now?</a:t>
            </a:r>
          </a:p>
        </p:txBody>
      </p:sp>
      <p:sp>
        <p:nvSpPr>
          <p:cNvPr id="32" name="TextBox 31">
            <a:extLst>
              <a:ext uri="{FF2B5EF4-FFF2-40B4-BE49-F238E27FC236}">
                <a16:creationId xmlns:a16="http://schemas.microsoft.com/office/drawing/2014/main" id="{121062F2-81D4-3A03-29CF-00C59EDC94D0}"/>
              </a:ext>
            </a:extLst>
          </p:cNvPr>
          <p:cNvSpPr txBox="1"/>
          <p:nvPr/>
        </p:nvSpPr>
        <p:spPr>
          <a:xfrm>
            <a:off x="3327002" y="3493858"/>
            <a:ext cx="5553181" cy="1661993"/>
          </a:xfrm>
          <a:prstGeom prst="rect">
            <a:avLst/>
          </a:prstGeom>
          <a:noFill/>
          <a:ln w="38100">
            <a:noFill/>
          </a:ln>
        </p:spPr>
        <p:txBody>
          <a:bodyPr wrap="square" rtlCol="0">
            <a:spAutoFit/>
          </a:bodyPr>
          <a:lstStyle/>
          <a:p>
            <a:pPr algn="l"/>
            <a:endParaRPr lang="en-US" sz="600" dirty="0"/>
          </a:p>
          <a:p>
            <a:pPr algn="ctr"/>
            <a:r>
              <a:rPr lang="en-US" sz="4800" b="1" dirty="0">
                <a:solidFill>
                  <a:srgbClr val="012369"/>
                </a:solidFill>
                <a:latin typeface="Arial Black" panose="020B0A04020102020204" pitchFamily="34" charset="0"/>
                <a:cs typeface="Arial" panose="020B0604020202020204" pitchFamily="34" charset="0"/>
              </a:rPr>
              <a:t>ACTION PLAN   FOCUS AREAS</a:t>
            </a:r>
          </a:p>
        </p:txBody>
      </p:sp>
      <p:sp>
        <p:nvSpPr>
          <p:cNvPr id="11" name="Title 10" hidden="1">
            <a:extLst>
              <a:ext uri="{FF2B5EF4-FFF2-40B4-BE49-F238E27FC236}">
                <a16:creationId xmlns:a16="http://schemas.microsoft.com/office/drawing/2014/main" id="{8D11B179-FF04-CB09-F3CA-0172395F8869}"/>
              </a:ext>
            </a:extLst>
          </p:cNvPr>
          <p:cNvSpPr>
            <a:spLocks noGrp="1"/>
          </p:cNvSpPr>
          <p:nvPr>
            <p:ph type="title" idx="4294967295"/>
          </p:nvPr>
        </p:nvSpPr>
        <p:spPr/>
        <p:txBody>
          <a:bodyPr/>
          <a:lstStyle/>
          <a:p>
            <a:pPr rtl="0" eaLnBrk="1" latinLnBrk="0" hangingPunct="1"/>
            <a:r>
              <a:rPr lang="en-US" sz="3600" b="0" i="0" kern="1200" spc="-60" baseline="0" dirty="0">
                <a:solidFill>
                  <a:srgbClr val="FFFFFF"/>
                </a:solidFill>
                <a:effectLst/>
                <a:latin typeface="Corbel" panose="020B0503020204020204" pitchFamily="34" charset="0"/>
                <a:ea typeface="+mj-ea"/>
                <a:cs typeface="+mj-cs"/>
              </a:rPr>
              <a:t>Action Plan Focus Areas</a:t>
            </a:r>
            <a:endParaRPr lang="en-US" dirty="0">
              <a:effectLst/>
            </a:endParaRPr>
          </a:p>
        </p:txBody>
      </p:sp>
    </p:spTree>
    <p:extLst>
      <p:ext uri="{BB962C8B-B14F-4D97-AF65-F5344CB8AC3E}">
        <p14:creationId xmlns:p14="http://schemas.microsoft.com/office/powerpoint/2010/main" val="3607436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1696</Words>
  <Application>Microsoft Office PowerPoint</Application>
  <PresentationFormat>Widescreen</PresentationFormat>
  <Paragraphs>172</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Black</vt:lpstr>
      <vt:lpstr>Calibri</vt:lpstr>
      <vt:lpstr>Calibri Light</vt:lpstr>
      <vt:lpstr>Corbel</vt:lpstr>
      <vt:lpstr>Wingdings 2</vt:lpstr>
      <vt:lpstr>Office Theme</vt:lpstr>
      <vt:lpstr>Frame</vt:lpstr>
      <vt:lpstr>Module 4</vt:lpstr>
      <vt:lpstr>AZPLS Norms</vt:lpstr>
      <vt:lpstr>Collaborative Teams</vt:lpstr>
      <vt:lpstr>AZPLS Systems</vt:lpstr>
      <vt:lpstr>Professional Learning Process</vt:lpstr>
      <vt:lpstr>Leading for Impact</vt:lpstr>
      <vt:lpstr>DLT Action Plan Focus</vt:lpstr>
      <vt:lpstr>School Action Plan Focus Areas</vt:lpstr>
      <vt:lpstr>Action Plan Focus Areas</vt:lpstr>
      <vt:lpstr>Parent Events</vt:lpstr>
      <vt:lpstr>District Support</vt:lpstr>
      <vt:lpstr>Build a Strong Schoolwide Focus</vt:lpstr>
      <vt:lpstr>Your Collaboration Skills</vt:lpstr>
      <vt:lpstr>Your Support Impacts Growth</vt:lpstr>
      <vt:lpstr>Arizona Dept of Ed Exceptional Student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dc:title>
  <dc:creator>Carolina Crawford</dc:creator>
  <cp:lastModifiedBy>Kim Conley</cp:lastModifiedBy>
  <cp:revision>6</cp:revision>
  <dcterms:created xsi:type="dcterms:W3CDTF">2022-10-16T01:33:59Z</dcterms:created>
  <dcterms:modified xsi:type="dcterms:W3CDTF">2023-05-28T04:22:43Z</dcterms:modified>
</cp:coreProperties>
</file>