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612" r:id="rId3"/>
    <p:sldId id="1056" r:id="rId4"/>
    <p:sldId id="1021" r:id="rId5"/>
    <p:sldId id="797" r:id="rId6"/>
    <p:sldId id="257" r:id="rId7"/>
    <p:sldId id="1022" r:id="rId8"/>
    <p:sldId id="1049" r:id="rId9"/>
    <p:sldId id="1013" r:id="rId10"/>
    <p:sldId id="1024" r:id="rId11"/>
    <p:sldId id="599" r:id="rId12"/>
    <p:sldId id="600" r:id="rId13"/>
    <p:sldId id="601" r:id="rId14"/>
    <p:sldId id="602" r:id="rId15"/>
    <p:sldId id="607" r:id="rId16"/>
    <p:sldId id="1058" r:id="rId17"/>
    <p:sldId id="6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867"/>
    <a:srgbClr val="FCAF17"/>
    <a:srgbClr val="BF0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A60A6-89B5-41D5-A69A-BE74CA01E6EB}" v="24" dt="2022-10-21T15:33:42.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96" autoAdjust="0"/>
  </p:normalViewPr>
  <p:slideViewPr>
    <p:cSldViewPr snapToGrid="0">
      <p:cViewPr varScale="1">
        <p:scale>
          <a:sx n="101" d="100"/>
          <a:sy n="101" d="100"/>
        </p:scale>
        <p:origin x="138" y="1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10" d="100"/>
          <a:sy n="110" d="100"/>
        </p:scale>
        <p:origin x="1420" y="-35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12169"/>
            </a:solidFill>
            <a:ln>
              <a:noFill/>
            </a:ln>
            <a:effectLst/>
          </c:spPr>
          <c:invertIfNegative val="0"/>
          <c:dPt>
            <c:idx val="0"/>
            <c:invertIfNegative val="0"/>
            <c:bubble3D val="0"/>
            <c:spPr>
              <a:solidFill>
                <a:srgbClr val="012169"/>
              </a:solidFill>
              <a:ln>
                <a:noFill/>
              </a:ln>
              <a:effectLst/>
            </c:spPr>
            <c:extLst>
              <c:ext xmlns:c16="http://schemas.microsoft.com/office/drawing/2014/chart" uri="{C3380CC4-5D6E-409C-BE32-E72D297353CC}">
                <c16:uniqueId val="{00000001-B814-4773-9533-62CF53F727AF}"/>
              </c:ext>
            </c:extLst>
          </c:dPt>
          <c:cat>
            <c:strRef>
              <c:f>Sheet1!$A$2:$A$5</c:f>
              <c:strCache>
                <c:ptCount val="4"/>
                <c:pt idx="0">
                  <c:v>All teachers think all students can do good work.</c:v>
                </c:pt>
                <c:pt idx="1">
                  <c:v>Reading instruction includes all students.</c:v>
                </c:pt>
                <c:pt idx="2">
                  <c:v>Having students with specific learning
disabilities in the general classroom has a positive effect on the academic development of my child.</c:v>
                </c:pt>
                <c:pt idx="3">
                  <c:v>My child’s education has been positively affected by having students with specific learning disabilities </c:v>
                </c:pt>
              </c:strCache>
            </c:strRef>
          </c:cat>
          <c:val>
            <c:numRef>
              <c:f>Sheet1!$B$2:$B$5</c:f>
              <c:numCache>
                <c:formatCode>0%</c:formatCode>
                <c:ptCount val="4"/>
                <c:pt idx="0">
                  <c:v>0.9</c:v>
                </c:pt>
                <c:pt idx="1">
                  <c:v>0.75</c:v>
                </c:pt>
                <c:pt idx="2">
                  <c:v>0.63</c:v>
                </c:pt>
                <c:pt idx="3">
                  <c:v>0.5</c:v>
                </c:pt>
              </c:numCache>
            </c:numRef>
          </c:val>
          <c:extLst>
            <c:ext xmlns:c16="http://schemas.microsoft.com/office/drawing/2014/chart" uri="{C3380CC4-5D6E-409C-BE32-E72D297353CC}">
              <c16:uniqueId val="{00000002-B814-4773-9533-62CF53F727AF}"/>
            </c:ext>
          </c:extLst>
        </c:ser>
        <c:dLbls>
          <c:showLegendKey val="0"/>
          <c:showVal val="0"/>
          <c:showCatName val="0"/>
          <c:showSerName val="0"/>
          <c:showPercent val="0"/>
          <c:showBubbleSize val="0"/>
        </c:dLbls>
        <c:gapWidth val="182"/>
        <c:axId val="537438040"/>
        <c:axId val="537435416"/>
      </c:barChart>
      <c:catAx>
        <c:axId val="537438040"/>
        <c:scaling>
          <c:orientation val="maxMin"/>
        </c:scaling>
        <c:delete val="1"/>
        <c:axPos val="l"/>
        <c:numFmt formatCode="General" sourceLinked="1"/>
        <c:majorTickMark val="none"/>
        <c:minorTickMark val="none"/>
        <c:tickLblPos val="nextTo"/>
        <c:crossAx val="537435416"/>
        <c:crosses val="autoZero"/>
        <c:auto val="1"/>
        <c:lblAlgn val="ctr"/>
        <c:lblOffset val="100"/>
        <c:noMultiLvlLbl val="0"/>
      </c:catAx>
      <c:valAx>
        <c:axId val="53743541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7438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BB7E4-9C3C-43CC-A668-DF8AE00AE96F}"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31AE-D1B5-4339-8C01-67EDF5A0EB71}" type="slidenum">
              <a:rPr lang="en-US" smtClean="0"/>
              <a:t>‹#›</a:t>
            </a:fld>
            <a:endParaRPr lang="en-US"/>
          </a:p>
        </p:txBody>
      </p:sp>
    </p:spTree>
    <p:extLst>
      <p:ext uri="{BB962C8B-B14F-4D97-AF65-F5344CB8AC3E}">
        <p14:creationId xmlns:p14="http://schemas.microsoft.com/office/powerpoint/2010/main" val="74833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r>
              <a:rPr lang="en-US" dirty="0">
                <a:latin typeface="Arial" panose="020B0604020202020204" pitchFamily="34" charset="0"/>
                <a:cs typeface="Arial" panose="020B0604020202020204" pitchFamily="34" charset="0"/>
              </a:rPr>
              <a:t>Welcome to the Arizona Professional Learning Series (AZPLS) to Increase Literacy Achievement for All Students. The focus is to close the gap in literacy achievement between students with specific learning disabilities and their peers without specific learning disabilities in grades 4–8. </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39738"/>
            <a:ext cx="5543550" cy="3117850"/>
          </a:xfrm>
        </p:spPr>
      </p:sp>
      <p:sp>
        <p:nvSpPr>
          <p:cNvPr id="3" name="Notes Placeholder 2"/>
          <p:cNvSpPr>
            <a:spLocks noGrp="1"/>
          </p:cNvSpPr>
          <p:nvPr>
            <p:ph type="body" idx="1"/>
          </p:nvPr>
        </p:nvSpPr>
        <p:spPr>
          <a:xfrm>
            <a:off x="695325" y="3612348"/>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AZPLS design includes a comprehensive data collection and analysis plan. Each data piece was created specifically for the Arizona Professional Learning Series to identify progress, drive implementation, and ensure fidelity throughout the process of systems change. Our coach has access to the AZPLS Data Portal that houses all data collection documents and provides real-time analyses and results. That information will be shared with all of you, so you can make decisions that will advance your work.</a:t>
            </a:r>
          </a:p>
          <a:p>
            <a:r>
              <a:rPr lang="en-US" dirty="0"/>
              <a:t>    </a:t>
            </a:r>
          </a:p>
        </p:txBody>
      </p:sp>
      <p:sp>
        <p:nvSpPr>
          <p:cNvPr id="4" name="Slide Number Placeholder 3"/>
          <p:cNvSpPr>
            <a:spLocks noGrp="1"/>
          </p:cNvSpPr>
          <p:nvPr>
            <p:ph type="sldNum" sz="quarter" idx="5"/>
          </p:nvPr>
        </p:nvSpPr>
        <p:spPr>
          <a:xfrm>
            <a:off x="6238875" y="8431524"/>
            <a:ext cx="40664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699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476250"/>
            <a:ext cx="5543550" cy="3117850"/>
          </a:xfrm>
        </p:spPr>
      </p:sp>
      <p:sp>
        <p:nvSpPr>
          <p:cNvPr id="3" name="Notes Placeholder 2"/>
          <p:cNvSpPr>
            <a:spLocks noGrp="1"/>
          </p:cNvSpPr>
          <p:nvPr>
            <p:ph type="body" idx="1"/>
          </p:nvPr>
        </p:nvSpPr>
        <p:spPr>
          <a:xfrm>
            <a:off x="703263" y="3640239"/>
            <a:ext cx="5560060" cy="3699800"/>
          </a:xfrm>
        </p:spPr>
        <p:txBody>
          <a:bodyPr/>
          <a:lstStyle/>
          <a:p>
            <a:r>
              <a:rPr lang="en-US" dirty="0">
                <a:latin typeface="Arial" panose="020B0604020202020204" pitchFamily="34" charset="0"/>
                <a:cs typeface="Arial" panose="020B0604020202020204" pitchFamily="34" charset="0"/>
              </a:rPr>
              <a:t>The first data will be collected between now and our next professional learning with Module 2. Your students, their parents, and you will complete surveys regarding the level of inclusive practices in our school.</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information will indicate perceptions of the school culture for supporting the concepts that all students can learn and all students are held to high standards. Analysis of the survey data during the next module will provide a foundational component to creating relationships that promote increased student achievement. This data will provide a baseline. The surveys will be completed again near the end of this school year, then annually thereafter. The data analyses will determine areas for improvement and areas to celebrate. </a:t>
            </a:r>
          </a:p>
          <a:p>
            <a:r>
              <a:rPr lang="en-US" dirty="0">
                <a:latin typeface="Arial" panose="020B0604020202020204" pitchFamily="34" charset="0"/>
                <a:cs typeface="Arial" panose="020B0604020202020204" pitchFamily="34" charset="0"/>
              </a:rPr>
              <a:t> </a:t>
            </a:r>
          </a:p>
          <a:p>
            <a:pPr marL="0" marR="0">
              <a:spcBef>
                <a:spcPts val="0"/>
              </a:spcBef>
              <a:spcAft>
                <a:spcPts val="0"/>
              </a:spcAft>
            </a:pPr>
            <a:r>
              <a:rPr lang="en-US" dirty="0">
                <a:latin typeface="Arial" panose="020B0604020202020204" pitchFamily="34" charset="0"/>
                <a:cs typeface="Arial" panose="020B0604020202020204" pitchFamily="34" charset="0"/>
              </a:rPr>
              <a:t>You have a copy of each survey in </a:t>
            </a:r>
            <a:r>
              <a:rPr lang="en-US" b="1" dirty="0">
                <a:effectLst/>
                <a:latin typeface="Arial" panose="020B0604020202020204" pitchFamily="34" charset="0"/>
                <a:ea typeface="Arial" panose="020B0604020202020204" pitchFamily="34" charset="0"/>
                <a:cs typeface="Arial" panose="020B0604020202020204" pitchFamily="34" charset="0"/>
              </a:rPr>
              <a:t>Handout 4: Inclusive Practices and Collaboration Staff Perception Survey; Handout 5A: Student Perception Survey Grades 3–8;</a:t>
            </a:r>
            <a:r>
              <a:rPr lang="en-US" b="1" dirty="0">
                <a:latin typeface="Arial" panose="020B0604020202020204" pitchFamily="34" charset="0"/>
                <a:ea typeface="Arial" panose="020B0604020202020204" pitchFamily="34" charset="0"/>
                <a:cs typeface="Arial" panose="020B0604020202020204" pitchFamily="34" charset="0"/>
              </a:rPr>
              <a:t> </a:t>
            </a:r>
            <a:r>
              <a:rPr lang="en-US" b="1" dirty="0">
                <a:effectLst/>
                <a:latin typeface="Arial" panose="020B0604020202020204" pitchFamily="34" charset="0"/>
                <a:ea typeface="Arial" panose="020B0604020202020204" pitchFamily="34" charset="0"/>
                <a:cs typeface="Arial" panose="020B0604020202020204" pitchFamily="34" charset="0"/>
              </a:rPr>
              <a:t>Handout 5B: Student Perception Survey Grades K–2; and Handout 6: Parent Perception Survey</a:t>
            </a:r>
            <a:r>
              <a:rPr lang="en-US" dirty="0">
                <a:latin typeface="Arial" panose="020B0604020202020204" pitchFamily="34" charset="0"/>
                <a:cs typeface="Arial" panose="020B0604020202020204" pitchFamily="34" charset="0"/>
              </a:rPr>
              <a:t>. Take a few minutes to review the surveys and discuss at your table.</a:t>
            </a:r>
          </a:p>
          <a:p>
            <a:endParaRPr lang="en-US" dirty="0"/>
          </a:p>
        </p:txBody>
      </p:sp>
      <p:sp>
        <p:nvSpPr>
          <p:cNvPr id="4" name="Slide Number Placeholder 3"/>
          <p:cNvSpPr>
            <a:spLocks noGrp="1"/>
          </p:cNvSpPr>
          <p:nvPr>
            <p:ph type="sldNum" sz="quarter" idx="5"/>
          </p:nvPr>
        </p:nvSpPr>
        <p:spPr>
          <a:xfrm>
            <a:off x="6053060" y="8436046"/>
            <a:ext cx="562314"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203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27050"/>
            <a:ext cx="5543550" cy="3117850"/>
          </a:xfrm>
        </p:spPr>
      </p:sp>
      <p:sp>
        <p:nvSpPr>
          <p:cNvPr id="3" name="Notes Placeholder 2"/>
          <p:cNvSpPr>
            <a:spLocks noGrp="1"/>
          </p:cNvSpPr>
          <p:nvPr>
            <p:ph type="body" idx="1"/>
          </p:nvPr>
        </p:nvSpPr>
        <p:spPr>
          <a:xfrm>
            <a:off x="686752" y="3694234"/>
            <a:ext cx="5560060" cy="3636705"/>
          </a:xfrm>
        </p:spPr>
        <p:txBody>
          <a:bodyPr/>
          <a:lstStyle/>
          <a:p>
            <a:r>
              <a:rPr lang="en-US" dirty="0">
                <a:latin typeface="Arial" panose="020B0604020202020204" pitchFamily="34" charset="0"/>
                <a:cs typeface="Arial" panose="020B0604020202020204" pitchFamily="34" charset="0"/>
              </a:rPr>
              <a:t>“At the end of the day, the most overwhelming key to a child’s success is the positive involvement of parents.” ~Jane D. Hall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Parents will play an active role in helping their children become more successful in school by contributing to the data and participating in parent meetings that support each module. Parents will learn specific strategies and how to use those strategies at home to support their children.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Students will be active participants in the learning process. They will be taught strategies to help them better engage in their individual and collaborative learning. All students will be able to identify Learning Goals with Criteria for Success and monitor their own progress in achieving those goals.</a:t>
            </a:r>
          </a:p>
          <a:p>
            <a:endParaRPr lang="en-US" dirty="0"/>
          </a:p>
        </p:txBody>
      </p:sp>
      <p:sp>
        <p:nvSpPr>
          <p:cNvPr id="4" name="Slide Number Placeholder 3"/>
          <p:cNvSpPr>
            <a:spLocks noGrp="1"/>
          </p:cNvSpPr>
          <p:nvPr>
            <p:ph type="sldNum" sz="quarter" idx="5"/>
          </p:nvPr>
        </p:nvSpPr>
        <p:spPr>
          <a:xfrm>
            <a:off x="6246812" y="8439794"/>
            <a:ext cx="429386"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694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476250"/>
            <a:ext cx="5543550" cy="3117850"/>
          </a:xfrm>
        </p:spPr>
      </p:sp>
      <p:sp>
        <p:nvSpPr>
          <p:cNvPr id="3" name="Notes Placeholder 2"/>
          <p:cNvSpPr>
            <a:spLocks noGrp="1"/>
          </p:cNvSpPr>
          <p:nvPr>
            <p:ph type="body" idx="1"/>
          </p:nvPr>
        </p:nvSpPr>
        <p:spPr>
          <a:xfrm>
            <a:off x="678815" y="3682050"/>
            <a:ext cx="5560060" cy="3700490"/>
          </a:xfrm>
        </p:spPr>
        <p:txBody>
          <a:bodyPr/>
          <a:lstStyle/>
          <a:p>
            <a:r>
              <a:rPr lang="en-US" dirty="0">
                <a:latin typeface="Arial" panose="020B0604020202020204" pitchFamily="34" charset="0"/>
                <a:cs typeface="Arial" panose="020B0604020202020204" pitchFamily="34" charset="0"/>
              </a:rPr>
              <a:t>Everyone collaboratively works towards the same outcomes through shared leadership responsibilities and decision making. This inclusiveness ensures everyone is engaged in fostering an environment that is focused on the success of all students.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next module, grade level Collaborative Teams are established to work together in all module professional learning and support each other in implementation. The format of the Collaborative Teams, Building Leadership Team, and District Leadership Team creates a natural feedback loop where practice informs policy and policy supports practice. </a:t>
            </a:r>
          </a:p>
          <a:p>
            <a:endParaRPr lang="en-US" dirty="0"/>
          </a:p>
        </p:txBody>
      </p:sp>
      <p:sp>
        <p:nvSpPr>
          <p:cNvPr id="4" name="Slide Number Placeholder 3"/>
          <p:cNvSpPr>
            <a:spLocks noGrp="1"/>
          </p:cNvSpPr>
          <p:nvPr>
            <p:ph type="sldNum" sz="quarter" idx="5"/>
          </p:nvPr>
        </p:nvSpPr>
        <p:spPr>
          <a:xfrm>
            <a:off x="6195646" y="8436046"/>
            <a:ext cx="42483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494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422275"/>
            <a:ext cx="5543550" cy="3117850"/>
          </a:xfrm>
        </p:spPr>
      </p:sp>
      <p:sp>
        <p:nvSpPr>
          <p:cNvPr id="3" name="Notes Placeholder 2"/>
          <p:cNvSpPr>
            <a:spLocks noGrp="1"/>
          </p:cNvSpPr>
          <p:nvPr>
            <p:ph type="body" idx="1"/>
          </p:nvPr>
        </p:nvSpPr>
        <p:spPr>
          <a:xfrm>
            <a:off x="686753" y="3630545"/>
            <a:ext cx="5560060" cy="3636705"/>
          </a:xfrm>
        </p:spPr>
        <p:txBody>
          <a:bodyPr/>
          <a:lstStyle/>
          <a:p>
            <a:r>
              <a:rPr lang="en-US" dirty="0">
                <a:latin typeface="Arial" panose="020B0604020202020204" pitchFamily="34" charset="0"/>
                <a:cs typeface="Arial" panose="020B0604020202020204" pitchFamily="34" charset="0"/>
              </a:rPr>
              <a:t>The Arizona Professional Learning Series (AZPLS) is </a:t>
            </a:r>
            <a:r>
              <a:rPr lang="en-US"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another initiative. It is professional learning that supports and enhances our current initiatives and provides strategies to continue that work.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Read the information in </a:t>
            </a:r>
            <a:r>
              <a:rPr lang="en-US" b="1" dirty="0">
                <a:latin typeface="Arial" panose="020B0604020202020204" pitchFamily="34" charset="0"/>
                <a:cs typeface="Arial" panose="020B0604020202020204" pitchFamily="34" charset="0"/>
              </a:rPr>
              <a:t>Handout 7: Standards—School—AZPLS Alignment</a:t>
            </a:r>
            <a:r>
              <a:rPr lang="en-US" dirty="0">
                <a:latin typeface="Arial" panose="020B0604020202020204" pitchFamily="34" charset="0"/>
                <a:cs typeface="Arial" panose="020B0604020202020204" pitchFamily="34" charset="0"/>
              </a:rPr>
              <a:t> and write down our mission, current initiatives, and vision. </a:t>
            </a:r>
          </a:p>
          <a:p>
            <a:endParaRPr lang="en-US" dirty="0">
              <a:latin typeface="Arial" panose="020B0604020202020204" pitchFamily="34" charset="0"/>
              <a:cs typeface="Arial" panose="020B0604020202020204" pitchFamily="34" charset="0"/>
            </a:endParaRPr>
          </a:p>
          <a:p>
            <a:r>
              <a:rPr lang="en-US" i="1" dirty="0">
                <a:effectLst/>
                <a:latin typeface="Arial" panose="020B0604020202020204" pitchFamily="34" charset="0"/>
                <a:ea typeface="Calibri" panose="020F0502020204030204" pitchFamily="34" charset="0"/>
              </a:rPr>
              <a:t>When individuals are finished:</a:t>
            </a:r>
            <a:r>
              <a:rPr lang="en-US"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urn to a partner, discuss your answers, synthesize the information, and answer the questions at the bottom of the handout: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How does the AZPLS fit our mission and vision?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 How is our school meeting our current initiatives?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How could the AZPLS support our current initiatives?</a:t>
            </a:r>
          </a:p>
          <a:p>
            <a:endParaRPr lang="en-US" dirty="0">
              <a:latin typeface="Arial" panose="020B0604020202020204" pitchFamily="34" charset="0"/>
              <a:cs typeface="Arial" panose="020B0604020202020204" pitchFamily="34" charset="0"/>
            </a:endParaRPr>
          </a:p>
          <a:p>
            <a:r>
              <a:rPr lang="en-US" i="1" dirty="0">
                <a:effectLst/>
                <a:latin typeface="Arial" panose="020B0604020202020204" pitchFamily="34" charset="0"/>
                <a:ea typeface="Calibri" panose="020F0502020204030204" pitchFamily="34" charset="0"/>
              </a:rPr>
              <a:t>When the pairs are finished:</a:t>
            </a:r>
            <a:r>
              <a:rPr lang="en-US" dirty="0">
                <a:effectLst/>
                <a:latin typeface="Arial" panose="020B0604020202020204" pitchFamily="34" charset="0"/>
                <a:ea typeface="Calibri" panose="020F0502020204030204" pitchFamily="34" charset="0"/>
              </a:rPr>
              <a:t> Partners, find another pair to form a quad and share your answers. </a:t>
            </a:r>
            <a:r>
              <a:rPr lang="en-US" dirty="0">
                <a:latin typeface="Arial" panose="020B0604020202020204" pitchFamily="34" charset="0"/>
                <a:cs typeface="Arial" panose="020B0604020202020204" pitchFamily="34" charset="0"/>
              </a:rPr>
              <a:t>Identify how everything ties together and how the AZPLS supports and enhances the needs of our school and community.</a:t>
            </a:r>
          </a:p>
          <a:p>
            <a:endParaRPr lang="en-US" dirty="0">
              <a:latin typeface="Arial" panose="020B0604020202020204" pitchFamily="34" charset="0"/>
              <a:cs typeface="Arial" panose="020B0604020202020204" pitchFamily="34" charset="0"/>
            </a:endParaRPr>
          </a:p>
          <a:p>
            <a:r>
              <a:rPr lang="en-US" i="1" dirty="0">
                <a:effectLst/>
                <a:latin typeface="Arial" panose="020B0604020202020204" pitchFamily="34" charset="0"/>
                <a:ea typeface="Calibri" panose="020F0502020204030204" pitchFamily="34" charset="0"/>
                <a:cs typeface="Arial" panose="020B0604020202020204" pitchFamily="34" charset="0"/>
              </a:rPr>
              <a:t>When the quads are finished, ask a few to share their thoughts.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46813" y="8490021"/>
            <a:ext cx="3656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599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23863"/>
            <a:ext cx="5543550" cy="3117850"/>
          </a:xfrm>
        </p:spPr>
      </p:sp>
      <p:sp>
        <p:nvSpPr>
          <p:cNvPr id="3" name="Notes Placeholder 2"/>
          <p:cNvSpPr>
            <a:spLocks noGrp="1"/>
          </p:cNvSpPr>
          <p:nvPr>
            <p:ph type="body" idx="1"/>
          </p:nvPr>
        </p:nvSpPr>
        <p:spPr>
          <a:xfrm>
            <a:off x="678815" y="3608702"/>
            <a:ext cx="5560060" cy="3735885"/>
          </a:xfrm>
        </p:spPr>
        <p:txBody>
          <a:bodyPr/>
          <a:lstStyle/>
          <a:p>
            <a:r>
              <a:rPr lang="en-US" dirty="0">
                <a:latin typeface="Arial" panose="020B0604020202020204" pitchFamily="34" charset="0"/>
                <a:cs typeface="Arial" panose="020B0604020202020204" pitchFamily="34" charset="0"/>
              </a:rPr>
              <a:t>Today, you planted the seeds of change to increase literacy achievement for your students. Take a moment and think about how this professional learning will take root and provide growth for you, your students, and their families.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There are green leaves and markers on your tables. Please take a leaf, write down one thing you are looking forward to with the AZPLS and attach it to the tree poster. </a:t>
            </a:r>
          </a:p>
          <a:p>
            <a:endParaRPr lang="en-US" dirty="0"/>
          </a:p>
        </p:txBody>
      </p:sp>
      <p:sp>
        <p:nvSpPr>
          <p:cNvPr id="4" name="Slide Number Placeholder 3"/>
          <p:cNvSpPr>
            <a:spLocks noGrp="1"/>
          </p:cNvSpPr>
          <p:nvPr>
            <p:ph type="sldNum" sz="quarter" idx="5"/>
          </p:nvPr>
        </p:nvSpPr>
        <p:spPr>
          <a:xfrm>
            <a:off x="6238875" y="8488433"/>
            <a:ext cx="379345"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080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4" name="Slide Number Placeholder 3"/>
          <p:cNvSpPr>
            <a:spLocks noGrp="1"/>
          </p:cNvSpPr>
          <p:nvPr>
            <p:ph type="sldNum" sz="quarter" idx="5"/>
          </p:nvPr>
        </p:nvSpPr>
        <p:spPr>
          <a:xfrm>
            <a:off x="6233821" y="8494382"/>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C0A9CC1-8AA5-4312-7367-CE8625937BE5}"/>
              </a:ext>
            </a:extLst>
          </p:cNvPr>
          <p:cNvSpPr txBox="1"/>
          <p:nvPr/>
        </p:nvSpPr>
        <p:spPr>
          <a:xfrm>
            <a:off x="624180" y="3530464"/>
            <a:ext cx="56096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Optional Professional Learning Survey: Ask participants to complete surveys before they leave.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58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20688"/>
            <a:ext cx="5543550" cy="3117850"/>
          </a:xfrm>
        </p:spPr>
      </p:sp>
      <p:sp>
        <p:nvSpPr>
          <p:cNvPr id="3" name="Notes Placeholder 2"/>
          <p:cNvSpPr>
            <a:spLocks noGrp="1"/>
          </p:cNvSpPr>
          <p:nvPr>
            <p:ph type="body" idx="1"/>
          </p:nvPr>
        </p:nvSpPr>
        <p:spPr>
          <a:xfrm>
            <a:off x="678815" y="3588152"/>
            <a:ext cx="5560060" cy="3794387"/>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This comprehensive professional learning series was developed with and for Arizona schools. It is inclusive of the entire school community. Collaborative involvement includes the district, school staff, students, and parents.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The foundation is based on systems change, so the professional learning and implementation is schoolwide for grades K–8. The teaching and learning strategies presented in the modules work for all student populations in grades 4–8 and can be adapted and introduced in the primary grades.</a:t>
            </a:r>
          </a:p>
          <a:p>
            <a:endParaRPr lang="en-US" dirty="0"/>
          </a:p>
        </p:txBody>
      </p:sp>
      <p:sp>
        <p:nvSpPr>
          <p:cNvPr id="4" name="Slide Number Placeholder 3"/>
          <p:cNvSpPr>
            <a:spLocks noGrp="1"/>
          </p:cNvSpPr>
          <p:nvPr>
            <p:ph type="sldNum" sz="quarter" idx="5"/>
          </p:nvPr>
        </p:nvSpPr>
        <p:spPr>
          <a:xfrm>
            <a:off x="6238875" y="8450333"/>
            <a:ext cx="42483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143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49263"/>
            <a:ext cx="5543550" cy="3117850"/>
          </a:xfrm>
        </p:spPr>
      </p:sp>
      <p:sp>
        <p:nvSpPr>
          <p:cNvPr id="3" name="Notes Placeholder 2"/>
          <p:cNvSpPr>
            <a:spLocks noGrp="1"/>
          </p:cNvSpPr>
          <p:nvPr>
            <p:ph type="body" idx="1"/>
          </p:nvPr>
        </p:nvSpPr>
        <p:spPr>
          <a:xfrm>
            <a:off x="657225" y="3678568"/>
            <a:ext cx="5560060" cy="3636705"/>
          </a:xfrm>
        </p:spPr>
        <p:txBody>
          <a:bodyPr/>
          <a:lstStyle/>
          <a:p>
            <a:r>
              <a:rPr lang="en-US" dirty="0">
                <a:latin typeface="Arial" panose="020B0604020202020204" pitchFamily="34" charset="0"/>
                <a:cs typeface="Arial" panose="020B0604020202020204" pitchFamily="34" charset="0"/>
              </a:rPr>
              <a:t>The module framework progressively builds to support sustainable systems change. The organization of the modules, coaching, and implementation provides the structure for increasing knowledge, skills, and achievement. Everyone in the school community is aware and involved in the step-by-step process to implement the common use of specific teaching and learning strategies in every class. </a:t>
            </a:r>
            <a:r>
              <a:rPr lang="en-US" b="1" dirty="0">
                <a:latin typeface="Arial" panose="020B0604020202020204" pitchFamily="34" charset="0"/>
                <a:cs typeface="Arial" panose="020B0604020202020204" pitchFamily="34" charset="0"/>
              </a:rPr>
              <a:t>Handout 1: </a:t>
            </a:r>
            <a:r>
              <a:rPr lang="en-US" b="1" dirty="0">
                <a:effectLst/>
                <a:latin typeface="Arial" panose="020B0604020202020204" pitchFamily="34" charset="0"/>
                <a:ea typeface="Calibri" panose="020F0502020204030204" pitchFamily="34" charset="0"/>
                <a:cs typeface="Arial" panose="020B0604020202020204" pitchFamily="34" charset="0"/>
              </a:rPr>
              <a:t>Arizona Professional Learning Series Module Overview</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brief explanation of the modules and indicates how they build on each other.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 1 is the introduction and overview of the comprehensive professional learning series. It identifies support for the systems change process through a collaborative culture of high expectations for all students.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 2 is the connection and collaboration of all general education teachers, special education teachers, content area teachers, paraprofessionals, parents, and students. You will learn strategies of intentional collaboration to support your collaborative teamwork for collective learning and implementation.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will see the connection of using strategies to support the Arizona English Language Arts Anchor Standards, </a:t>
            </a:r>
            <a:r>
              <a:rPr lang="en-US" b="1" dirty="0">
                <a:latin typeface="Arial" panose="020B0604020202020204" pitchFamily="34" charset="0"/>
                <a:cs typeface="Arial" panose="020B0604020202020204" pitchFamily="34" charset="0"/>
              </a:rPr>
              <a:t>Handout 2: Arizona English Language Arts Anchor Standards</a:t>
            </a:r>
            <a:r>
              <a:rPr lang="en-US" dirty="0">
                <a:latin typeface="Arial" panose="020B0604020202020204" pitchFamily="34" charset="0"/>
                <a:cs typeface="Arial" panose="020B0604020202020204" pitchFamily="34" charset="0"/>
              </a:rPr>
              <a:t>, in every class, including the content areas.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Modules 3 identifies the Dimensions of Formative Assessment with Learning Goals, Criteria for Success, and strategies to move learning forward for all students. Ongoing classroom data will drive instruction, and staff implementation will be supported by your Collaborative Team and your coach.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Modules 4 and 5 continue the systems change process by introducing and collaboratively using research-based literacy strategies to support all students and increase their achievement in all disciplines. Strategies will strengthen vocabulary, comprehension, higher-level questioning, and discussion skills.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 6 examines inclusive practices to meet the needs of all learners by planning and implementing instructional strategies to support differentiated content, process, and product.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By the end of this professional learning series, you will have gained the knowledge and skills to impact literacy learning for every student in all classrooms across your campus.</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111606" y="8514716"/>
            <a:ext cx="46578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94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492125"/>
            <a:ext cx="5486400" cy="3086100"/>
          </a:xfrm>
        </p:spPr>
      </p:sp>
      <p:sp>
        <p:nvSpPr>
          <p:cNvPr id="3" name="Notes Placeholder 2"/>
          <p:cNvSpPr>
            <a:spLocks noGrp="1"/>
          </p:cNvSpPr>
          <p:nvPr>
            <p:ph type="body" idx="1"/>
          </p:nvPr>
        </p:nvSpPr>
        <p:spPr>
          <a:xfrm>
            <a:off x="714375" y="3708399"/>
            <a:ext cx="5486400" cy="3441811"/>
          </a:xfrm>
        </p:spPr>
        <p:txBody>
          <a:bodyPr/>
          <a:lstStyle/>
          <a:p>
            <a:r>
              <a:rPr lang="en-US" dirty="0">
                <a:latin typeface="Arial" panose="020B0604020202020204" pitchFamily="34" charset="0"/>
                <a:cs typeface="Arial" panose="020B0604020202020204" pitchFamily="34" charset="0"/>
              </a:rPr>
              <a:t>Throughout the modules, we will refer to these three questions to frame our work. Let’s use them to look at the big picture.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Where are we headed? We want to increase literacy achievement for all students.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Where are we now? We are developing the skills defined in the Arizona English Language Arts Anchor Standards that are essential for all students to succeed in every class.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will we close the gap? Working collaboratively, we will implement the teaching and learning strategies from each module. These strategies will support learning and increase the literacy skills of every student.</a:t>
            </a:r>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7838"/>
            <a:ext cx="5486400" cy="3086100"/>
          </a:xfrm>
        </p:spPr>
      </p:sp>
      <p:sp>
        <p:nvSpPr>
          <p:cNvPr id="3" name="Notes Placeholder 2"/>
          <p:cNvSpPr>
            <a:spLocks noGrp="1"/>
          </p:cNvSpPr>
          <p:nvPr>
            <p:ph type="body" idx="1"/>
          </p:nvPr>
        </p:nvSpPr>
        <p:spPr>
          <a:xfrm>
            <a:off x="685799" y="3635477"/>
            <a:ext cx="5486401" cy="4365523"/>
          </a:xfrm>
        </p:spPr>
        <p:txBody>
          <a:bodyPr/>
          <a:lstStyle/>
          <a:p>
            <a:r>
              <a:rPr lang="en-US" b="1" dirty="0">
                <a:latin typeface="Arial" panose="020B0604020202020204" pitchFamily="34" charset="0"/>
                <a:cs typeface="Arial" panose="020B0604020202020204" pitchFamily="34" charset="0"/>
              </a:rPr>
              <a:t>Handout 3: AZPLS Program Design Overview </a:t>
            </a:r>
            <a:r>
              <a:rPr lang="en-US" dirty="0">
                <a:latin typeface="Arial" panose="020B0604020202020204" pitchFamily="34" charset="0"/>
                <a:cs typeface="Arial" panose="020B0604020202020204" pitchFamily="34" charset="0"/>
              </a:rPr>
              <a:t>provides an overview of the AZPLS comprehensive plan with checks and balances. The research-based components collectively drive the process that leads to success. Let’s look at                                             each component.  </a:t>
            </a:r>
            <a:r>
              <a:rPr lang="en-US" dirty="0"/>
              <a:t>	</a:t>
            </a:r>
          </a:p>
          <a:p>
            <a:endParaRPr lang="en-US" dirty="0"/>
          </a:p>
        </p:txBody>
      </p:sp>
      <p:sp>
        <p:nvSpPr>
          <p:cNvPr id="4" name="Slide Number Placeholder 3"/>
          <p:cNvSpPr>
            <a:spLocks noGrp="1"/>
          </p:cNvSpPr>
          <p:nvPr>
            <p:ph type="sldNum" sz="quarter" idx="5"/>
          </p:nvPr>
        </p:nvSpPr>
        <p:spPr>
          <a:xfrm>
            <a:off x="6232967" y="8465294"/>
            <a:ext cx="374590"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E488E-0141-4812-907B-7B76204A3C7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262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27050"/>
            <a:ext cx="5543550" cy="3117850"/>
          </a:xfrm>
        </p:spPr>
      </p:sp>
      <p:sp>
        <p:nvSpPr>
          <p:cNvPr id="3" name="Notes Placeholder 2"/>
          <p:cNvSpPr>
            <a:spLocks noGrp="1"/>
          </p:cNvSpPr>
          <p:nvPr>
            <p:ph type="body" idx="1"/>
          </p:nvPr>
        </p:nvSpPr>
        <p:spPr>
          <a:xfrm>
            <a:off x="702945" y="3730628"/>
            <a:ext cx="5560060" cy="3636705"/>
          </a:xfrm>
        </p:spPr>
        <p:txBody>
          <a:bodyPr/>
          <a:lstStyle/>
          <a:p>
            <a:r>
              <a:rPr lang="en-US" dirty="0">
                <a:latin typeface="Arial" panose="020B0604020202020204" pitchFamily="34" charset="0"/>
                <a:cs typeface="Arial" panose="020B0604020202020204" pitchFamily="34" charset="0"/>
              </a:rPr>
              <a:t>The overall goal of the series is to increase literacy achievement for all students through professional learning and support for systems change. This growth occurs from strategic implementation, intentional collaboration, and an invested school community.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Step-by-step procedures provide a solid foundation for the learning of district and building personnel. It provides support for strategic implementation of high-leverage and evidence-based practices for teaching and learning strategies.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series reinforces intentional collaboration. It brings general education and special education personnel together. District Leadership Teams, Building Leadership Teams, and grade level teams will work together throughout the professional learning. Everyone will continue their collaborative work to intentionally implement and sustain practices leading to successful outcomes for </a:t>
            </a:r>
            <a:r>
              <a:rPr lang="en-US" i="1"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students.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Investment from the entire school community is a critical component. This includes staff, parents, and students. Everyone understands the purpose for participation, and everyone is committed to the success and sustainability of the process.</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63005" y="8507201"/>
            <a:ext cx="3656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72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631190" y="3680586"/>
            <a:ext cx="5560060" cy="3636705"/>
          </a:xfrm>
        </p:spPr>
        <p:txBody>
          <a:bodyPr/>
          <a:lstStyle/>
          <a:p>
            <a:r>
              <a:rPr lang="en-US" dirty="0">
                <a:latin typeface="Arial" panose="020B0604020202020204" pitchFamily="34" charset="0"/>
                <a:cs typeface="Arial" panose="020B0604020202020204" pitchFamily="34" charset="0"/>
              </a:rPr>
              <a:t>The AZPLS design is organized to provide maximum participation and support. All staff are part of a team and have an active role in implementing strategies and sustaining the systems change that will support the increased literacy achievement for all students.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District Leadership Team (DLT) has an ongoing role to support the needs of our school. It is the DLT’s responsibility to ensure there will be no obstacles to our implementation.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take a moment to recognize our District Leadership Team. Will the District Leadership Team please stand to be recognized?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Building Leadership Team (BLT) attends and participates with the staff in every module professional learning. The BLT will share each Action Plan and the school’s progress with the DLT.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Will the Building Leadership Team please stand to be recognized?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staff work in collaborative grade level teams throughout the professional learning and the implementation process. These Collaborative Teams will include general education teachers, special education teachers, content area teachers, specialists, and paraprofessionals.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Will everyone that will be part of a Collaborative Team please stand to be recognized?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interaction of our teams and our collective commitment to increase literacy achievement will bring great success to our school community!</a:t>
            </a:r>
          </a:p>
          <a:p>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t> </a:t>
            </a:r>
          </a:p>
          <a:p>
            <a:endParaRPr lang="en-US" dirty="0"/>
          </a:p>
        </p:txBody>
      </p:sp>
      <p:sp>
        <p:nvSpPr>
          <p:cNvPr id="4" name="Slide Number Placeholder 3"/>
          <p:cNvSpPr>
            <a:spLocks noGrp="1"/>
          </p:cNvSpPr>
          <p:nvPr>
            <p:ph type="sldNum" sz="quarter" idx="5"/>
          </p:nvPr>
        </p:nvSpPr>
        <p:spPr>
          <a:xfrm>
            <a:off x="6191250" y="8485521"/>
            <a:ext cx="3656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817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685800" y="3598606"/>
            <a:ext cx="5486400" cy="3487994"/>
          </a:xfrm>
        </p:spPr>
        <p:txBody>
          <a:bodyPr/>
          <a:lstStyle/>
          <a:p>
            <a:r>
              <a:rPr lang="en-US" dirty="0">
                <a:latin typeface="Arial" panose="020B0604020202020204" pitchFamily="34" charset="0"/>
                <a:cs typeface="Arial" panose="020B0604020202020204" pitchFamily="34" charset="0"/>
              </a:rPr>
              <a:t>Shared responsibility continues with action planning. An Action Plan is critical to the organization and support of implementation. Creating an Action Plan for each module begins during the module professional learning. At specific points during the module, the staff will be guided to offer input of ideas and needs to accomplish module goals. There will be topic headings on an Action Planning Wall for you to post your suggestions.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After each professional learning, the BLT will use that information to create the Action Plan. The focus of each action item will be fully connected to the module content and include specific steps, a timeline, and evidence of progress. The BLT will share the completed Action Plan with the DLT and the staff. The DLT will support the school’s work and the coach will support the staff throughout their implementation process.</a:t>
            </a:r>
          </a:p>
          <a:p>
            <a:endParaRPr lang="en-US" dirty="0"/>
          </a:p>
        </p:txBody>
      </p:sp>
      <p:sp>
        <p:nvSpPr>
          <p:cNvPr id="4" name="Slide Number Placeholder 3"/>
          <p:cNvSpPr>
            <a:spLocks noGrp="1"/>
          </p:cNvSpPr>
          <p:nvPr>
            <p:ph type="sldNum" sz="quarter" idx="5"/>
          </p:nvPr>
        </p:nvSpPr>
        <p:spPr>
          <a:xfrm>
            <a:off x="6221895" y="8538114"/>
            <a:ext cx="407905"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595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4175"/>
            <a:ext cx="5486400" cy="3086100"/>
          </a:xfrm>
        </p:spPr>
      </p:sp>
      <p:sp>
        <p:nvSpPr>
          <p:cNvPr id="3" name="Notes Placeholder 2"/>
          <p:cNvSpPr>
            <a:spLocks noGrp="1"/>
          </p:cNvSpPr>
          <p:nvPr>
            <p:ph type="body" idx="1"/>
          </p:nvPr>
        </p:nvSpPr>
        <p:spPr>
          <a:xfrm>
            <a:off x="714375" y="3538329"/>
            <a:ext cx="5486400" cy="3611881"/>
          </a:xfrm>
        </p:spPr>
        <p:txBody>
          <a:bodyPr/>
          <a:lstStyle/>
          <a:p>
            <a:r>
              <a:rPr lang="en-US" dirty="0">
                <a:latin typeface="Arial" panose="020B0604020202020204" pitchFamily="34" charset="0"/>
                <a:cs typeface="Arial" panose="020B0604020202020204" pitchFamily="34" charset="0"/>
              </a:rPr>
              <a:t>Our coach is the boots on the ground support for implementation with sustainability and will attend every module professional learning with the BLT and staff.</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coach role is critical to supporting Collaborative Teams through the implementation process by observing and modeling best practices. A Coach Service Delivery Plan will be created directly from the site Action Plan to assist in whole school, grade level, and individual needs to move the systems change process forward. Everyone will receive coaching support as part of this job-embedded professional learning.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Will the Coach please stand to be recognized?</a:t>
            </a:r>
          </a:p>
          <a:p>
            <a:endParaRPr lang="en-US" dirty="0"/>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814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4D9E-0FCC-223A-30A5-FBF564BCE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218947-2957-5611-CCC2-884C1236D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0F0E7C-68A0-F102-FADE-C6E6A6DEE06B}"/>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5" name="Footer Placeholder 4">
            <a:extLst>
              <a:ext uri="{FF2B5EF4-FFF2-40B4-BE49-F238E27FC236}">
                <a16:creationId xmlns:a16="http://schemas.microsoft.com/office/drawing/2014/main" id="{A6ED6356-97E9-5312-5378-0DE81BF50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254B1-A336-869B-6845-E62518A3F837}"/>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189730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A721-F497-2C46-5FFE-E3AD30F3E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3B058-C0E3-399D-21B2-C97FB48F80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9BE38-93CA-BC9A-8364-9F05DF61C1E8}"/>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5" name="Footer Placeholder 4">
            <a:extLst>
              <a:ext uri="{FF2B5EF4-FFF2-40B4-BE49-F238E27FC236}">
                <a16:creationId xmlns:a16="http://schemas.microsoft.com/office/drawing/2014/main" id="{24B31D45-CAF2-7605-6FF1-A1F508DEE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093B2-633E-EE18-F45B-01284BFB65DA}"/>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39476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CDBD9-39C4-A21E-466E-EA67F8F343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48AD3B-3B26-59FE-CBB5-DE9EF4BE7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4C663-A4F0-62DC-511B-8EB20F995825}"/>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5" name="Footer Placeholder 4">
            <a:extLst>
              <a:ext uri="{FF2B5EF4-FFF2-40B4-BE49-F238E27FC236}">
                <a16:creationId xmlns:a16="http://schemas.microsoft.com/office/drawing/2014/main" id="{793CFAFE-11F0-9CAF-CDAC-292E8AEE3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76AB8-F49B-94BF-B457-24BAB5528906}"/>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329881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4907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414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10582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1885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20631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29093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9274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2173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EF89-82C7-D511-DF3F-2AD5F548A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9B9F7-75AD-C8F1-F471-C07B46F24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B3BB6-40E2-9D84-98BC-9DED36F272AB}"/>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5" name="Footer Placeholder 4">
            <a:extLst>
              <a:ext uri="{FF2B5EF4-FFF2-40B4-BE49-F238E27FC236}">
                <a16:creationId xmlns:a16="http://schemas.microsoft.com/office/drawing/2014/main" id="{63448E77-E019-59B7-FDA8-9AE8A9494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E7BFD-15BF-B3B5-C368-A0990F25E3E8}"/>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4179213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62030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2652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8927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E0D-A0C1-A795-F062-AC79AFB55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0924BE-36B6-6F84-6C1D-FCC2F0441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17453-633D-F69D-015E-FCF7A92C63DC}"/>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5" name="Footer Placeholder 4">
            <a:extLst>
              <a:ext uri="{FF2B5EF4-FFF2-40B4-BE49-F238E27FC236}">
                <a16:creationId xmlns:a16="http://schemas.microsoft.com/office/drawing/2014/main" id="{D0FE8814-BBD0-2C6E-367C-D2CD0AF13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B7BDA-9838-9953-3C81-92291B24463B}"/>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149345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CD06-BD68-6B0F-9668-B4E7F8711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DF254-4CF3-B878-1D76-18E85643B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B64A6A-CCE8-119D-CE76-F834D6EAE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8DB548-1998-E404-43E4-C7098559048A}"/>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6" name="Footer Placeholder 5">
            <a:extLst>
              <a:ext uri="{FF2B5EF4-FFF2-40B4-BE49-F238E27FC236}">
                <a16:creationId xmlns:a16="http://schemas.microsoft.com/office/drawing/2014/main" id="{A2EE7F12-6207-C35C-A30B-DD010E099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393A2-DA1A-7120-0E9A-C48E81AB2E19}"/>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273842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8F5D-9587-7D23-FD71-ACC93CE6EB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999F90-E004-C609-77FB-0821FBF62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3B812-4ACD-E6D5-812B-AA3C626E9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91B92D-CA4C-5ED2-6915-53A58020C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394AD0-0679-A567-A08C-565A858D36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C3A97E-1611-9519-508E-18AEDFE5FFEE}"/>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8" name="Footer Placeholder 7">
            <a:extLst>
              <a:ext uri="{FF2B5EF4-FFF2-40B4-BE49-F238E27FC236}">
                <a16:creationId xmlns:a16="http://schemas.microsoft.com/office/drawing/2014/main" id="{727F89F5-0FC5-1A36-966D-C05780B59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4AF87-4020-B472-018C-B7C47E4E0701}"/>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365271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1C1A-1188-FB5D-EFA9-A1EC5FBAAB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19ADF4-A8F8-86A0-6CBD-56CA0D7AB17A}"/>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4" name="Footer Placeholder 3">
            <a:extLst>
              <a:ext uri="{FF2B5EF4-FFF2-40B4-BE49-F238E27FC236}">
                <a16:creationId xmlns:a16="http://schemas.microsoft.com/office/drawing/2014/main" id="{B693EC9F-C562-6006-6A88-9A6887E28D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A9E94-7B8D-A490-15F7-E3C235065B25}"/>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87446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08D6B-DB77-8E07-A546-6CA575DF9AD6}"/>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3" name="Footer Placeholder 2">
            <a:extLst>
              <a:ext uri="{FF2B5EF4-FFF2-40B4-BE49-F238E27FC236}">
                <a16:creationId xmlns:a16="http://schemas.microsoft.com/office/drawing/2014/main" id="{A7E0BB48-98FD-72FE-74E7-4415980DC3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60C41-D4C0-FD00-A9D5-6C0D8054DA7B}"/>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77816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3FF-7070-460D-9C88-EF03E8F18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3906F-E8ED-1AAB-7660-F3FA0DE15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660CE-6A48-A7A9-E60F-3D86EF85C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17BF9-799C-5367-6BD9-D67671DA408B}"/>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6" name="Footer Placeholder 5">
            <a:extLst>
              <a:ext uri="{FF2B5EF4-FFF2-40B4-BE49-F238E27FC236}">
                <a16:creationId xmlns:a16="http://schemas.microsoft.com/office/drawing/2014/main" id="{21136CF2-C1F2-3E5F-1111-505C241E7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41A7F-3645-FF90-4D76-09C87E943370}"/>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93484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04FA-9ABF-7B63-E50A-04ECF387E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28A925-F396-49A6-6ED4-F569772FE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8B48F-20A5-9B0B-6DB6-0C7EFEDF9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57B35-95A2-F371-5C92-4A4806D58F6A}"/>
              </a:ext>
            </a:extLst>
          </p:cNvPr>
          <p:cNvSpPr>
            <a:spLocks noGrp="1"/>
          </p:cNvSpPr>
          <p:nvPr>
            <p:ph type="dt" sz="half" idx="10"/>
          </p:nvPr>
        </p:nvSpPr>
        <p:spPr/>
        <p:txBody>
          <a:bodyPr/>
          <a:lstStyle/>
          <a:p>
            <a:fld id="{9A22353A-F914-46FD-82AA-21372B651095}" type="datetimeFigureOut">
              <a:rPr lang="en-US" smtClean="0"/>
              <a:t>5/27/2023</a:t>
            </a:fld>
            <a:endParaRPr lang="en-US"/>
          </a:p>
        </p:txBody>
      </p:sp>
      <p:sp>
        <p:nvSpPr>
          <p:cNvPr id="6" name="Footer Placeholder 5">
            <a:extLst>
              <a:ext uri="{FF2B5EF4-FFF2-40B4-BE49-F238E27FC236}">
                <a16:creationId xmlns:a16="http://schemas.microsoft.com/office/drawing/2014/main" id="{A5828E0D-2CDE-AB22-8356-EDEF1CB42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DF097-F0BC-D5ED-86E7-C722EFA8289B}"/>
              </a:ext>
            </a:extLst>
          </p:cNvPr>
          <p:cNvSpPr>
            <a:spLocks noGrp="1"/>
          </p:cNvSpPr>
          <p:nvPr>
            <p:ph type="sldNum" sz="quarter" idx="12"/>
          </p:nvPr>
        </p:nvSpPr>
        <p:spPr/>
        <p:txBody>
          <a:bodyPr/>
          <a:lstStyle/>
          <a:p>
            <a:fld id="{ADE945EF-D900-4ADB-8FC0-253C7E9D7D90}" type="slidenum">
              <a:rPr lang="en-US" smtClean="0"/>
              <a:t>‹#›</a:t>
            </a:fld>
            <a:endParaRPr lang="en-US"/>
          </a:p>
        </p:txBody>
      </p:sp>
    </p:spTree>
    <p:extLst>
      <p:ext uri="{BB962C8B-B14F-4D97-AF65-F5344CB8AC3E}">
        <p14:creationId xmlns:p14="http://schemas.microsoft.com/office/powerpoint/2010/main" val="262186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F30D7-4918-096E-A180-390B5EBB05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F98B20-378D-4BA9-1B68-62A668DB8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C688B-8E12-351F-2EFC-AF0FBECE4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2353A-F914-46FD-82AA-21372B651095}" type="datetimeFigureOut">
              <a:rPr lang="en-US" smtClean="0"/>
              <a:t>5/27/2023</a:t>
            </a:fld>
            <a:endParaRPr lang="en-US"/>
          </a:p>
        </p:txBody>
      </p:sp>
      <p:sp>
        <p:nvSpPr>
          <p:cNvPr id="5" name="Footer Placeholder 4">
            <a:extLst>
              <a:ext uri="{FF2B5EF4-FFF2-40B4-BE49-F238E27FC236}">
                <a16:creationId xmlns:a16="http://schemas.microsoft.com/office/drawing/2014/main" id="{B5C45B5E-BBC0-BE68-5098-5735B23F3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E07B3-377E-8DA4-9A6A-084EFD121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945EF-D900-4ADB-8FC0-253C7E9D7D90}" type="slidenum">
              <a:rPr lang="en-US" smtClean="0"/>
              <a:t>‹#›</a:t>
            </a:fld>
            <a:endParaRPr lang="en-US"/>
          </a:p>
        </p:txBody>
      </p:sp>
    </p:spTree>
    <p:extLst>
      <p:ext uri="{BB962C8B-B14F-4D97-AF65-F5344CB8AC3E}">
        <p14:creationId xmlns:p14="http://schemas.microsoft.com/office/powerpoint/2010/main" val="152249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84057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38.emf"/><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5.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12.png"/><Relationship Id="rId14" Type="http://schemas.microsoft.com/office/2007/relationships/hdphoto" Target="../media/hdphoto7.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775593"/>
            <a:ext cx="11274056"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                   Increasing Literacy Achievement                                             for  All Students</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3291325" y="5007909"/>
            <a:ext cx="4966324" cy="160043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92B1"/>
                </a:solidFill>
                <a:effectLst/>
                <a:uLnTx/>
                <a:uFillTx/>
                <a:latin typeface="Corbel" panose="020B0503020204020204"/>
                <a:ea typeface="+mn-ea"/>
                <a:cs typeface="Arial" panose="020B0604020202020204" pitchFamily="34" charset="0"/>
              </a:rPr>
              <a:t> </a:t>
            </a:r>
            <a:r>
              <a:rPr kumimoji="0" lang="en-US" sz="72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rPr>
              <a:t>Module 1</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460749" y="669301"/>
            <a:ext cx="6273427"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B47C4DBC-6C18-CB26-17EB-895EF8276B06}"/>
              </a:ext>
            </a:extLst>
          </p:cNvPr>
          <p:cNvSpPr>
            <a:spLocks noGrp="1"/>
          </p:cNvSpPr>
          <p:nvPr>
            <p:ph type="title" idx="4294967295"/>
          </p:nvPr>
        </p:nvSpPr>
        <p:spPr/>
        <p:txBody>
          <a:bodyPr/>
          <a:lstStyle/>
          <a:p>
            <a:r>
              <a:rPr lang="en-US" dirty="0"/>
              <a:t>Module 1</a:t>
            </a:r>
          </a:p>
        </p:txBody>
      </p:sp>
      <p:pic>
        <p:nvPicPr>
          <p:cNvPr id="5" name="Picture 4" descr="A picture containing text, emblem, logo, trademark&#10;&#10;Description automatically generated">
            <a:extLst>
              <a:ext uri="{FF2B5EF4-FFF2-40B4-BE49-F238E27FC236}">
                <a16:creationId xmlns:a16="http://schemas.microsoft.com/office/drawing/2014/main" id="{22726F91-79BF-E0F3-C291-4B3603F0D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847" y="541186"/>
            <a:ext cx="943006" cy="943006"/>
          </a:xfrm>
          <a:prstGeom prst="rect">
            <a:avLst/>
          </a:prstGeom>
        </p:spPr>
      </p:pic>
    </p:spTree>
    <p:extLst>
      <p:ext uri="{BB962C8B-B14F-4D97-AF65-F5344CB8AC3E}">
        <p14:creationId xmlns:p14="http://schemas.microsoft.com/office/powerpoint/2010/main" val="283082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7A7A74-AC97-4B28-B8C6-D40960F6A3DE}"/>
              </a:ext>
              <a:ext uri="{C183D7F6-B498-43B3-948B-1728B52AA6E4}">
                <adec:decorative xmlns:adec="http://schemas.microsoft.com/office/drawing/2017/decorative" val="1"/>
              </a:ext>
            </a:extLst>
          </p:cNvPr>
          <p:cNvSpPr txBox="1"/>
          <p:nvPr/>
        </p:nvSpPr>
        <p:spPr>
          <a:xfrm>
            <a:off x="3940985" y="749808"/>
            <a:ext cx="8260203" cy="5340096"/>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1BB3C1ED-B10D-48D8-8E24-41292FD10FB0}"/>
              </a:ext>
            </a:extLst>
          </p:cNvPr>
          <p:cNvSpPr txBox="1"/>
          <p:nvPr/>
        </p:nvSpPr>
        <p:spPr>
          <a:xfrm>
            <a:off x="4050029" y="1745952"/>
            <a:ext cx="7957859"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Comprehensive Plan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Data Collection and Analysis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Supports Implementation Fidelity and Sustainability</a:t>
            </a:r>
          </a:p>
        </p:txBody>
      </p:sp>
      <p:sp>
        <p:nvSpPr>
          <p:cNvPr id="5" name="TextBox 4">
            <a:extLst>
              <a:ext uri="{FF2B5EF4-FFF2-40B4-BE49-F238E27FC236}">
                <a16:creationId xmlns:a16="http://schemas.microsoft.com/office/drawing/2014/main" id="{F81BB17C-A03C-4C5F-9ACB-1F11C864C024}"/>
              </a:ext>
            </a:extLst>
          </p:cNvPr>
          <p:cNvSpPr txBox="1"/>
          <p:nvPr/>
        </p:nvSpPr>
        <p:spPr>
          <a:xfrm>
            <a:off x="393683" y="4566225"/>
            <a:ext cx="3403683" cy="132343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Data</a:t>
            </a:r>
          </a:p>
        </p:txBody>
      </p:sp>
      <p:sp>
        <p:nvSpPr>
          <p:cNvPr id="9" name="TextBox 8">
            <a:extLst>
              <a:ext uri="{FF2B5EF4-FFF2-40B4-BE49-F238E27FC236}">
                <a16:creationId xmlns:a16="http://schemas.microsoft.com/office/drawing/2014/main" id="{B6078FC6-DCB8-4D89-9FB0-DE721792F4F7}"/>
              </a:ext>
              <a:ext uri="{C183D7F6-B498-43B3-948B-1728B52AA6E4}">
                <adec:decorative xmlns:adec="http://schemas.microsoft.com/office/drawing/2017/decorative" val="1"/>
              </a:ext>
            </a:extLst>
          </p:cNvPr>
          <p:cNvSpPr txBox="1"/>
          <p:nvPr/>
        </p:nvSpPr>
        <p:spPr>
          <a:xfrm>
            <a:off x="0" y="758951"/>
            <a:ext cx="290648"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Flowchart: Connector 7">
            <a:extLst>
              <a:ext uri="{FF2B5EF4-FFF2-40B4-BE49-F238E27FC236}">
                <a16:creationId xmlns:a16="http://schemas.microsoft.com/office/drawing/2014/main" id="{AD04E536-7672-D123-6BA9-3E11C63A4A8C}"/>
              </a:ext>
              <a:ext uri="{C183D7F6-B498-43B3-948B-1728B52AA6E4}">
                <adec:decorative xmlns:adec="http://schemas.microsoft.com/office/drawing/2017/decorative" val="1"/>
              </a:ext>
            </a:extLst>
          </p:cNvPr>
          <p:cNvSpPr/>
          <p:nvPr/>
        </p:nvSpPr>
        <p:spPr>
          <a:xfrm>
            <a:off x="637954" y="1446028"/>
            <a:ext cx="2994528" cy="3035137"/>
          </a:xfrm>
          <a:prstGeom prst="flowChartConnector">
            <a:avLst/>
          </a:prstGeom>
          <a:solidFill>
            <a:schemeClr val="bg1"/>
          </a:solidFill>
          <a:ln w="1016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5464815B-6347-C95B-83F1-5E7C2C977282}"/>
              </a:ext>
              <a:ext uri="{C183D7F6-B498-43B3-948B-1728B52AA6E4}">
                <adec:decorative xmlns:adec="http://schemas.microsoft.com/office/drawing/2017/decorative" val="1"/>
              </a:ext>
            </a:extLst>
          </p:cNvPr>
          <p:cNvPicPr>
            <a:picLocks noChangeAspect="1"/>
          </p:cNvPicPr>
          <p:nvPr/>
        </p:nvPicPr>
        <p:blipFill rotWithShape="1">
          <a:blip r:embed="rId3"/>
          <a:srcRect l="12878" t="67" r="-2560" b="-67"/>
          <a:stretch/>
        </p:blipFill>
        <p:spPr>
          <a:xfrm>
            <a:off x="1212111" y="2045186"/>
            <a:ext cx="2062718" cy="1836819"/>
          </a:xfrm>
          <a:prstGeom prst="rect">
            <a:avLst/>
          </a:prstGeom>
        </p:spPr>
      </p:pic>
      <p:sp>
        <p:nvSpPr>
          <p:cNvPr id="4" name="Title 3" hidden="1">
            <a:extLst>
              <a:ext uri="{FF2B5EF4-FFF2-40B4-BE49-F238E27FC236}">
                <a16:creationId xmlns:a16="http://schemas.microsoft.com/office/drawing/2014/main" id="{777616B5-18ED-1BBD-6531-5A7A3456415E}"/>
              </a:ext>
            </a:extLst>
          </p:cNvPr>
          <p:cNvSpPr>
            <a:spLocks noGrp="1"/>
          </p:cNvSpPr>
          <p:nvPr>
            <p:ph type="title" idx="4294967295"/>
          </p:nvPr>
        </p:nvSpPr>
        <p:spPr/>
        <p:txBody>
          <a:bodyPr/>
          <a:lstStyle/>
          <a:p>
            <a:r>
              <a:rPr lang="en-US" dirty="0"/>
              <a:t>Data</a:t>
            </a:r>
          </a:p>
        </p:txBody>
      </p:sp>
    </p:spTree>
    <p:extLst>
      <p:ext uri="{BB962C8B-B14F-4D97-AF65-F5344CB8AC3E}">
        <p14:creationId xmlns:p14="http://schemas.microsoft.com/office/powerpoint/2010/main" val="420133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675002-9012-92AB-F435-713A3123C7B7}"/>
              </a:ext>
              <a:ext uri="{C183D7F6-B498-43B3-948B-1728B52AA6E4}">
                <adec:decorative xmlns:adec="http://schemas.microsoft.com/office/drawing/2017/decorative" val="1"/>
              </a:ext>
            </a:extLst>
          </p:cNvPr>
          <p:cNvSpPr/>
          <p:nvPr/>
        </p:nvSpPr>
        <p:spPr>
          <a:xfrm>
            <a:off x="-1" y="4278793"/>
            <a:ext cx="11707367" cy="87086"/>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descr="Survey Says">
            <a:extLst>
              <a:ext uri="{FF2B5EF4-FFF2-40B4-BE49-F238E27FC236}">
                <a16:creationId xmlns:a16="http://schemas.microsoft.com/office/drawing/2014/main" id="{D32641B4-337E-4B78-AD67-682467BF0326}"/>
              </a:ext>
            </a:extLst>
          </p:cNvPr>
          <p:cNvSpPr txBox="1"/>
          <p:nvPr/>
        </p:nvSpPr>
        <p:spPr>
          <a:xfrm>
            <a:off x="0" y="4374345"/>
            <a:ext cx="11707367" cy="1889078"/>
          </a:xfrm>
          <a:prstGeom prst="rect">
            <a:avLst/>
          </a:prstGeom>
          <a:solidFill>
            <a:srgbClr val="0121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7">
            <a:extLst>
              <a:ext uri="{FF2B5EF4-FFF2-40B4-BE49-F238E27FC236}">
                <a16:creationId xmlns:a16="http://schemas.microsoft.com/office/drawing/2014/main" id="{A488C519-009D-4EEE-8EB6-682090FF5E37}"/>
              </a:ext>
            </a:extLst>
          </p:cNvPr>
          <p:cNvSpPr txBox="1">
            <a:spLocks/>
          </p:cNvSpPr>
          <p:nvPr/>
        </p:nvSpPr>
        <p:spPr>
          <a:xfrm>
            <a:off x="5032664" y="4278793"/>
            <a:ext cx="6548767" cy="14607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Survey Says…</a:t>
            </a:r>
          </a:p>
        </p:txBody>
      </p:sp>
      <p:graphicFrame>
        <p:nvGraphicFramePr>
          <p:cNvPr id="5" name="Chart 4">
            <a:extLst>
              <a:ext uri="{FF2B5EF4-FFF2-40B4-BE49-F238E27FC236}">
                <a16:creationId xmlns:a16="http://schemas.microsoft.com/office/drawing/2014/main" id="{DA520BC6-B8D8-4B9B-897C-59F97208BD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7798756"/>
              </p:ext>
            </p:extLst>
          </p:nvPr>
        </p:nvGraphicFramePr>
        <p:xfrm>
          <a:off x="5158600" y="594577"/>
          <a:ext cx="6296895" cy="3594879"/>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6" descr="Examine Data">
            <a:extLst>
              <a:ext uri="{FF2B5EF4-FFF2-40B4-BE49-F238E27FC236}">
                <a16:creationId xmlns:a16="http://schemas.microsoft.com/office/drawing/2014/main" id="{21B3D495-6F1A-4493-A95C-D79A847A00E5}"/>
              </a:ext>
            </a:extLst>
          </p:cNvPr>
          <p:cNvSpPr>
            <a:spLocks noChangeArrowheads="1"/>
          </p:cNvSpPr>
          <p:nvPr/>
        </p:nvSpPr>
        <p:spPr bwMode="auto">
          <a:xfrm>
            <a:off x="736505" y="594577"/>
            <a:ext cx="3665374" cy="5068075"/>
          </a:xfrm>
          <a:prstGeom prst="foldedCorner">
            <a:avLst>
              <a:gd name="adj" fmla="val 12500"/>
            </a:avLst>
          </a:prstGeom>
          <a:solidFill>
            <a:srgbClr val="FFFFFF"/>
          </a:solidFill>
          <a:ln w="63500" algn="ctr">
            <a:solidFill>
              <a:srgbClr val="BF0D3E"/>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AutoShape 5">
            <a:extLst>
              <a:ext uri="{FF2B5EF4-FFF2-40B4-BE49-F238E27FC236}">
                <a16:creationId xmlns:a16="http://schemas.microsoft.com/office/drawing/2014/main" id="{626F83C3-E787-4B02-94E2-111676A5F7E4}"/>
              </a:ext>
              <a:ext uri="{C183D7F6-B498-43B3-948B-1728B52AA6E4}">
                <adec:decorative xmlns:adec="http://schemas.microsoft.com/office/drawing/2017/decorative" val="1"/>
              </a:ext>
            </a:extLst>
          </p:cNvPr>
          <p:cNvSpPr>
            <a:spLocks noChangeArrowheads="1"/>
          </p:cNvSpPr>
          <p:nvPr/>
        </p:nvSpPr>
        <p:spPr bwMode="auto">
          <a:xfrm rot="12495134" flipV="1">
            <a:off x="1325430" y="3878259"/>
            <a:ext cx="361560" cy="2276109"/>
          </a:xfrm>
          <a:prstGeom prst="can">
            <a:avLst>
              <a:gd name="adj" fmla="val 45222"/>
            </a:avLst>
          </a:prstGeom>
          <a:solidFill>
            <a:srgbClr val="BF0D3E"/>
          </a:solidFill>
          <a:ln w="25400">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AutoShape 4">
            <a:extLst>
              <a:ext uri="{FF2B5EF4-FFF2-40B4-BE49-F238E27FC236}">
                <a16:creationId xmlns:a16="http://schemas.microsoft.com/office/drawing/2014/main" id="{7DEBDD22-D27B-4274-9C84-9D278B7E7727}"/>
              </a:ext>
              <a:ext uri="{C183D7F6-B498-43B3-948B-1728B52AA6E4}">
                <adec:decorative xmlns:adec="http://schemas.microsoft.com/office/drawing/2017/decorative" val="1"/>
              </a:ext>
            </a:extLst>
          </p:cNvPr>
          <p:cNvSpPr>
            <a:spLocks noChangeArrowheads="1"/>
          </p:cNvSpPr>
          <p:nvPr/>
        </p:nvSpPr>
        <p:spPr bwMode="auto">
          <a:xfrm>
            <a:off x="1060134" y="1510039"/>
            <a:ext cx="2906728" cy="2787297"/>
          </a:xfrm>
          <a:custGeom>
            <a:avLst/>
            <a:gdLst>
              <a:gd name="G0" fmla="+- 1473 0 0"/>
              <a:gd name="G1" fmla="+- 21600 0 1473"/>
              <a:gd name="G2" fmla="+- 21600 0 147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73" y="10800"/>
                </a:moveTo>
                <a:cubicBezTo>
                  <a:pt x="1473" y="15951"/>
                  <a:pt x="5649" y="20127"/>
                  <a:pt x="10800" y="20127"/>
                </a:cubicBezTo>
                <a:cubicBezTo>
                  <a:pt x="15951" y="20127"/>
                  <a:pt x="20127" y="15951"/>
                  <a:pt x="20127" y="10800"/>
                </a:cubicBezTo>
                <a:cubicBezTo>
                  <a:pt x="20127" y="5649"/>
                  <a:pt x="15951" y="1473"/>
                  <a:pt x="10800" y="1473"/>
                </a:cubicBezTo>
                <a:cubicBezTo>
                  <a:pt x="5649" y="1473"/>
                  <a:pt x="1473" y="5649"/>
                  <a:pt x="1473" y="10800"/>
                </a:cubicBezTo>
                <a:close/>
              </a:path>
            </a:pathLst>
          </a:custGeom>
          <a:solidFill>
            <a:srgbClr val="BF0D3E"/>
          </a:solidFill>
          <a:ln w="25400" algn="ctr">
            <a:solidFill>
              <a:schemeClr val="tx1"/>
            </a:solidFill>
            <a:round/>
            <a:headEnd/>
            <a:tailEnd/>
          </a:ln>
          <a:effectLst/>
        </p:spPr>
        <p:txBody>
          <a:bodyPr vert="horz" wrap="square" lIns="36576" tIns="36576" rIns="36576" bIns="36576" numCol="1" anchor="t" anchorCtr="0" compatLnSpc="1">
            <a:prstTxWarp prst="textNoShape">
              <a:avLst/>
            </a:prstTxWarp>
            <a:flatTx/>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F5EBE678-8CDC-41D5-91F2-70F713311BA6}"/>
              </a:ext>
            </a:extLst>
          </p:cNvPr>
          <p:cNvSpPr txBox="1"/>
          <p:nvPr/>
        </p:nvSpPr>
        <p:spPr>
          <a:xfrm rot="172416">
            <a:off x="1292510" y="1262431"/>
            <a:ext cx="2709049" cy="1308863"/>
          </a:xfrm>
          <a:prstGeom prst="rect">
            <a:avLst/>
          </a:prstGeom>
          <a:noFill/>
          <a:ln>
            <a:noFill/>
          </a:ln>
        </p:spPr>
        <p:txBody>
          <a:bodyPr wrap="square">
            <a:prstTxWarp prst="textArchUp">
              <a:avLst>
                <a:gd name="adj" fmla="val 10842211"/>
              </a:avLst>
            </a:prstTxWarp>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180" normalizeH="0" baseline="0" noProof="0" dirty="0">
                <a:ln>
                  <a:noFill/>
                </a:ln>
                <a:solidFill>
                  <a:srgbClr val="012169"/>
                </a:solidFill>
                <a:effectLst/>
                <a:uLnTx/>
                <a:uFillTx/>
                <a:latin typeface="Arial Black" panose="020B0A04020102020204" pitchFamily="34" charset="0"/>
                <a:ea typeface="+mn-ea"/>
                <a:cs typeface="+mn-cs"/>
              </a:rPr>
              <a:t>Examine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10" name="WordArt 3">
            <a:extLst>
              <a:ext uri="{FF2B5EF4-FFF2-40B4-BE49-F238E27FC236}">
                <a16:creationId xmlns:a16="http://schemas.microsoft.com/office/drawing/2014/main" id="{3D3C034A-C911-47FC-AF3A-F1DF54271424}"/>
              </a:ext>
            </a:extLst>
          </p:cNvPr>
          <p:cNvSpPr>
            <a:spLocks noChangeArrowheads="1" noChangeShapeType="1" noTextEdit="1"/>
          </p:cNvSpPr>
          <p:nvPr/>
        </p:nvSpPr>
        <p:spPr bwMode="auto">
          <a:xfrm>
            <a:off x="1639126" y="2351794"/>
            <a:ext cx="1976933" cy="366112"/>
          </a:xfrm>
          <a:prstGeom prst="rect">
            <a:avLst/>
          </a:prstGeom>
          <a:extLst>
            <a:ext uri="{91240B29-F687-4F45-9708-019B960494DF}">
              <a14:hiddenLine xmlns:a14="http://schemas.microsoft.com/office/drawing/2010/main" w="9525">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0" cap="none" spc="-180" normalizeH="0" baseline="0" noProof="0" dirty="0">
                <a:ln>
                  <a:solidFill>
                    <a:srgbClr val="002F8E"/>
                  </a:solidFill>
                </a:ln>
                <a:solidFill>
                  <a:srgbClr val="012169"/>
                </a:solidFill>
                <a:effectLst/>
                <a:uLnTx/>
                <a:uFillTx/>
                <a:latin typeface="Arial Black" panose="020B0A04020102020204" pitchFamily="34" charset="0"/>
                <a:ea typeface="+mn-ea"/>
                <a:cs typeface="+mn-cs"/>
              </a:rPr>
              <a:t>DATA</a:t>
            </a:r>
            <a:r>
              <a:rPr kumimoji="0" lang="en-US" sz="6000" b="1" i="0" u="none" strike="noStrike" kern="10" cap="none" spc="-180" normalizeH="0" baseline="0" noProof="0" dirty="0">
                <a:ln>
                  <a:noFill/>
                </a:ln>
                <a:solidFill>
                  <a:srgbClr val="002F8E"/>
                </a:solidFill>
                <a:effectLst/>
                <a:uLnTx/>
                <a:uFillTx/>
                <a:latin typeface="Arial Black" panose="020B0A04020102020204" pitchFamily="34" charset="0"/>
                <a:ea typeface="+mn-ea"/>
                <a:cs typeface="+mn-cs"/>
              </a:rPr>
              <a:t> </a:t>
            </a:r>
          </a:p>
        </p:txBody>
      </p:sp>
      <p:sp>
        <p:nvSpPr>
          <p:cNvPr id="3" name="Title 2" hidden="1">
            <a:extLst>
              <a:ext uri="{FF2B5EF4-FFF2-40B4-BE49-F238E27FC236}">
                <a16:creationId xmlns:a16="http://schemas.microsoft.com/office/drawing/2014/main" id="{3F9A1B45-96FE-E0AD-FB6B-F235457209A0}"/>
              </a:ext>
            </a:extLst>
          </p:cNvPr>
          <p:cNvSpPr>
            <a:spLocks noGrp="1"/>
          </p:cNvSpPr>
          <p:nvPr>
            <p:ph type="title" idx="4294967295"/>
          </p:nvPr>
        </p:nvSpPr>
        <p:spPr/>
        <p:txBody>
          <a:bodyPr/>
          <a:lstStyle/>
          <a:p>
            <a:r>
              <a:rPr lang="en-US" dirty="0"/>
              <a:t>Survey Says</a:t>
            </a:r>
          </a:p>
        </p:txBody>
      </p:sp>
    </p:spTree>
    <p:extLst>
      <p:ext uri="{BB962C8B-B14F-4D97-AF65-F5344CB8AC3E}">
        <p14:creationId xmlns:p14="http://schemas.microsoft.com/office/powerpoint/2010/main" val="4839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8274D4-B7CB-4E4B-821E-CA9A6AACC8F9}"/>
              </a:ext>
              <a:ext uri="{C183D7F6-B498-43B3-948B-1728B52AA6E4}">
                <adec:decorative xmlns:adec="http://schemas.microsoft.com/office/drawing/2017/decorative" val="1"/>
              </a:ext>
            </a:extLst>
          </p:cNvPr>
          <p:cNvSpPr txBox="1"/>
          <p:nvPr/>
        </p:nvSpPr>
        <p:spPr>
          <a:xfrm>
            <a:off x="-13470" y="782373"/>
            <a:ext cx="6119827" cy="5330952"/>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54A4DDE2-0B05-47D6-B7A6-39D95680D3B1}"/>
              </a:ext>
            </a:extLst>
          </p:cNvPr>
          <p:cNvSpPr txBox="1"/>
          <p:nvPr/>
        </p:nvSpPr>
        <p:spPr>
          <a:xfrm>
            <a:off x="80248" y="752856"/>
            <a:ext cx="5571460" cy="442748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Parents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Students</a:t>
            </a:r>
            <a:r>
              <a:rPr kumimoji="0" lang="en-US" sz="8000" b="1" i="0" u="none" strike="noStrike" kern="1200" cap="none" spc="-100" normalizeH="0" baseline="0" noProof="0" dirty="0">
                <a:ln w="38100">
                  <a:noFill/>
                </a:ln>
                <a:solidFill>
                  <a:srgbClr val="FFFFFF"/>
                </a:solidFill>
                <a:effectLst/>
                <a:uLnTx/>
                <a:uFillTx/>
                <a:latin typeface="Corbel" panose="020B0503020204020204"/>
                <a:ea typeface="+mn-ea"/>
                <a:cs typeface="+mn-cs"/>
              </a:rPr>
              <a:t>   </a:t>
            </a:r>
            <a:r>
              <a:rPr kumimoji="0" lang="en-US" sz="8000" b="1" i="0" u="none" strike="noStrike" kern="1200" cap="none" spc="-100" normalizeH="0" baseline="0" noProof="0" dirty="0">
                <a:ln w="38100">
                  <a:solidFill>
                    <a:srgbClr val="0092B1"/>
                  </a:solidFill>
                </a:ln>
                <a:solidFill>
                  <a:srgbClr val="FFFFFF"/>
                </a:solidFill>
                <a:effectLst/>
                <a:uLnTx/>
                <a:uFillTx/>
                <a:latin typeface="Corbel" panose="020B0503020204020204"/>
                <a:ea typeface="+mn-ea"/>
                <a:cs typeface="+mn-cs"/>
              </a:rPr>
              <a:t>         </a:t>
            </a:r>
          </a:p>
        </p:txBody>
      </p:sp>
      <p:sp>
        <p:nvSpPr>
          <p:cNvPr id="4" name="Flowchart: Connector 3" descr="icon of a family">
            <a:extLst>
              <a:ext uri="{FF2B5EF4-FFF2-40B4-BE49-F238E27FC236}">
                <a16:creationId xmlns:a16="http://schemas.microsoft.com/office/drawing/2014/main" id="{DAA14C0A-3EC4-4806-84A8-484CD9143CE1}"/>
              </a:ext>
            </a:extLst>
          </p:cNvPr>
          <p:cNvSpPr/>
          <p:nvPr/>
        </p:nvSpPr>
        <p:spPr>
          <a:xfrm>
            <a:off x="6818424" y="1366023"/>
            <a:ext cx="4248424" cy="4163651"/>
          </a:xfrm>
          <a:prstGeom prst="flowChartConnector">
            <a:avLst/>
          </a:prstGeom>
          <a:noFill/>
          <a:ln w="1016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FC953A4-A212-4F14-A0C3-6AA590A9422E}"/>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7" name="Graphic 26" descr="Family with two children with solid fill">
            <a:extLst>
              <a:ext uri="{FF2B5EF4-FFF2-40B4-BE49-F238E27FC236}">
                <a16:creationId xmlns:a16="http://schemas.microsoft.com/office/drawing/2014/main" id="{CAB4FB02-E436-459F-AA98-2C49F26C46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2493" y="1366023"/>
            <a:ext cx="3760285" cy="3760285"/>
          </a:xfrm>
          <a:prstGeom prst="rect">
            <a:avLst/>
          </a:prstGeom>
        </p:spPr>
      </p:pic>
      <p:sp>
        <p:nvSpPr>
          <p:cNvPr id="5" name="Title 4" hidden="1">
            <a:extLst>
              <a:ext uri="{FF2B5EF4-FFF2-40B4-BE49-F238E27FC236}">
                <a16:creationId xmlns:a16="http://schemas.microsoft.com/office/drawing/2014/main" id="{D58AFAD7-423A-A86E-7FB2-F759FBE115C6}"/>
              </a:ext>
            </a:extLst>
          </p:cNvPr>
          <p:cNvSpPr>
            <a:spLocks noGrp="1"/>
          </p:cNvSpPr>
          <p:nvPr>
            <p:ph type="title" idx="4294967295"/>
          </p:nvPr>
        </p:nvSpPr>
        <p:spPr/>
        <p:txBody>
          <a:bodyPr/>
          <a:lstStyle/>
          <a:p>
            <a:r>
              <a:rPr lang="en-US" dirty="0"/>
              <a:t>Parents and Students</a:t>
            </a:r>
          </a:p>
        </p:txBody>
      </p:sp>
    </p:spTree>
    <p:extLst>
      <p:ext uri="{BB962C8B-B14F-4D97-AF65-F5344CB8AC3E}">
        <p14:creationId xmlns:p14="http://schemas.microsoft.com/office/powerpoint/2010/main" val="116023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30A931-E769-493D-A03D-1E9F848164D5}"/>
              </a:ext>
              <a:ext uri="{C183D7F6-B498-43B3-948B-1728B52AA6E4}">
                <adec:decorative xmlns:adec="http://schemas.microsoft.com/office/drawing/2017/decorative" val="1"/>
              </a:ext>
            </a:extLst>
          </p:cNvPr>
          <p:cNvSpPr txBox="1"/>
          <p:nvPr/>
        </p:nvSpPr>
        <p:spPr>
          <a:xfrm>
            <a:off x="0" y="-74428"/>
            <a:ext cx="12192000" cy="6932428"/>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1F0C3E1C-D1DD-4A9D-9DB6-32399E376B49}"/>
              </a:ext>
              <a:ext uri="{C183D7F6-B498-43B3-948B-1728B52AA6E4}">
                <adec:decorative xmlns:adec="http://schemas.microsoft.com/office/drawing/2017/decorative" val="1"/>
              </a:ext>
            </a:extLst>
          </p:cNvPr>
          <p:cNvSpPr txBox="1"/>
          <p:nvPr/>
        </p:nvSpPr>
        <p:spPr>
          <a:xfrm>
            <a:off x="520996" y="404037"/>
            <a:ext cx="11121656" cy="5954233"/>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A0E3D04D-A6BC-4AE7-BA97-ECEFB5E6CA10}"/>
              </a:ext>
            </a:extLst>
          </p:cNvPr>
          <p:cNvSpPr txBox="1"/>
          <p:nvPr/>
        </p:nvSpPr>
        <p:spPr>
          <a:xfrm>
            <a:off x="658493" y="561043"/>
            <a:ext cx="6679922" cy="120032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0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Leadership</a:t>
            </a:r>
            <a:endParaRPr kumimoji="0" lang="en-US" sz="7200" b="0" i="0" u="none" strike="noStrike" kern="1200" cap="none" spc="0" normalizeH="0" baseline="0" noProof="0" dirty="0">
              <a:ln>
                <a:noFill/>
              </a:ln>
              <a:solidFill>
                <a:srgbClr val="012369"/>
              </a:solidFill>
              <a:effectLst/>
              <a:uLnTx/>
              <a:uFillTx/>
              <a:latin typeface="Corbel" panose="020B0503020204020204"/>
              <a:ea typeface="+mn-ea"/>
              <a:cs typeface="+mn-cs"/>
            </a:endParaRPr>
          </a:p>
        </p:txBody>
      </p:sp>
      <p:sp>
        <p:nvSpPr>
          <p:cNvPr id="7" name="TextBox 2">
            <a:extLst>
              <a:ext uri="{FF2B5EF4-FFF2-40B4-BE49-F238E27FC236}">
                <a16:creationId xmlns:a16="http://schemas.microsoft.com/office/drawing/2014/main" id="{AD38C682-C3D3-451E-8045-66E4D2DE82C3}"/>
              </a:ext>
            </a:extLst>
          </p:cNvPr>
          <p:cNvSpPr txBox="1"/>
          <p:nvPr/>
        </p:nvSpPr>
        <p:spPr>
          <a:xfrm>
            <a:off x="4093894" y="1918378"/>
            <a:ext cx="7453317" cy="373948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en-US" sz="4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Shared Responsibility:</a:t>
            </a:r>
            <a:endParaRPr kumimoji="0" lang="en-US" sz="16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1800"/>
              </a:spcAft>
              <a:buClrTx/>
              <a:buSzTx/>
              <a:buFontTx/>
              <a:buNone/>
              <a:tabLst>
                <a:tab pos="457200" algn="l"/>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a:ln>
                  <a:noFill/>
                </a:ln>
                <a:solidFill>
                  <a:srgbClr val="012169"/>
                </a:solidFill>
                <a:effectLst/>
                <a:uLnTx/>
                <a:uFillTx/>
                <a:latin typeface="Arial" panose="020B0604020202020204" pitchFamily="34" charset="0"/>
                <a:ea typeface="Times New Roman" panose="02020603050405020304" pitchFamily="18" charset="0"/>
                <a:cs typeface="Times New Roman" panose="02020603050405020304" pitchFamily="18" charset="0"/>
              </a:rPr>
              <a:t>Collaborative Teams</a:t>
            </a:r>
            <a:endParaRPr kumimoji="0" lang="en-US" sz="1800" b="0" i="0" u="none" strike="noStrike" kern="1200" cap="none" spc="0" normalizeH="0" baseline="0" noProof="0" dirty="0">
              <a:ln>
                <a:noFill/>
              </a:ln>
              <a:solidFill>
                <a:srgbClr val="012169"/>
              </a:solidFill>
              <a:effectLst/>
              <a:uLnTx/>
              <a:uFillTx/>
              <a:latin typeface="Times New Roman" panose="02020603050405020304" pitchFamily="18"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1800"/>
              </a:spcAft>
              <a:buClrTx/>
              <a:buSzTx/>
              <a:buFontTx/>
              <a:buNone/>
              <a:tabLst>
                <a:tab pos="457200" algn="l"/>
              </a:tabLst>
              <a:defRPr/>
            </a:pPr>
            <a:r>
              <a:rPr kumimoji="0" lang="en-US" sz="4800" b="1" i="0" u="none" strike="noStrike" kern="1200" cap="none" spc="0" normalizeH="0" baseline="0" noProof="0" dirty="0">
                <a:ln>
                  <a:noFill/>
                </a:ln>
                <a:solidFill>
                  <a:srgbClr val="012169"/>
                </a:solidFill>
                <a:effectLst/>
                <a:uLnTx/>
                <a:uFillTx/>
                <a:latin typeface="Arial" panose="020B0604020202020204" pitchFamily="34" charset="0"/>
                <a:ea typeface="Times New Roman" panose="02020603050405020304" pitchFamily="18" charset="0"/>
                <a:cs typeface="Times New Roman" panose="02020603050405020304" pitchFamily="18" charset="0"/>
              </a:rPr>
              <a:t> Coaching Culture</a:t>
            </a:r>
            <a:endParaRPr kumimoji="0" lang="en-US" sz="1800" b="0" i="0" u="none" strike="noStrike" kern="1200" cap="none" spc="0" normalizeH="0" baseline="0" noProof="0" dirty="0">
              <a:ln>
                <a:noFill/>
              </a:ln>
              <a:solidFill>
                <a:srgbClr val="012169"/>
              </a:solidFill>
              <a:effectLst/>
              <a:uLnTx/>
              <a:uFillTx/>
              <a:latin typeface="Times New Roman" panose="02020603050405020304" pitchFamily="18"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1800"/>
              </a:spcAft>
              <a:buClrTx/>
              <a:buSzTx/>
              <a:buFontTx/>
              <a:buNone/>
              <a:tabLst>
                <a:tab pos="457200" algn="l"/>
              </a:tabLst>
              <a:defRPr/>
            </a:pPr>
            <a:r>
              <a:rPr kumimoji="0" lang="en-US" sz="4800" b="1" i="0" u="none" strike="noStrike" kern="1200" cap="none" spc="0" normalizeH="0" baseline="0" noProof="0" dirty="0">
                <a:ln>
                  <a:noFill/>
                </a:ln>
                <a:solidFill>
                  <a:srgbClr val="012169"/>
                </a:solidFill>
                <a:effectLst/>
                <a:uLnTx/>
                <a:uFillTx/>
                <a:latin typeface="Arial" panose="020B0604020202020204" pitchFamily="34" charset="0"/>
                <a:ea typeface="Times New Roman" panose="02020603050405020304" pitchFamily="18" charset="0"/>
                <a:cs typeface="Times New Roman" panose="02020603050405020304" pitchFamily="18" charset="0"/>
              </a:rPr>
              <a:t> Teacher Empowerment</a:t>
            </a:r>
            <a:endParaRPr kumimoji="0" lang="en-US" sz="1800" b="0" i="0" u="none" strike="noStrike" kern="1200" cap="none" spc="0" normalizeH="0" baseline="0" noProof="0" dirty="0">
              <a:ln>
                <a:noFill/>
              </a:ln>
              <a:solidFill>
                <a:srgbClr val="012169"/>
              </a:solidFill>
              <a:effectLst/>
              <a:uLnTx/>
              <a:uFillTx/>
              <a:latin typeface="Times New Roman" panose="02020603050405020304" pitchFamily="18" charset="0"/>
              <a:ea typeface="Times New Roman" panose="02020603050405020304" pitchFamily="18" charset="0"/>
              <a:cs typeface="+mn-cs"/>
            </a:endParaRPr>
          </a:p>
        </p:txBody>
      </p:sp>
      <p:sp>
        <p:nvSpPr>
          <p:cNvPr id="9" name="Flowchart: Connector 8">
            <a:extLst>
              <a:ext uri="{FF2B5EF4-FFF2-40B4-BE49-F238E27FC236}">
                <a16:creationId xmlns:a16="http://schemas.microsoft.com/office/drawing/2014/main" id="{F525F708-1602-A9F7-6F78-FDCE7161F99B}"/>
              </a:ext>
              <a:ext uri="{C183D7F6-B498-43B3-948B-1728B52AA6E4}">
                <adec:decorative xmlns:adec="http://schemas.microsoft.com/office/drawing/2017/decorative" val="1"/>
              </a:ext>
            </a:extLst>
          </p:cNvPr>
          <p:cNvSpPr/>
          <p:nvPr/>
        </p:nvSpPr>
        <p:spPr>
          <a:xfrm>
            <a:off x="1018034" y="2373236"/>
            <a:ext cx="3075860" cy="3018566"/>
          </a:xfrm>
          <a:prstGeom prst="flowChartConnector">
            <a:avLst/>
          </a:prstGeom>
          <a:solidFill>
            <a:schemeClr val="bg1"/>
          </a:solidFill>
          <a:ln w="1016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Graphic 41" descr="Connections with solid fill">
            <a:extLst>
              <a:ext uri="{FF2B5EF4-FFF2-40B4-BE49-F238E27FC236}">
                <a16:creationId xmlns:a16="http://schemas.microsoft.com/office/drawing/2014/main" id="{651F1747-1624-4F8A-BC8B-265051DB9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0571" y="2635387"/>
            <a:ext cx="2564320" cy="2564320"/>
          </a:xfrm>
          <a:prstGeom prst="rect">
            <a:avLst/>
          </a:prstGeom>
        </p:spPr>
      </p:pic>
      <p:sp>
        <p:nvSpPr>
          <p:cNvPr id="5" name="Title 4" hidden="1">
            <a:extLst>
              <a:ext uri="{FF2B5EF4-FFF2-40B4-BE49-F238E27FC236}">
                <a16:creationId xmlns:a16="http://schemas.microsoft.com/office/drawing/2014/main" id="{6B989D95-E222-D4AA-F4CB-80D338DBB054}"/>
              </a:ext>
            </a:extLst>
          </p:cNvPr>
          <p:cNvSpPr>
            <a:spLocks noGrp="1"/>
          </p:cNvSpPr>
          <p:nvPr>
            <p:ph type="title" idx="4294967295"/>
          </p:nvPr>
        </p:nvSpPr>
        <p:spPr/>
        <p:txBody>
          <a:bodyPr/>
          <a:lstStyle/>
          <a:p>
            <a:r>
              <a:rPr lang="en-US" dirty="0"/>
              <a:t>Leadership</a:t>
            </a:r>
          </a:p>
        </p:txBody>
      </p:sp>
    </p:spTree>
    <p:extLst>
      <p:ext uri="{BB962C8B-B14F-4D97-AF65-F5344CB8AC3E}">
        <p14:creationId xmlns:p14="http://schemas.microsoft.com/office/powerpoint/2010/main" val="244665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17E43-002F-4FDE-88F3-EDDB4F571D42}"/>
              </a:ext>
              <a:ext uri="{C183D7F6-B498-43B3-948B-1728B52AA6E4}">
                <adec:decorative xmlns:adec="http://schemas.microsoft.com/office/drawing/2017/decorative" val="1"/>
              </a:ext>
            </a:extLst>
          </p:cNvPr>
          <p:cNvSpPr txBox="1"/>
          <p:nvPr/>
        </p:nvSpPr>
        <p:spPr>
          <a:xfrm>
            <a:off x="-1" y="276282"/>
            <a:ext cx="11703787" cy="354416"/>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6462545A-D1C0-4017-B640-EBA7CDB0BC99}"/>
              </a:ext>
              <a:ext uri="{C183D7F6-B498-43B3-948B-1728B52AA6E4}">
                <adec:decorative xmlns:adec="http://schemas.microsoft.com/office/drawing/2017/decorative" val="1"/>
              </a:ext>
            </a:extLst>
          </p:cNvPr>
          <p:cNvSpPr txBox="1"/>
          <p:nvPr/>
        </p:nvSpPr>
        <p:spPr>
          <a:xfrm>
            <a:off x="0" y="5268366"/>
            <a:ext cx="11703786" cy="1336452"/>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7">
            <a:extLst>
              <a:ext uri="{FF2B5EF4-FFF2-40B4-BE49-F238E27FC236}">
                <a16:creationId xmlns:a16="http://schemas.microsoft.com/office/drawing/2014/main" id="{CD7B3E0E-53B5-451A-A7A7-BA57C71D6DFF}"/>
              </a:ext>
            </a:extLst>
          </p:cNvPr>
          <p:cNvSpPr txBox="1">
            <a:spLocks/>
          </p:cNvSpPr>
          <p:nvPr/>
        </p:nvSpPr>
        <p:spPr>
          <a:xfrm>
            <a:off x="837666" y="4722992"/>
            <a:ext cx="10008835" cy="17567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It’s a great fit!</a:t>
            </a:r>
          </a:p>
        </p:txBody>
      </p:sp>
      <p:pic>
        <p:nvPicPr>
          <p:cNvPr id="5" name="Picture 4" descr="Picture of puzzle pieces fitting together">
            <a:extLst>
              <a:ext uri="{FF2B5EF4-FFF2-40B4-BE49-F238E27FC236}">
                <a16:creationId xmlns:a16="http://schemas.microsoft.com/office/drawing/2014/main" id="{6FA811B2-B09B-4D83-B94A-A9D048BEF87A}"/>
              </a:ext>
            </a:extLst>
          </p:cNvPr>
          <p:cNvPicPr/>
          <p:nvPr/>
        </p:nvPicPr>
        <p:blipFill rotWithShape="1">
          <a:blip r:embed="rId3" cstate="print">
            <a:duotone>
              <a:prstClr val="black"/>
              <a:srgbClr val="012169">
                <a:tint val="45000"/>
                <a:satMod val="400000"/>
              </a:srgbClr>
            </a:duotone>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t="18124" b="18373"/>
          <a:stretch/>
        </p:blipFill>
        <p:spPr bwMode="auto">
          <a:xfrm>
            <a:off x="1027820" y="602804"/>
            <a:ext cx="9699218" cy="4576154"/>
          </a:xfrm>
          <a:prstGeom prst="rect">
            <a:avLst/>
          </a:prstGeom>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9413242-6FDD-46B2-83F6-CE65581100BE}"/>
              </a:ext>
            </a:extLst>
          </p:cNvPr>
          <p:cNvSpPr txBox="1"/>
          <p:nvPr/>
        </p:nvSpPr>
        <p:spPr>
          <a:xfrm>
            <a:off x="1648975" y="2626526"/>
            <a:ext cx="3311202" cy="523220"/>
          </a:xfrm>
          <a:prstGeom prst="rect">
            <a:avLst/>
          </a:prstGeom>
          <a:noFill/>
          <a:ln w="38100">
            <a:noFill/>
          </a:ln>
          <a:effectLst>
            <a:softEdge rad="3175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Black" panose="020B0A04020102020204" pitchFamily="34" charset="0"/>
                <a:ea typeface="+mn-ea"/>
                <a:cs typeface="+mn-cs"/>
              </a:rPr>
              <a:t>Mission/Vision</a:t>
            </a:r>
          </a:p>
        </p:txBody>
      </p:sp>
      <p:pic>
        <p:nvPicPr>
          <p:cNvPr id="7" name="Picture 6">
            <a:extLst>
              <a:ext uri="{FF2B5EF4-FFF2-40B4-BE49-F238E27FC236}">
                <a16:creationId xmlns:a16="http://schemas.microsoft.com/office/drawing/2014/main" id="{145D4D65-4FD9-4B63-9319-31B75DE7E922}"/>
              </a:ext>
              <a:ext uri="{C183D7F6-B498-43B3-948B-1728B52AA6E4}">
                <adec:decorative xmlns:adec="http://schemas.microsoft.com/office/drawing/2017/decorative" val="1"/>
              </a:ext>
            </a:extLst>
          </p:cNvPr>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4855367" y="1871812"/>
            <a:ext cx="2217676" cy="1265762"/>
          </a:xfrm>
          <a:prstGeom prst="rect">
            <a:avLst/>
          </a:prstGeom>
          <a:noFill/>
          <a:ln>
            <a:noFill/>
          </a:ln>
        </p:spPr>
      </p:pic>
      <p:sp>
        <p:nvSpPr>
          <p:cNvPr id="10" name="TextBox 9">
            <a:extLst>
              <a:ext uri="{FF2B5EF4-FFF2-40B4-BE49-F238E27FC236}">
                <a16:creationId xmlns:a16="http://schemas.microsoft.com/office/drawing/2014/main" id="{52F6AFC1-53CC-486D-9D8F-569E8F463244}"/>
              </a:ext>
            </a:extLst>
          </p:cNvPr>
          <p:cNvSpPr txBox="1"/>
          <p:nvPr/>
        </p:nvSpPr>
        <p:spPr>
          <a:xfrm>
            <a:off x="6435443" y="2626526"/>
            <a:ext cx="4122348" cy="523220"/>
          </a:xfrm>
          <a:prstGeom prst="rect">
            <a:avLst/>
          </a:prstGeom>
          <a:noFill/>
          <a:ln w="38100">
            <a:noFill/>
          </a:ln>
          <a:effectLst>
            <a:softEdge rad="3175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Black" panose="020B0A04020102020204" pitchFamily="34" charset="0"/>
                <a:ea typeface="+mn-ea"/>
                <a:cs typeface="+mn-cs"/>
              </a:rPr>
              <a:t>Current Initiatives</a:t>
            </a:r>
          </a:p>
        </p:txBody>
      </p:sp>
      <p:pic>
        <p:nvPicPr>
          <p:cNvPr id="11" name="Picture 10" descr="AZPLS logo">
            <a:extLst>
              <a:ext uri="{FF2B5EF4-FFF2-40B4-BE49-F238E27FC236}">
                <a16:creationId xmlns:a16="http://schemas.microsoft.com/office/drawing/2014/main" id="{F18B134F-AAAA-C04D-33A4-1F701745F74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9169" y="2358772"/>
            <a:ext cx="735720" cy="1002704"/>
          </a:xfrm>
          <a:prstGeom prst="rect">
            <a:avLst/>
          </a:prstGeom>
          <a:noFill/>
        </p:spPr>
      </p:pic>
      <p:sp>
        <p:nvSpPr>
          <p:cNvPr id="12" name="Rectangle 11">
            <a:extLst>
              <a:ext uri="{FF2B5EF4-FFF2-40B4-BE49-F238E27FC236}">
                <a16:creationId xmlns:a16="http://schemas.microsoft.com/office/drawing/2014/main" id="{6948949E-FD74-DA17-452F-C27C80083DEB}"/>
              </a:ext>
              <a:ext uri="{C183D7F6-B498-43B3-948B-1728B52AA6E4}">
                <adec:decorative xmlns:adec="http://schemas.microsoft.com/office/drawing/2017/decorative" val="1"/>
              </a:ext>
            </a:extLst>
          </p:cNvPr>
          <p:cNvSpPr/>
          <p:nvPr/>
        </p:nvSpPr>
        <p:spPr>
          <a:xfrm>
            <a:off x="-11599" y="5178958"/>
            <a:ext cx="11707367" cy="87086"/>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itle 7" hidden="1">
            <a:extLst>
              <a:ext uri="{FF2B5EF4-FFF2-40B4-BE49-F238E27FC236}">
                <a16:creationId xmlns:a16="http://schemas.microsoft.com/office/drawing/2014/main" id="{9EAF42F9-7D18-D760-CECA-F28462ADA212}"/>
              </a:ext>
            </a:extLst>
          </p:cNvPr>
          <p:cNvSpPr>
            <a:spLocks noGrp="1"/>
          </p:cNvSpPr>
          <p:nvPr>
            <p:ph type="title" idx="4294967295"/>
          </p:nvPr>
        </p:nvSpPr>
        <p:spPr/>
        <p:txBody>
          <a:bodyPr/>
          <a:lstStyle/>
          <a:p>
            <a:r>
              <a:rPr lang="en-US" dirty="0"/>
              <a:t>It’s a great fit!</a:t>
            </a:r>
          </a:p>
        </p:txBody>
      </p:sp>
    </p:spTree>
    <p:extLst>
      <p:ext uri="{BB962C8B-B14F-4D97-AF65-F5344CB8AC3E}">
        <p14:creationId xmlns:p14="http://schemas.microsoft.com/office/powerpoint/2010/main" val="109496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BDA515-54A2-D07A-0A29-9D3CDBE574AE}"/>
              </a:ext>
              <a:ext uri="{C183D7F6-B498-43B3-948B-1728B52AA6E4}">
                <adec:decorative xmlns:adec="http://schemas.microsoft.com/office/drawing/2017/decorative" val="1"/>
              </a:ext>
            </a:extLst>
          </p:cNvPr>
          <p:cNvSpPr/>
          <p:nvPr/>
        </p:nvSpPr>
        <p:spPr>
          <a:xfrm>
            <a:off x="433330" y="399361"/>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4EA5B06A-9DA3-07E9-C144-26AA841E6956}"/>
              </a:ext>
            </a:extLst>
          </p:cNvPr>
          <p:cNvSpPr txBox="1"/>
          <p:nvPr/>
        </p:nvSpPr>
        <p:spPr>
          <a:xfrm>
            <a:off x="433330" y="744576"/>
            <a:ext cx="11325339" cy="76398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Planting the Seeds of Change</a:t>
            </a:r>
          </a:p>
        </p:txBody>
      </p:sp>
      <p:sp>
        <p:nvSpPr>
          <p:cNvPr id="8" name="TextBox 7">
            <a:extLst>
              <a:ext uri="{FF2B5EF4-FFF2-40B4-BE49-F238E27FC236}">
                <a16:creationId xmlns:a16="http://schemas.microsoft.com/office/drawing/2014/main" id="{87B0B6C5-2AFF-ED20-81BB-D2154FE80944}"/>
              </a:ext>
            </a:extLst>
          </p:cNvPr>
          <p:cNvSpPr txBox="1"/>
          <p:nvPr/>
        </p:nvSpPr>
        <p:spPr>
          <a:xfrm>
            <a:off x="4341137" y="5470806"/>
            <a:ext cx="2783495" cy="7430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AZPLS</a:t>
            </a:r>
          </a:p>
        </p:txBody>
      </p:sp>
      <p:pic>
        <p:nvPicPr>
          <p:cNvPr id="7" name="Picture 6">
            <a:extLst>
              <a:ext uri="{FF2B5EF4-FFF2-40B4-BE49-F238E27FC236}">
                <a16:creationId xmlns:a16="http://schemas.microsoft.com/office/drawing/2014/main" id="{A5DA70DF-ED10-C971-AE2A-6FE1B023CD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740" y="5428964"/>
            <a:ext cx="501783" cy="684460"/>
          </a:xfrm>
          <a:prstGeom prst="rect">
            <a:avLst/>
          </a:prstGeom>
          <a:noFill/>
        </p:spPr>
      </p:pic>
      <p:sp>
        <p:nvSpPr>
          <p:cNvPr id="2" name="Title 1" hidden="1">
            <a:extLst>
              <a:ext uri="{FF2B5EF4-FFF2-40B4-BE49-F238E27FC236}">
                <a16:creationId xmlns:a16="http://schemas.microsoft.com/office/drawing/2014/main" id="{C861397D-74DE-3ADC-4E8C-7DE195F9193E}"/>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AZPLS strategy implementation</a:t>
            </a:r>
            <a:endParaRPr lang="en-US" dirty="0"/>
          </a:p>
        </p:txBody>
      </p:sp>
      <p:pic>
        <p:nvPicPr>
          <p:cNvPr id="9" name="Picture 8" descr="Picture of someone holding a pile of seeds in their hands">
            <a:extLst>
              <a:ext uri="{FF2B5EF4-FFF2-40B4-BE49-F238E27FC236}">
                <a16:creationId xmlns:a16="http://schemas.microsoft.com/office/drawing/2014/main" id="{2A6E7D46-5332-DADF-A5DF-1DE25A3D3297}"/>
              </a:ext>
            </a:extLst>
          </p:cNvPr>
          <p:cNvPicPr>
            <a:picLocks noChangeAspect="1"/>
          </p:cNvPicPr>
          <p:nvPr/>
        </p:nvPicPr>
        <p:blipFill>
          <a:blip r:embed="rId4"/>
          <a:stretch>
            <a:fillRect/>
          </a:stretch>
        </p:blipFill>
        <p:spPr>
          <a:xfrm>
            <a:off x="3047735" y="1514689"/>
            <a:ext cx="6096528" cy="3828620"/>
          </a:xfrm>
          <a:prstGeom prst="rect">
            <a:avLst/>
          </a:prstGeom>
        </p:spPr>
      </p:pic>
    </p:spTree>
    <p:extLst>
      <p:ext uri="{BB962C8B-B14F-4D97-AF65-F5344CB8AC3E}">
        <p14:creationId xmlns:p14="http://schemas.microsoft.com/office/powerpoint/2010/main" val="89698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BF0D3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3B411B32-4B37-CD82-4E69-53342F20E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883"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3" name="TextBox 2" descr="Professional Learning for Arizona">
            <a:extLst>
              <a:ext uri="{FF2B5EF4-FFF2-40B4-BE49-F238E27FC236}">
                <a16:creationId xmlns:a16="http://schemas.microsoft.com/office/drawing/2014/main" id="{1F0C3E1C-D1DD-4A9D-9DB6-32399E376B49}"/>
              </a:ext>
            </a:extLst>
          </p:cNvPr>
          <p:cNvSpPr txBox="1"/>
          <p:nvPr/>
        </p:nvSpPr>
        <p:spPr>
          <a:xfrm>
            <a:off x="535172" y="404035"/>
            <a:ext cx="11121656" cy="5954233"/>
          </a:xfrm>
          <a:prstGeom prst="rect">
            <a:avLst/>
          </a:prstGeom>
          <a:solidFill>
            <a:schemeClr val="bg1"/>
          </a:solidFill>
          <a:ln w="57150">
            <a:solidFill>
              <a:srgbClr val="BF0D3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009522AE-ECB7-887F-FCAC-AC223C033485}"/>
              </a:ext>
            </a:extLst>
          </p:cNvPr>
          <p:cNvSpPr txBox="1"/>
          <p:nvPr/>
        </p:nvSpPr>
        <p:spPr>
          <a:xfrm>
            <a:off x="1241112" y="1809729"/>
            <a:ext cx="5681077" cy="3083921"/>
          </a:xfrm>
          <a:prstGeom prst="rect">
            <a:avLst/>
          </a:prstGeom>
          <a:noFill/>
          <a:ln>
            <a:noFill/>
          </a:ln>
        </p:spPr>
        <p:txBody>
          <a:bodyPr wrap="square" rtlCol="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Professional Learning    for Arizona</a:t>
            </a:r>
          </a:p>
        </p:txBody>
      </p:sp>
      <p:pic>
        <p:nvPicPr>
          <p:cNvPr id="4" name="Picture 3" descr="Collage of teachers">
            <a:extLst>
              <a:ext uri="{FF2B5EF4-FFF2-40B4-BE49-F238E27FC236}">
                <a16:creationId xmlns:a16="http://schemas.microsoft.com/office/drawing/2014/main" id="{C4B45EAB-9126-82F5-E270-6C196FD2B8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9874" y="1430808"/>
            <a:ext cx="3193585" cy="3837187"/>
          </a:xfrm>
          <a:prstGeom prst="rect">
            <a:avLst/>
          </a:prstGeom>
          <a:solidFill>
            <a:srgbClr val="00B050"/>
          </a:solidFill>
          <a:ln>
            <a:noFill/>
          </a:ln>
        </p:spPr>
      </p:pic>
      <p:pic>
        <p:nvPicPr>
          <p:cNvPr id="22" name="Picture 21">
            <a:extLst>
              <a:ext uri="{FF2B5EF4-FFF2-40B4-BE49-F238E27FC236}">
                <a16:creationId xmlns:a16="http://schemas.microsoft.com/office/drawing/2014/main" id="{2CF10F4A-FCE4-C2B5-60C1-378862DE1A8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5244" r="-1" b="-1"/>
          <a:stretch/>
        </p:blipFill>
        <p:spPr bwMode="auto">
          <a:xfrm>
            <a:off x="9665208" y="1317601"/>
            <a:ext cx="1279406" cy="1302270"/>
          </a:xfrm>
          <a:prstGeom prst="rect">
            <a:avLst/>
          </a:prstGeom>
          <a:noFill/>
          <a:ln w="38100">
            <a:solidFill>
              <a:srgbClr val="012369"/>
            </a:solidFill>
          </a:ln>
        </p:spPr>
      </p:pic>
      <p:pic>
        <p:nvPicPr>
          <p:cNvPr id="2" name="Picture 1">
            <a:extLst>
              <a:ext uri="{FF2B5EF4-FFF2-40B4-BE49-F238E27FC236}">
                <a16:creationId xmlns:a16="http://schemas.microsoft.com/office/drawing/2014/main" id="{7D64F058-B144-87BD-B728-0B1DE4DF3ADC}"/>
              </a:ext>
              <a:ext uri="{C183D7F6-B498-43B3-948B-1728B52AA6E4}">
                <adec:decorative xmlns:adec="http://schemas.microsoft.com/office/drawing/2017/decorative" val="1"/>
              </a:ext>
            </a:extLst>
          </p:cNvPr>
          <p:cNvPicPr>
            <a:picLocks noChangeAspect="1"/>
          </p:cNvPicPr>
          <p:nvPr/>
        </p:nvPicPr>
        <p:blipFill rotWithShape="1">
          <a:blip r:embed="rId5"/>
          <a:srcRect l="2167" t="1772" r="6393" b="5861"/>
          <a:stretch/>
        </p:blipFill>
        <p:spPr>
          <a:xfrm>
            <a:off x="8459552" y="1703531"/>
            <a:ext cx="1162459" cy="1046031"/>
          </a:xfrm>
          <a:prstGeom prst="rect">
            <a:avLst/>
          </a:prstGeom>
          <a:solidFill>
            <a:srgbClr val="FFFFFF">
              <a:shade val="85000"/>
            </a:srgbClr>
          </a:solidFill>
          <a:ln w="38100" cap="sq">
            <a:solidFill>
              <a:srgbClr val="012369"/>
            </a:solidFill>
            <a:miter lim="800000"/>
          </a:ln>
          <a:effectLst/>
        </p:spPr>
      </p:pic>
      <p:pic>
        <p:nvPicPr>
          <p:cNvPr id="20" name="Picture 19">
            <a:extLst>
              <a:ext uri="{FF2B5EF4-FFF2-40B4-BE49-F238E27FC236}">
                <a16:creationId xmlns:a16="http://schemas.microsoft.com/office/drawing/2014/main" id="{8954B99A-E856-F56D-310E-6754D2922701}"/>
              </a:ext>
              <a:ext uri="{C183D7F6-B498-43B3-948B-1728B52AA6E4}">
                <adec:decorative xmlns:adec="http://schemas.microsoft.com/office/drawing/2017/decorative" val="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l="20451" t="29244" r="30095" b="31714"/>
          <a:stretch/>
        </p:blipFill>
        <p:spPr bwMode="auto">
          <a:xfrm rot="10800000">
            <a:off x="8638953" y="2667026"/>
            <a:ext cx="2304056" cy="1364753"/>
          </a:xfrm>
          <a:prstGeom prst="rect">
            <a:avLst/>
          </a:prstGeom>
          <a:ln w="38100">
            <a:solidFill>
              <a:srgbClr val="012369"/>
            </a:solidFill>
          </a:ln>
          <a:extLst>
            <a:ext uri="{53640926-AAD7-44D8-BBD7-CCE9431645EC}">
              <a14:shadowObscured xmlns:a14="http://schemas.microsoft.com/office/drawing/2010/main"/>
            </a:ext>
          </a:extLst>
        </p:spPr>
      </p:pic>
      <p:pic>
        <p:nvPicPr>
          <p:cNvPr id="24" name="Content Placeholder 4">
            <a:extLst>
              <a:ext uri="{FF2B5EF4-FFF2-40B4-BE49-F238E27FC236}">
                <a16:creationId xmlns:a16="http://schemas.microsoft.com/office/drawing/2014/main" id="{77262B3D-814A-4DB3-BA13-F902637C0F03}"/>
              </a:ext>
              <a:ext uri="{C183D7F6-B498-43B3-948B-1728B52AA6E4}">
                <adec:decorative xmlns:adec="http://schemas.microsoft.com/office/drawing/2017/decorative" val="1"/>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l="44682" t="38992" r="20003" b="15952"/>
          <a:stretch/>
        </p:blipFill>
        <p:spPr bwMode="auto">
          <a:xfrm rot="10800000">
            <a:off x="8459552" y="3862134"/>
            <a:ext cx="978154" cy="935961"/>
          </a:xfrm>
          <a:prstGeom prst="rect">
            <a:avLst/>
          </a:prstGeom>
          <a:ln w="38100">
            <a:solidFill>
              <a:srgbClr val="012369"/>
            </a:solid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128DBDF0-F556-B8C5-1D63-4C159DFAA30B}"/>
              </a:ext>
              <a:ext uri="{C183D7F6-B498-43B3-948B-1728B52AA6E4}">
                <adec:decorative xmlns:adec="http://schemas.microsoft.com/office/drawing/2017/decorative" val="1"/>
              </a:ext>
            </a:extLst>
          </p:cNvPr>
          <p:cNvPicPr>
            <a:picLocks noChangeAspect="1"/>
          </p:cNvPicPr>
          <p:nvPr/>
        </p:nvPicPr>
        <p:blipFill rotWithShape="1">
          <a:blip r:embed="rId10"/>
          <a:srcRect l="2941" t="3007" r="2703" b="3534"/>
          <a:stretch/>
        </p:blipFill>
        <p:spPr>
          <a:xfrm>
            <a:off x="9480903" y="4075260"/>
            <a:ext cx="1469985" cy="1319514"/>
          </a:xfrm>
          <a:prstGeom prst="rect">
            <a:avLst/>
          </a:prstGeom>
          <a:solidFill>
            <a:srgbClr val="FFFFFF">
              <a:shade val="85000"/>
            </a:srgbClr>
          </a:solidFill>
          <a:ln w="38100" cap="sq">
            <a:solidFill>
              <a:srgbClr val="012369"/>
            </a:solidFill>
            <a:miter lim="800000"/>
          </a:ln>
          <a:effectLst/>
        </p:spPr>
      </p:pic>
      <p:sp>
        <p:nvSpPr>
          <p:cNvPr id="5" name="Title 4" hidden="1">
            <a:extLst>
              <a:ext uri="{FF2B5EF4-FFF2-40B4-BE49-F238E27FC236}">
                <a16:creationId xmlns:a16="http://schemas.microsoft.com/office/drawing/2014/main" id="{475DAD65-8C66-95A5-C1D2-79DC9F853EA3}"/>
              </a:ext>
            </a:extLst>
          </p:cNvPr>
          <p:cNvSpPr>
            <a:spLocks noGrp="1"/>
          </p:cNvSpPr>
          <p:nvPr>
            <p:ph type="title" idx="4294967295"/>
          </p:nvPr>
        </p:nvSpPr>
        <p:spPr/>
        <p:txBody>
          <a:bodyPr/>
          <a:lstStyle/>
          <a:p>
            <a:r>
              <a:rPr lang="en-US" dirty="0"/>
              <a:t>Professional Learning Series</a:t>
            </a:r>
          </a:p>
        </p:txBody>
      </p:sp>
    </p:spTree>
    <p:extLst>
      <p:ext uri="{BB962C8B-B14F-4D97-AF65-F5344CB8AC3E}">
        <p14:creationId xmlns:p14="http://schemas.microsoft.com/office/powerpoint/2010/main" val="324818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descr="Arizona Professional Learning Series Module Overview">
            <a:extLst>
              <a:ext uri="{FF2B5EF4-FFF2-40B4-BE49-F238E27FC236}">
                <a16:creationId xmlns:a16="http://schemas.microsoft.com/office/drawing/2014/main" id="{BE99A332-6A51-44D7-8748-6C7817602240}"/>
              </a:ext>
            </a:extLst>
          </p:cNvPr>
          <p:cNvSpPr txBox="1"/>
          <p:nvPr/>
        </p:nvSpPr>
        <p:spPr>
          <a:xfrm>
            <a:off x="683172" y="557048"/>
            <a:ext cx="10825656" cy="5728138"/>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BFAB0B0A-19B3-4167-85CE-380E20553199}"/>
              </a:ext>
            </a:extLst>
          </p:cNvPr>
          <p:cNvSpPr txBox="1"/>
          <p:nvPr/>
        </p:nvSpPr>
        <p:spPr>
          <a:xfrm>
            <a:off x="1757583" y="877693"/>
            <a:ext cx="2440403" cy="1261884"/>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3</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Formative Assessment</a:t>
            </a:r>
          </a:p>
        </p:txBody>
      </p:sp>
      <p:sp>
        <p:nvSpPr>
          <p:cNvPr id="21" name="TextBox 20">
            <a:extLst>
              <a:ext uri="{FF2B5EF4-FFF2-40B4-BE49-F238E27FC236}">
                <a16:creationId xmlns:a16="http://schemas.microsoft.com/office/drawing/2014/main" id="{CA96090E-FEC0-4842-BBD6-2302770A0B89}"/>
              </a:ext>
            </a:extLst>
          </p:cNvPr>
          <p:cNvSpPr txBox="1"/>
          <p:nvPr/>
        </p:nvSpPr>
        <p:spPr>
          <a:xfrm>
            <a:off x="7994016" y="877693"/>
            <a:ext cx="1785662"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4</a:t>
            </a:r>
            <a:r>
              <a:rPr kumimoji="0" lang="en-US" sz="2800" b="1" i="0" u="none" strike="noStrike" kern="1200" cap="none" spc="0" normalizeH="0" baseline="0" noProof="0" dirty="0">
                <a:ln>
                  <a:noFill/>
                </a:ln>
                <a:solidFill>
                  <a:srgbClr val="012169"/>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Strategies </a:t>
            </a:r>
          </a:p>
        </p:txBody>
      </p:sp>
      <p:sp>
        <p:nvSpPr>
          <p:cNvPr id="22" name="TextBox 21">
            <a:extLst>
              <a:ext uri="{FF2B5EF4-FFF2-40B4-BE49-F238E27FC236}">
                <a16:creationId xmlns:a16="http://schemas.microsoft.com/office/drawing/2014/main" id="{986C3550-AA77-4C38-B589-478CB124A883}"/>
              </a:ext>
            </a:extLst>
          </p:cNvPr>
          <p:cNvSpPr txBox="1"/>
          <p:nvPr/>
        </p:nvSpPr>
        <p:spPr>
          <a:xfrm>
            <a:off x="1108710" y="3013498"/>
            <a:ext cx="2205990"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2</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Collaboration</a:t>
            </a:r>
            <a:r>
              <a:rPr kumimoji="0" lang="en-US" sz="2400" b="0" i="0" u="none" strike="noStrike" kern="1200" cap="none" spc="0" normalizeH="0" baseline="0" noProof="0" dirty="0">
                <a:ln>
                  <a:noFill/>
                </a:ln>
                <a:solidFill>
                  <a:srgbClr val="012169"/>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41571B94-128D-4519-8208-0BCC70A8802D}"/>
              </a:ext>
            </a:extLst>
          </p:cNvPr>
          <p:cNvSpPr txBox="1"/>
          <p:nvPr/>
        </p:nvSpPr>
        <p:spPr>
          <a:xfrm>
            <a:off x="8957874" y="2799834"/>
            <a:ext cx="1861968"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Strategies </a:t>
            </a:r>
          </a:p>
        </p:txBody>
      </p:sp>
      <p:sp>
        <p:nvSpPr>
          <p:cNvPr id="24" name="TextBox 23">
            <a:extLst>
              <a:ext uri="{FF2B5EF4-FFF2-40B4-BE49-F238E27FC236}">
                <a16:creationId xmlns:a16="http://schemas.microsoft.com/office/drawing/2014/main" id="{BAAE926F-9922-444B-AC58-B831FA269666}"/>
              </a:ext>
            </a:extLst>
          </p:cNvPr>
          <p:cNvSpPr txBox="1"/>
          <p:nvPr/>
        </p:nvSpPr>
        <p:spPr>
          <a:xfrm>
            <a:off x="2183130" y="4829236"/>
            <a:ext cx="2014856"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1</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Introduction </a:t>
            </a:r>
          </a:p>
        </p:txBody>
      </p:sp>
      <p:sp>
        <p:nvSpPr>
          <p:cNvPr id="25" name="TextBox 24">
            <a:extLst>
              <a:ext uri="{FF2B5EF4-FFF2-40B4-BE49-F238E27FC236}">
                <a16:creationId xmlns:a16="http://schemas.microsoft.com/office/drawing/2014/main" id="{A1FF4AB6-52CF-4ADD-9684-6C21393A8C5D}"/>
              </a:ext>
            </a:extLst>
          </p:cNvPr>
          <p:cNvSpPr txBox="1"/>
          <p:nvPr/>
        </p:nvSpPr>
        <p:spPr>
          <a:xfrm>
            <a:off x="7936229" y="4829236"/>
            <a:ext cx="2339341" cy="8925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6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Differentiation </a:t>
            </a:r>
          </a:p>
        </p:txBody>
      </p:sp>
      <p:sp>
        <p:nvSpPr>
          <p:cNvPr id="13" name="Flowchart: Connector 12">
            <a:extLst>
              <a:ext uri="{FF2B5EF4-FFF2-40B4-BE49-F238E27FC236}">
                <a16:creationId xmlns:a16="http://schemas.microsoft.com/office/drawing/2014/main" id="{2D85F2EA-8EF1-43D2-A6CC-A998607B3E96}"/>
              </a:ext>
              <a:ext uri="{C183D7F6-B498-43B3-948B-1728B52AA6E4}">
                <adec:decorative xmlns:adec="http://schemas.microsoft.com/office/drawing/2017/decorative" val="1"/>
              </a:ext>
            </a:extLst>
          </p:cNvPr>
          <p:cNvSpPr/>
          <p:nvPr/>
        </p:nvSpPr>
        <p:spPr>
          <a:xfrm>
            <a:off x="4393795" y="4540030"/>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Picture 13" descr="Car, Rental, Icon, Key, Automobile, Transportation">
            <a:extLst>
              <a:ext uri="{FF2B5EF4-FFF2-40B4-BE49-F238E27FC236}">
                <a16:creationId xmlns:a16="http://schemas.microsoft.com/office/drawing/2014/main" id="{2829A067-93B6-43BE-85FC-4BE91AFDEA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13" b="33673" l="26172" r="74688">
                        <a14:foregroundMark x1="74688" y1="18501" x2="74688" y2="18501"/>
                        <a14:foregroundMark x1="26172" y1="18501" x2="26172" y2="18501"/>
                        <a14:foregroundMark x1="63828" y1="32840" x2="63828" y2="32840"/>
                      </a14:backgroundRemoval>
                    </a14:imgEffect>
                  </a14:imgLayer>
                </a14:imgProps>
              </a:ext>
              <a:ext uri="{28A0092B-C50C-407E-A947-70E740481C1C}">
                <a14:useLocalDpi xmlns:a14="http://schemas.microsoft.com/office/drawing/2010/main" val="0"/>
              </a:ext>
            </a:extLst>
          </a:blip>
          <a:srcRect l="22694" t="2609" r="22412" b="62837"/>
          <a:stretch/>
        </p:blipFill>
        <p:spPr bwMode="auto">
          <a:xfrm>
            <a:off x="4514604" y="4880843"/>
            <a:ext cx="1108297" cy="588587"/>
          </a:xfrm>
          <a:prstGeom prst="rect">
            <a:avLst/>
          </a:prstGeom>
          <a:noFill/>
          <a:ln>
            <a:noFill/>
          </a:ln>
          <a:extLst>
            <a:ext uri="{53640926-AAD7-44D8-BBD7-CCE9431645EC}">
              <a14:shadowObscured xmlns:a14="http://schemas.microsoft.com/office/drawing/2010/main"/>
            </a:ext>
          </a:extLst>
        </p:spPr>
      </p:pic>
      <p:sp>
        <p:nvSpPr>
          <p:cNvPr id="15" name="Flowchart: Connector 14">
            <a:extLst>
              <a:ext uri="{FF2B5EF4-FFF2-40B4-BE49-F238E27FC236}">
                <a16:creationId xmlns:a16="http://schemas.microsoft.com/office/drawing/2014/main" id="{2215D585-C14D-45B8-AF07-32DF38DD51CB}"/>
              </a:ext>
              <a:ext uri="{C183D7F6-B498-43B3-948B-1728B52AA6E4}">
                <adec:decorative xmlns:adec="http://schemas.microsoft.com/office/drawing/2017/decorative" val="1"/>
              </a:ext>
            </a:extLst>
          </p:cNvPr>
          <p:cNvSpPr/>
          <p:nvPr/>
        </p:nvSpPr>
        <p:spPr>
          <a:xfrm>
            <a:off x="3621135" y="2817107"/>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a:extLst>
              <a:ext uri="{FF2B5EF4-FFF2-40B4-BE49-F238E27FC236}">
                <a16:creationId xmlns:a16="http://schemas.microsoft.com/office/drawing/2014/main" id="{B681B8B9-5EC1-4D56-9FE3-1CF3EAC26695}"/>
              </a:ext>
              <a:ext uri="{C183D7F6-B498-43B3-948B-1728B52AA6E4}">
                <adec:decorative xmlns:adec="http://schemas.microsoft.com/office/drawing/2017/decorative" val="1"/>
              </a:ext>
            </a:extLst>
          </p:cNvPr>
          <p:cNvSpPr/>
          <p:nvPr/>
        </p:nvSpPr>
        <p:spPr>
          <a:xfrm>
            <a:off x="4390811"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42FAB7CD-8F58-43BE-8E8A-7DC7C648615C}"/>
              </a:ext>
              <a:ext uri="{C183D7F6-B498-43B3-948B-1728B52AA6E4}">
                <adec:decorative xmlns:adec="http://schemas.microsoft.com/office/drawing/2017/decorative" val="1"/>
              </a:ext>
            </a:extLst>
          </p:cNvPr>
          <p:cNvSpPr/>
          <p:nvPr/>
        </p:nvSpPr>
        <p:spPr>
          <a:xfrm>
            <a:off x="6452056"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8134B81D-0A98-459B-83C3-3A397A8CCAA5}"/>
              </a:ext>
              <a:ext uri="{C183D7F6-B498-43B3-948B-1728B52AA6E4}">
                <adec:decorative xmlns:adec="http://schemas.microsoft.com/office/drawing/2017/decorative" val="1"/>
              </a:ext>
            </a:extLst>
          </p:cNvPr>
          <p:cNvSpPr/>
          <p:nvPr/>
        </p:nvSpPr>
        <p:spPr>
          <a:xfrm>
            <a:off x="7275122" y="2812456"/>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Flowchart: Connector 25">
            <a:extLst>
              <a:ext uri="{FF2B5EF4-FFF2-40B4-BE49-F238E27FC236}">
                <a16:creationId xmlns:a16="http://schemas.microsoft.com/office/drawing/2014/main" id="{551DC358-F7D3-4137-8CB6-B4F73637216C}"/>
              </a:ext>
              <a:ext uri="{C183D7F6-B498-43B3-948B-1728B52AA6E4}">
                <adec:decorative xmlns:adec="http://schemas.microsoft.com/office/drawing/2017/decorative" val="1"/>
              </a:ext>
            </a:extLst>
          </p:cNvPr>
          <p:cNvSpPr/>
          <p:nvPr/>
        </p:nvSpPr>
        <p:spPr>
          <a:xfrm>
            <a:off x="6452056" y="45400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9" name="Graphic 221" descr="Bullseye with solid fill">
            <a:extLst>
              <a:ext uri="{FF2B5EF4-FFF2-40B4-BE49-F238E27FC236}">
                <a16:creationId xmlns:a16="http://schemas.microsoft.com/office/drawing/2014/main" id="{A15F0A75-81A4-47CA-860D-4491535A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4436" y="1136212"/>
            <a:ext cx="1011572" cy="1011572"/>
          </a:xfrm>
          <a:prstGeom prst="rect">
            <a:avLst/>
          </a:prstGeom>
        </p:spPr>
      </p:pic>
      <p:pic>
        <p:nvPicPr>
          <p:cNvPr id="30" name="Picture 29" descr="Puzzle, Riddle, Match, Connect, Colors, Pieces">
            <a:extLst>
              <a:ext uri="{FF2B5EF4-FFF2-40B4-BE49-F238E27FC236}">
                <a16:creationId xmlns:a16="http://schemas.microsoft.com/office/drawing/2014/main" id="{D2790788-ECDC-4714-B9E2-FEE55661C5D9}"/>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9383" y="3093696"/>
            <a:ext cx="723527" cy="723527"/>
          </a:xfrm>
          <a:prstGeom prst="rect">
            <a:avLst/>
          </a:prstGeom>
          <a:noFill/>
          <a:ln>
            <a:noFill/>
          </a:ln>
        </p:spPr>
      </p:pic>
      <p:pic>
        <p:nvPicPr>
          <p:cNvPr id="31" name="Picture 30" descr="Reading, Book, Symbol, Icon, Reader, Man, Design, Sign">
            <a:extLst>
              <a:ext uri="{FF2B5EF4-FFF2-40B4-BE49-F238E27FC236}">
                <a16:creationId xmlns:a16="http://schemas.microsoft.com/office/drawing/2014/main" id="{5991CB3E-57F2-4BC9-A6D3-79B626F41A66}"/>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7991" y="4605408"/>
            <a:ext cx="1074278" cy="1149198"/>
          </a:xfrm>
          <a:prstGeom prst="rect">
            <a:avLst/>
          </a:prstGeom>
          <a:noFill/>
          <a:ln>
            <a:noFill/>
          </a:ln>
        </p:spPr>
      </p:pic>
      <p:cxnSp>
        <p:nvCxnSpPr>
          <p:cNvPr id="3" name="Straight Connector 2">
            <a:extLst>
              <a:ext uri="{FF2B5EF4-FFF2-40B4-BE49-F238E27FC236}">
                <a16:creationId xmlns:a16="http://schemas.microsoft.com/office/drawing/2014/main" id="{C39583C5-B486-4D00-8840-879134D61401}"/>
              </a:ext>
              <a:ext uri="{C183D7F6-B498-43B3-948B-1728B52AA6E4}">
                <adec:decorative xmlns:adec="http://schemas.microsoft.com/office/drawing/2017/decorative" val="1"/>
              </a:ext>
            </a:extLst>
          </p:cNvPr>
          <p:cNvCxnSpPr>
            <a:stCxn id="16" idx="6"/>
            <a:endCxn id="17" idx="2"/>
          </p:cNvCxnSpPr>
          <p:nvPr/>
        </p:nvCxnSpPr>
        <p:spPr>
          <a:xfrm>
            <a:off x="5736960" y="1649306"/>
            <a:ext cx="715096" cy="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45385D-4512-4BC5-AF67-F480CEA940E7}"/>
              </a:ext>
              <a:ext uri="{C183D7F6-B498-43B3-948B-1728B52AA6E4}">
                <adec:decorative xmlns:adec="http://schemas.microsoft.com/office/drawing/2017/decorative" val="1"/>
              </a:ext>
            </a:extLst>
          </p:cNvPr>
          <p:cNvCxnSpPr>
            <a:cxnSpLocks/>
          </p:cNvCxnSpPr>
          <p:nvPr/>
        </p:nvCxnSpPr>
        <p:spPr>
          <a:xfrm flipH="1">
            <a:off x="4628208" y="2226554"/>
            <a:ext cx="348135" cy="696708"/>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19AE35-738A-4071-9218-10290FFD73D8}"/>
              </a:ext>
              <a:ext uri="{C183D7F6-B498-43B3-948B-1728B52AA6E4}">
                <adec:decorative xmlns:adec="http://schemas.microsoft.com/office/drawing/2017/decorative" val="1"/>
              </a:ext>
            </a:extLst>
          </p:cNvPr>
          <p:cNvCxnSpPr>
            <a:cxnSpLocks/>
          </p:cNvCxnSpPr>
          <p:nvPr/>
        </p:nvCxnSpPr>
        <p:spPr>
          <a:xfrm>
            <a:off x="4534490" y="4039886"/>
            <a:ext cx="317914" cy="53599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371AAB-B9C8-476E-92B9-B45378B3B301}"/>
              </a:ext>
              <a:ext uri="{C183D7F6-B498-43B3-948B-1728B52AA6E4}">
                <adec:decorative xmlns:adec="http://schemas.microsoft.com/office/drawing/2017/decorative" val="1"/>
              </a:ext>
            </a:extLst>
          </p:cNvPr>
          <p:cNvCxnSpPr>
            <a:cxnSpLocks/>
            <a:stCxn id="14" idx="3"/>
            <a:endCxn id="26" idx="2"/>
          </p:cNvCxnSpPr>
          <p:nvPr/>
        </p:nvCxnSpPr>
        <p:spPr>
          <a:xfrm>
            <a:off x="5622901" y="5175137"/>
            <a:ext cx="829155" cy="486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B152A-716C-4CAC-845D-FB1ED9CA9529}"/>
              </a:ext>
              <a:ext uri="{C183D7F6-B498-43B3-948B-1728B52AA6E4}">
                <adec:decorative xmlns:adec="http://schemas.microsoft.com/office/drawing/2017/decorative" val="1"/>
              </a:ext>
            </a:extLst>
          </p:cNvPr>
          <p:cNvCxnSpPr>
            <a:cxnSpLocks/>
          </p:cNvCxnSpPr>
          <p:nvPr/>
        </p:nvCxnSpPr>
        <p:spPr>
          <a:xfrm flipH="1">
            <a:off x="7503859" y="4039886"/>
            <a:ext cx="294347" cy="627124"/>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CADA4-E6A9-40D9-A754-8B2DE375E9CC}"/>
              </a:ext>
              <a:ext uri="{C183D7F6-B498-43B3-948B-1728B52AA6E4}">
                <adec:decorative xmlns:adec="http://schemas.microsoft.com/office/drawing/2017/decorative" val="1"/>
              </a:ext>
            </a:extLst>
          </p:cNvPr>
          <p:cNvCxnSpPr>
            <a:cxnSpLocks/>
          </p:cNvCxnSpPr>
          <p:nvPr/>
        </p:nvCxnSpPr>
        <p:spPr>
          <a:xfrm>
            <a:off x="7503859" y="2147784"/>
            <a:ext cx="356657" cy="73912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pic>
        <p:nvPicPr>
          <p:cNvPr id="32" name="Picture 31" descr="Database Search, Database Search Icon, Data Search">
            <a:extLst>
              <a:ext uri="{FF2B5EF4-FFF2-40B4-BE49-F238E27FC236}">
                <a16:creationId xmlns:a16="http://schemas.microsoft.com/office/drawing/2014/main" id="{BD73335B-F14F-4A95-865F-1400D3AA3992}"/>
              </a:ext>
            </a:extLst>
          </p:cNvPr>
          <p:cNvPicPr/>
          <p:nvPr/>
        </p:nvPicPr>
        <p:blipFill>
          <a:blip r:embed="rId11">
            <a:extLst>
              <a:ext uri="{BEBA8EAE-BF5A-486C-A8C5-ECC9F3942E4B}">
                <a14:imgProps xmlns:a14="http://schemas.microsoft.com/office/drawing/2010/main">
                  <a14:imgLayer r:embed="rId12">
                    <a14:imgEffect>
                      <a14:backgroundRemoval t="10000" b="90000" l="10000" r="90000">
                        <a14:foregroundMark x1="31250" y1="52778" x2="31250" y2="52778"/>
                        <a14:foregroundMark x1="34167" y1="32639" x2="34167" y2="32639"/>
                        <a14:foregroundMark x1="63056" y1="31528" x2="63056" y2="3152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07351" y="994204"/>
            <a:ext cx="1183950" cy="1235793"/>
          </a:xfrm>
          <a:prstGeom prst="rect">
            <a:avLst/>
          </a:prstGeom>
          <a:noFill/>
          <a:ln>
            <a:noFill/>
          </a:ln>
        </p:spPr>
      </p:pic>
      <p:pic>
        <p:nvPicPr>
          <p:cNvPr id="33" name="Picture 32" descr="Social Network Icon, Collaboration Icon, Social Icon">
            <a:extLst>
              <a:ext uri="{FF2B5EF4-FFF2-40B4-BE49-F238E27FC236}">
                <a16:creationId xmlns:a16="http://schemas.microsoft.com/office/drawing/2014/main" id="{817D74DC-A7DA-4526-807A-2B34D08FAF6B}"/>
              </a:ext>
            </a:extLst>
          </p:cNvPr>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27316" y1="61450" x2="27316" y2="61450"/>
                        <a14:foregroundMark x1="22524" y1="45799" x2="22524" y2="45799"/>
                        <a14:foregroundMark x1="26358" y1="34926" x2="26358" y2="34926"/>
                        <a14:foregroundMark x1="31470" y1="28007" x2="31470" y2="28007"/>
                        <a14:foregroundMark x1="46486" y1="21087" x2="46486" y2="21087"/>
                        <a14:foregroundMark x1="56230" y1="16804" x2="56230" y2="16804"/>
                        <a14:foregroundMark x1="49681" y1="22900" x2="49681" y2="22900"/>
                        <a14:foregroundMark x1="68371" y1="28171" x2="68371" y2="28171"/>
                        <a14:foregroundMark x1="74760" y1="35914" x2="74760" y2="35914"/>
                        <a14:foregroundMark x1="76198" y1="46787" x2="76198" y2="46787"/>
                        <a14:foregroundMark x1="76038" y1="56178" x2="76038" y2="56178"/>
                        <a14:foregroundMark x1="72045" y1="63097" x2="72045" y2="63097"/>
                        <a14:foregroundMark x1="60383" y1="82043" x2="60383" y2="82043"/>
                        <a14:foregroundMark x1="49361" y1="83031" x2="49361" y2="83031"/>
                        <a14:foregroundMark x1="40575" y1="83526" x2="40575" y2="83526"/>
                        <a14:foregroundMark x1="40256" y1="81549" x2="40256" y2="81549"/>
                        <a14:backgroundMark x1="27157" y1="68534" x2="27157" y2="68534"/>
                        <a14:backgroundMark x1="28435" y1="59967" x2="28435" y2="59967"/>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638961" y="2886913"/>
            <a:ext cx="1301441" cy="1212238"/>
          </a:xfrm>
          <a:prstGeom prst="rect">
            <a:avLst/>
          </a:prstGeom>
          <a:noFill/>
        </p:spPr>
      </p:pic>
      <p:pic>
        <p:nvPicPr>
          <p:cNvPr id="27" name="Picture 26" descr="AZPLS logo">
            <a:extLst>
              <a:ext uri="{FF2B5EF4-FFF2-40B4-BE49-F238E27FC236}">
                <a16:creationId xmlns:a16="http://schemas.microsoft.com/office/drawing/2014/main" id="{40E1CEB6-EC3E-CA5B-89E2-CC8828941E5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7490" y="2511689"/>
            <a:ext cx="1276484" cy="1739704"/>
          </a:xfrm>
          <a:prstGeom prst="rect">
            <a:avLst/>
          </a:prstGeom>
          <a:noFill/>
        </p:spPr>
      </p:pic>
      <p:sp>
        <p:nvSpPr>
          <p:cNvPr id="4" name="Title 3" hidden="1">
            <a:extLst>
              <a:ext uri="{FF2B5EF4-FFF2-40B4-BE49-F238E27FC236}">
                <a16:creationId xmlns:a16="http://schemas.microsoft.com/office/drawing/2014/main" id="{DE7BB723-9F19-289F-F71D-BB57DAE8DCFE}"/>
              </a:ext>
            </a:extLst>
          </p:cNvPr>
          <p:cNvSpPr>
            <a:spLocks noGrp="1"/>
          </p:cNvSpPr>
          <p:nvPr>
            <p:ph type="title" idx="4294967295"/>
          </p:nvPr>
        </p:nvSpPr>
        <p:spPr/>
        <p:txBody>
          <a:bodyPr/>
          <a:lstStyle/>
          <a:p>
            <a:r>
              <a:rPr lang="en-US" dirty="0"/>
              <a:t>Series Module Overview</a:t>
            </a:r>
          </a:p>
        </p:txBody>
      </p:sp>
    </p:spTree>
    <p:extLst>
      <p:ext uri="{BB962C8B-B14F-4D97-AF65-F5344CB8AC3E}">
        <p14:creationId xmlns:p14="http://schemas.microsoft.com/office/powerpoint/2010/main" val="377412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1654" y="710344"/>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276463" y="1117056"/>
            <a:ext cx="5852859" cy="391268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Learning Process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27679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3F1A5-D99C-F2FD-5685-14E7AB294DF2}"/>
              </a:ext>
              <a:ext uri="{C183D7F6-B498-43B3-948B-1728B52AA6E4}">
                <adec:decorative xmlns:adec="http://schemas.microsoft.com/office/drawing/2017/decorative" val="1"/>
              </a:ext>
            </a:extLst>
          </p:cNvPr>
          <p:cNvSpPr txBox="1"/>
          <p:nvPr/>
        </p:nvSpPr>
        <p:spPr>
          <a:xfrm>
            <a:off x="-23903" y="758952"/>
            <a:ext cx="4647823" cy="5330952"/>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lowchart: Connector 4">
            <a:extLst>
              <a:ext uri="{FF2B5EF4-FFF2-40B4-BE49-F238E27FC236}">
                <a16:creationId xmlns:a16="http://schemas.microsoft.com/office/drawing/2014/main" id="{72115DE0-B712-2B79-678C-8696D1CEBCFA}"/>
              </a:ext>
              <a:ext uri="{C183D7F6-B498-43B3-948B-1728B52AA6E4}">
                <adec:decorative xmlns:adec="http://schemas.microsoft.com/office/drawing/2017/decorative" val="1"/>
              </a:ext>
            </a:extLst>
          </p:cNvPr>
          <p:cNvSpPr/>
          <p:nvPr/>
        </p:nvSpPr>
        <p:spPr>
          <a:xfrm>
            <a:off x="6063670" y="1315133"/>
            <a:ext cx="4287117" cy="4218590"/>
          </a:xfrm>
          <a:prstGeom prst="flowChartConnector">
            <a:avLst/>
          </a:prstGeom>
          <a:no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18261AD-E269-E8B5-5044-472A95632EFE}"/>
              </a:ext>
              <a:ext uri="{C183D7F6-B498-43B3-948B-1728B52AA6E4}">
                <adec:decorative xmlns:adec="http://schemas.microsoft.com/office/drawing/2017/decorative" val="1"/>
              </a:ext>
            </a:extLst>
          </p:cNvPr>
          <p:cNvSpPr txBox="1"/>
          <p:nvPr/>
        </p:nvSpPr>
        <p:spPr>
          <a:xfrm>
            <a:off x="11793542" y="768096"/>
            <a:ext cx="398457" cy="5321808"/>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2" name="Flowchart: Connector 11">
            <a:extLst>
              <a:ext uri="{FF2B5EF4-FFF2-40B4-BE49-F238E27FC236}">
                <a16:creationId xmlns:a16="http://schemas.microsoft.com/office/drawing/2014/main" id="{658F0BB9-8EBC-E283-C19F-B7A0A4C74B15}"/>
              </a:ext>
              <a:ext uri="{C183D7F6-B498-43B3-948B-1728B52AA6E4}">
                <adec:decorative xmlns:adec="http://schemas.microsoft.com/office/drawing/2017/decorative" val="1"/>
              </a:ext>
            </a:extLst>
          </p:cNvPr>
          <p:cNvSpPr/>
          <p:nvPr/>
        </p:nvSpPr>
        <p:spPr>
          <a:xfrm>
            <a:off x="7368667" y="4572000"/>
            <a:ext cx="1667338" cy="1608329"/>
          </a:xfrm>
          <a:prstGeom prst="flowChartConnector">
            <a:avLst/>
          </a:prstGeom>
          <a:solidFill>
            <a:schemeClr val="bg1"/>
          </a:solidFill>
          <a:ln w="57150" cap="flat" cmpd="sng" algn="ctr">
            <a:solidFill>
              <a:srgbClr val="01236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Flowchart: Connector 12">
            <a:extLst>
              <a:ext uri="{FF2B5EF4-FFF2-40B4-BE49-F238E27FC236}">
                <a16:creationId xmlns:a16="http://schemas.microsoft.com/office/drawing/2014/main" id="{1944F91E-2FC0-7CED-66A5-1352B21BE8BD}"/>
              </a:ext>
              <a:ext uri="{C183D7F6-B498-43B3-948B-1728B52AA6E4}">
                <adec:decorative xmlns:adec="http://schemas.microsoft.com/office/drawing/2017/decorative" val="1"/>
              </a:ext>
            </a:extLst>
          </p:cNvPr>
          <p:cNvSpPr/>
          <p:nvPr/>
        </p:nvSpPr>
        <p:spPr>
          <a:xfrm>
            <a:off x="5495462" y="1602232"/>
            <a:ext cx="1667338" cy="1608329"/>
          </a:xfrm>
          <a:prstGeom prst="flowChartConnector">
            <a:avLst/>
          </a:prstGeom>
          <a:solidFill>
            <a:schemeClr val="bg1"/>
          </a:solidFill>
          <a:ln w="57150" cap="flat" cmpd="sng" algn="ctr">
            <a:solidFill>
              <a:srgbClr val="01236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 name="Flowchart: Connector 13">
            <a:extLst>
              <a:ext uri="{FF2B5EF4-FFF2-40B4-BE49-F238E27FC236}">
                <a16:creationId xmlns:a16="http://schemas.microsoft.com/office/drawing/2014/main" id="{A734BE86-513E-639E-5B04-2608CE332F73}"/>
              </a:ext>
              <a:ext uri="{C183D7F6-B498-43B3-948B-1728B52AA6E4}">
                <adec:decorative xmlns:adec="http://schemas.microsoft.com/office/drawing/2017/decorative" val="1"/>
              </a:ext>
            </a:extLst>
          </p:cNvPr>
          <p:cNvSpPr/>
          <p:nvPr/>
        </p:nvSpPr>
        <p:spPr>
          <a:xfrm>
            <a:off x="5495462" y="3647440"/>
            <a:ext cx="1667338" cy="1608329"/>
          </a:xfrm>
          <a:prstGeom prst="flowChartConnector">
            <a:avLst/>
          </a:prstGeom>
          <a:solidFill>
            <a:schemeClr val="bg1"/>
          </a:solidFill>
          <a:ln w="57150" cap="flat" cmpd="sng" algn="ctr">
            <a:solidFill>
              <a:srgbClr val="01236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Flowchart: Connector 15">
            <a:extLst>
              <a:ext uri="{FF2B5EF4-FFF2-40B4-BE49-F238E27FC236}">
                <a16:creationId xmlns:a16="http://schemas.microsoft.com/office/drawing/2014/main" id="{4DBC660F-B863-55BA-34FC-D1496FF8DB7E}"/>
              </a:ext>
              <a:ext uri="{C183D7F6-B498-43B3-948B-1728B52AA6E4}">
                <adec:decorative xmlns:adec="http://schemas.microsoft.com/office/drawing/2017/decorative" val="1"/>
              </a:ext>
            </a:extLst>
          </p:cNvPr>
          <p:cNvSpPr/>
          <p:nvPr/>
        </p:nvSpPr>
        <p:spPr>
          <a:xfrm>
            <a:off x="9251656" y="3647439"/>
            <a:ext cx="1667338" cy="1608329"/>
          </a:xfrm>
          <a:prstGeom prst="flowChartConnector">
            <a:avLst/>
          </a:prstGeom>
          <a:solidFill>
            <a:schemeClr val="bg1"/>
          </a:solidFill>
          <a:ln w="57150" cap="flat" cmpd="sng" algn="ctr">
            <a:solidFill>
              <a:srgbClr val="01236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Flowchart: Connector 2">
            <a:extLst>
              <a:ext uri="{FF2B5EF4-FFF2-40B4-BE49-F238E27FC236}">
                <a16:creationId xmlns:a16="http://schemas.microsoft.com/office/drawing/2014/main" id="{CE53E6DD-C41A-6B89-5872-DDADF1143C6D}"/>
              </a:ext>
              <a:ext uri="{C183D7F6-B498-43B3-948B-1728B52AA6E4}">
                <adec:decorative xmlns:adec="http://schemas.microsoft.com/office/drawing/2017/decorative" val="1"/>
              </a:ext>
            </a:extLst>
          </p:cNvPr>
          <p:cNvSpPr/>
          <p:nvPr/>
        </p:nvSpPr>
        <p:spPr>
          <a:xfrm>
            <a:off x="7373559" y="677672"/>
            <a:ext cx="1667338" cy="1608329"/>
          </a:xfrm>
          <a:prstGeom prst="flowChartConnector">
            <a:avLst/>
          </a:prstGeom>
          <a:solidFill>
            <a:schemeClr val="bg1"/>
          </a:solidFill>
          <a:ln w="57150" cap="flat" cmpd="sng" algn="ctr">
            <a:solidFill>
              <a:srgbClr val="01236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934BC4B9-1582-05E6-1CB1-1BE7C9A43187}"/>
              </a:ext>
              <a:ext uri="{C183D7F6-B498-43B3-948B-1728B52AA6E4}">
                <adec:decorative xmlns:adec="http://schemas.microsoft.com/office/drawing/2017/decorative" val="1"/>
              </a:ext>
            </a:extLst>
          </p:cNvPr>
          <p:cNvSpPr/>
          <p:nvPr/>
        </p:nvSpPr>
        <p:spPr>
          <a:xfrm>
            <a:off x="9251656" y="1602232"/>
            <a:ext cx="1667338" cy="1608329"/>
          </a:xfrm>
          <a:prstGeom prst="flowChartConnector">
            <a:avLst/>
          </a:prstGeom>
          <a:solidFill>
            <a:schemeClr val="bg1"/>
          </a:solidFill>
          <a:ln w="57150" cap="flat" cmpd="sng" algn="ctr">
            <a:solidFill>
              <a:srgbClr val="01236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940D9BC-B094-C91F-BC3E-B3703119A8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054" y="2969770"/>
            <a:ext cx="579120" cy="789305"/>
          </a:xfrm>
          <a:prstGeom prst="rect">
            <a:avLst/>
          </a:prstGeom>
          <a:noFill/>
          <a:ln>
            <a:noFill/>
          </a:ln>
        </p:spPr>
      </p:pic>
      <p:sp>
        <p:nvSpPr>
          <p:cNvPr id="18" name="Text Box 57">
            <a:extLst>
              <a:ext uri="{FF2B5EF4-FFF2-40B4-BE49-F238E27FC236}">
                <a16:creationId xmlns:a16="http://schemas.microsoft.com/office/drawing/2014/main" id="{EA784F0A-F3EB-1047-EAC7-B5270C64B6DC}"/>
              </a:ext>
            </a:extLst>
          </p:cNvPr>
          <p:cNvSpPr txBox="1"/>
          <p:nvPr/>
        </p:nvSpPr>
        <p:spPr>
          <a:xfrm>
            <a:off x="7570855" y="2990321"/>
            <a:ext cx="2124710" cy="5689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Rooted in                   Systems Change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15" descr="Teacher with solid fill">
            <a:extLst>
              <a:ext uri="{FF2B5EF4-FFF2-40B4-BE49-F238E27FC236}">
                <a16:creationId xmlns:a16="http://schemas.microsoft.com/office/drawing/2014/main" id="{52C9942A-0238-413E-8AB9-EBC0C809B8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4197" y="686401"/>
            <a:ext cx="991377" cy="991377"/>
          </a:xfrm>
          <a:prstGeom prst="rect">
            <a:avLst/>
          </a:prstGeom>
        </p:spPr>
      </p:pic>
      <p:sp>
        <p:nvSpPr>
          <p:cNvPr id="20" name="TextBox 19">
            <a:extLst>
              <a:ext uri="{FF2B5EF4-FFF2-40B4-BE49-F238E27FC236}">
                <a16:creationId xmlns:a16="http://schemas.microsoft.com/office/drawing/2014/main" id="{FB3802B3-FB63-09C4-D7CC-A03A6C152EDE}"/>
              </a:ext>
            </a:extLst>
          </p:cNvPr>
          <p:cNvSpPr txBox="1"/>
          <p:nvPr/>
        </p:nvSpPr>
        <p:spPr>
          <a:xfrm>
            <a:off x="7435992" y="1465807"/>
            <a:ext cx="15816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Calibri" panose="020F0502020204030204" pitchFamily="34" charset="0"/>
                <a:cs typeface="Times New Roman" panose="02020603050405020304" pitchFamily="18" charset="0"/>
              </a:rPr>
              <a:t>Professional</a:t>
            </a:r>
            <a:r>
              <a:rPr kumimoji="0" lang="en-US" sz="1800" b="1" i="0" u="none" strike="noStrike" kern="1200" cap="none" spc="0" normalizeH="0" baseline="0" noProof="0" dirty="0">
                <a:ln>
                  <a:noFill/>
                </a:ln>
                <a:solidFill>
                  <a:srgbClr val="012169"/>
                </a:solidFill>
                <a:effectLst/>
                <a:uLnTx/>
                <a:uFillTx/>
                <a:latin typeface="Arial" panose="020B0604020202020204" pitchFamily="34" charset="0"/>
                <a:ea typeface="Calibri" panose="020F0502020204030204" pitchFamily="34" charset="0"/>
                <a:cs typeface="Times New Roman" panose="02020603050405020304" pitchFamily="18" charset="0"/>
              </a:rPr>
              <a:t> Learning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58" descr="Customer review with solid fill">
            <a:extLst>
              <a:ext uri="{FF2B5EF4-FFF2-40B4-BE49-F238E27FC236}">
                <a16:creationId xmlns:a16="http://schemas.microsoft.com/office/drawing/2014/main" id="{60726974-F5B3-E4A6-BB77-6579A149B7F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7221" b="-1"/>
          <a:stretch/>
        </p:blipFill>
        <p:spPr bwMode="auto">
          <a:xfrm>
            <a:off x="5717346" y="1910187"/>
            <a:ext cx="1250124" cy="751628"/>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7639C0AB-62E2-C186-D957-63950A403CD5}"/>
              </a:ext>
            </a:extLst>
          </p:cNvPr>
          <p:cNvSpPr txBox="1"/>
          <p:nvPr/>
        </p:nvSpPr>
        <p:spPr>
          <a:xfrm>
            <a:off x="5898829" y="2587712"/>
            <a:ext cx="969611" cy="3820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Teams</a:t>
            </a:r>
          </a:p>
        </p:txBody>
      </p:sp>
      <p:pic>
        <p:nvPicPr>
          <p:cNvPr id="23" name="Graphic 56" descr="Bar chart with solid fill">
            <a:extLst>
              <a:ext uri="{FF2B5EF4-FFF2-40B4-BE49-F238E27FC236}">
                <a16:creationId xmlns:a16="http://schemas.microsoft.com/office/drawing/2014/main" id="{818FA9A0-ECAC-8E2F-26D4-436AEE6FDC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0060" y="1767857"/>
            <a:ext cx="911486" cy="911486"/>
          </a:xfrm>
          <a:prstGeom prst="rect">
            <a:avLst/>
          </a:prstGeom>
        </p:spPr>
      </p:pic>
      <p:sp>
        <p:nvSpPr>
          <p:cNvPr id="24" name="TextBox 23">
            <a:extLst>
              <a:ext uri="{FF2B5EF4-FFF2-40B4-BE49-F238E27FC236}">
                <a16:creationId xmlns:a16="http://schemas.microsoft.com/office/drawing/2014/main" id="{BD256FEB-57CD-90C4-0247-8EBEBC0C5887}"/>
              </a:ext>
            </a:extLst>
          </p:cNvPr>
          <p:cNvSpPr txBox="1"/>
          <p:nvPr/>
        </p:nvSpPr>
        <p:spPr>
          <a:xfrm>
            <a:off x="9641433" y="2587214"/>
            <a:ext cx="969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Data</a:t>
            </a:r>
            <a:endParaRPr kumimoji="0" lang="en-US" sz="2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pic>
        <p:nvPicPr>
          <p:cNvPr id="25" name="Graphic 1" descr="Chat with solid fill">
            <a:extLst>
              <a:ext uri="{FF2B5EF4-FFF2-40B4-BE49-F238E27FC236}">
                <a16:creationId xmlns:a16="http://schemas.microsoft.com/office/drawing/2014/main" id="{5F384A04-C6C8-45D9-8B71-ED7F3D9BD5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67059" y="3691186"/>
            <a:ext cx="1150698" cy="1150698"/>
          </a:xfrm>
          <a:prstGeom prst="rect">
            <a:avLst/>
          </a:prstGeom>
        </p:spPr>
      </p:pic>
      <p:sp>
        <p:nvSpPr>
          <p:cNvPr id="26" name="TextBox 25">
            <a:extLst>
              <a:ext uri="{FF2B5EF4-FFF2-40B4-BE49-F238E27FC236}">
                <a16:creationId xmlns:a16="http://schemas.microsoft.com/office/drawing/2014/main" id="{7163EA95-7239-3B17-DCA4-7D89BCA3B780}"/>
              </a:ext>
            </a:extLst>
          </p:cNvPr>
          <p:cNvSpPr txBox="1"/>
          <p:nvPr/>
        </p:nvSpPr>
        <p:spPr>
          <a:xfrm>
            <a:off x="5613953" y="4587301"/>
            <a:ext cx="14021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Coaching</a:t>
            </a:r>
          </a:p>
        </p:txBody>
      </p:sp>
      <p:pic>
        <p:nvPicPr>
          <p:cNvPr id="27" name="Graphic 70" descr="Connections with solid fill">
            <a:extLst>
              <a:ext uri="{FF2B5EF4-FFF2-40B4-BE49-F238E27FC236}">
                <a16:creationId xmlns:a16="http://schemas.microsoft.com/office/drawing/2014/main" id="{515ED752-EB5A-C01A-9179-45A3AE515F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84745" y="3721223"/>
            <a:ext cx="981693" cy="981693"/>
          </a:xfrm>
          <a:prstGeom prst="rect">
            <a:avLst/>
          </a:prstGeom>
        </p:spPr>
      </p:pic>
      <p:sp>
        <p:nvSpPr>
          <p:cNvPr id="28" name="TextBox 27">
            <a:extLst>
              <a:ext uri="{FF2B5EF4-FFF2-40B4-BE49-F238E27FC236}">
                <a16:creationId xmlns:a16="http://schemas.microsoft.com/office/drawing/2014/main" id="{A94EC9DB-34E9-E32C-1FA8-644FA9F95D44}"/>
              </a:ext>
            </a:extLst>
          </p:cNvPr>
          <p:cNvSpPr txBox="1"/>
          <p:nvPr/>
        </p:nvSpPr>
        <p:spPr>
          <a:xfrm>
            <a:off x="9251656" y="4587301"/>
            <a:ext cx="16673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Leadership</a:t>
            </a:r>
          </a:p>
        </p:txBody>
      </p:sp>
      <p:pic>
        <p:nvPicPr>
          <p:cNvPr id="29" name="Graphic 45" descr="Blueprint with solid fill">
            <a:extLst>
              <a:ext uri="{FF2B5EF4-FFF2-40B4-BE49-F238E27FC236}">
                <a16:creationId xmlns:a16="http://schemas.microsoft.com/office/drawing/2014/main" id="{D6A31870-8BC6-84E7-C59C-A53A6B51EF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08901" y="4605775"/>
            <a:ext cx="783382" cy="783382"/>
          </a:xfrm>
          <a:prstGeom prst="rect">
            <a:avLst/>
          </a:prstGeom>
        </p:spPr>
      </p:pic>
      <p:sp>
        <p:nvSpPr>
          <p:cNvPr id="30" name="TextBox 29">
            <a:extLst>
              <a:ext uri="{FF2B5EF4-FFF2-40B4-BE49-F238E27FC236}">
                <a16:creationId xmlns:a16="http://schemas.microsoft.com/office/drawing/2014/main" id="{72855E42-90CA-E116-75A7-620B58398417}"/>
              </a:ext>
            </a:extLst>
          </p:cNvPr>
          <p:cNvSpPr txBox="1"/>
          <p:nvPr/>
        </p:nvSpPr>
        <p:spPr>
          <a:xfrm>
            <a:off x="7435992" y="5315514"/>
            <a:ext cx="15816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Action Planning</a:t>
            </a:r>
          </a:p>
        </p:txBody>
      </p:sp>
      <p:sp>
        <p:nvSpPr>
          <p:cNvPr id="31" name="Text Box 82" descr="Flowchart: Program Design">
            <a:extLst>
              <a:ext uri="{FF2B5EF4-FFF2-40B4-BE49-F238E27FC236}">
                <a16:creationId xmlns:a16="http://schemas.microsoft.com/office/drawing/2014/main" id="{9CF24832-8A77-F961-6E06-0298D67D37AA}"/>
              </a:ext>
            </a:extLst>
          </p:cNvPr>
          <p:cNvSpPr txBox="1"/>
          <p:nvPr/>
        </p:nvSpPr>
        <p:spPr>
          <a:xfrm>
            <a:off x="5010285" y="343941"/>
            <a:ext cx="6299200" cy="6160973"/>
          </a:xfrm>
          <a:prstGeom prst="rect">
            <a:avLst/>
          </a:prstGeom>
          <a:noFill/>
          <a:ln w="123825">
            <a:solidFill>
              <a:srgbClr val="01236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EC8A9DAD-6882-4396-82F0-5B7231E8B41D}"/>
              </a:ext>
            </a:extLst>
          </p:cNvPr>
          <p:cNvSpPr txBox="1"/>
          <p:nvPr/>
        </p:nvSpPr>
        <p:spPr>
          <a:xfrm>
            <a:off x="287079" y="1222846"/>
            <a:ext cx="4197560" cy="325526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Program Design</a:t>
            </a:r>
          </a:p>
        </p:txBody>
      </p:sp>
      <p:sp>
        <p:nvSpPr>
          <p:cNvPr id="2" name="Title 1" hidden="1">
            <a:extLst>
              <a:ext uri="{FF2B5EF4-FFF2-40B4-BE49-F238E27FC236}">
                <a16:creationId xmlns:a16="http://schemas.microsoft.com/office/drawing/2014/main" id="{0BD499A8-919D-A16E-550F-8CA75CADF503}"/>
              </a:ext>
            </a:extLst>
          </p:cNvPr>
          <p:cNvSpPr>
            <a:spLocks noGrp="1"/>
          </p:cNvSpPr>
          <p:nvPr>
            <p:ph type="title" idx="4294967295"/>
          </p:nvPr>
        </p:nvSpPr>
        <p:spPr/>
        <p:txBody>
          <a:bodyPr/>
          <a:lstStyle/>
          <a:p>
            <a:r>
              <a:rPr lang="en-US" dirty="0"/>
              <a:t>Program Design</a:t>
            </a:r>
          </a:p>
        </p:txBody>
      </p:sp>
    </p:spTree>
    <p:extLst>
      <p:ext uri="{BB962C8B-B14F-4D97-AF65-F5344CB8AC3E}">
        <p14:creationId xmlns:p14="http://schemas.microsoft.com/office/powerpoint/2010/main" val="45952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574806-CD25-42D9-893A-2F26402837B0}"/>
              </a:ext>
              <a:ext uri="{C183D7F6-B498-43B3-948B-1728B52AA6E4}">
                <adec:decorative xmlns:adec="http://schemas.microsoft.com/office/drawing/2017/decorative" val="1"/>
              </a:ext>
            </a:extLst>
          </p:cNvPr>
          <p:cNvSpPr txBox="1"/>
          <p:nvPr/>
        </p:nvSpPr>
        <p:spPr>
          <a:xfrm>
            <a:off x="3949142" y="768095"/>
            <a:ext cx="8242860" cy="5340096"/>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680D5CC8-21FB-4F61-A459-D257C5650986}"/>
              </a:ext>
            </a:extLst>
          </p:cNvPr>
          <p:cNvSpPr txBox="1"/>
          <p:nvPr/>
        </p:nvSpPr>
        <p:spPr>
          <a:xfrm>
            <a:off x="3984394" y="749809"/>
            <a:ext cx="8065974" cy="45604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orbel" panose="020B0503020204020204"/>
                <a:ea typeface="+mn-ea"/>
                <a:cs typeface="+mn-cs"/>
              </a:rPr>
              <a:t> </a:t>
            </a: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Strategic Implementation</a:t>
            </a: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Intentional Collaboration </a:t>
            </a: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Invested School Community</a:t>
            </a:r>
          </a:p>
        </p:txBody>
      </p:sp>
      <p:sp>
        <p:nvSpPr>
          <p:cNvPr id="8" name="TextBox 7">
            <a:extLst>
              <a:ext uri="{FF2B5EF4-FFF2-40B4-BE49-F238E27FC236}">
                <a16:creationId xmlns:a16="http://schemas.microsoft.com/office/drawing/2014/main" id="{A27A1395-E0C5-4DD2-BE15-A4CEF632296E}"/>
              </a:ext>
              <a:ext uri="{C183D7F6-B498-43B3-948B-1728B52AA6E4}">
                <adec:decorative xmlns:adec="http://schemas.microsoft.com/office/drawing/2017/decorative" val="1"/>
              </a:ext>
            </a:extLst>
          </p:cNvPr>
          <p:cNvSpPr txBox="1"/>
          <p:nvPr/>
        </p:nvSpPr>
        <p:spPr>
          <a:xfrm>
            <a:off x="0" y="758951"/>
            <a:ext cx="357762"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8" name="Graphic 15" descr="Teacher with solid fill">
            <a:extLst>
              <a:ext uri="{FF2B5EF4-FFF2-40B4-BE49-F238E27FC236}">
                <a16:creationId xmlns:a16="http://schemas.microsoft.com/office/drawing/2014/main" id="{7B1A8167-76E0-851F-9176-7F188F259C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847" y="3018620"/>
            <a:ext cx="2250682" cy="2250682"/>
          </a:xfrm>
          <a:prstGeom prst="rect">
            <a:avLst/>
          </a:prstGeom>
        </p:spPr>
      </p:pic>
      <p:sp>
        <p:nvSpPr>
          <p:cNvPr id="19" name="TextBox 18">
            <a:extLst>
              <a:ext uri="{FF2B5EF4-FFF2-40B4-BE49-F238E27FC236}">
                <a16:creationId xmlns:a16="http://schemas.microsoft.com/office/drawing/2014/main" id="{2E9F1C82-B66F-B4A7-54BA-D18F638E22A8}"/>
              </a:ext>
            </a:extLst>
          </p:cNvPr>
          <p:cNvSpPr txBox="1"/>
          <p:nvPr/>
        </p:nvSpPr>
        <p:spPr>
          <a:xfrm>
            <a:off x="357762" y="1021483"/>
            <a:ext cx="3642390" cy="212365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Professional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
        <p:nvSpPr>
          <p:cNvPr id="4" name="Flowchart: Connector 3">
            <a:extLst>
              <a:ext uri="{FF2B5EF4-FFF2-40B4-BE49-F238E27FC236}">
                <a16:creationId xmlns:a16="http://schemas.microsoft.com/office/drawing/2014/main" id="{0B6405F1-1249-1C87-EA4D-4C7862FA0834}"/>
              </a:ext>
              <a:ext uri="{C183D7F6-B498-43B3-948B-1728B52AA6E4}">
                <adec:decorative xmlns:adec="http://schemas.microsoft.com/office/drawing/2017/decorative" val="1"/>
              </a:ext>
            </a:extLst>
          </p:cNvPr>
          <p:cNvSpPr/>
          <p:nvPr/>
        </p:nvSpPr>
        <p:spPr>
          <a:xfrm>
            <a:off x="680892" y="2789395"/>
            <a:ext cx="2909869" cy="2835654"/>
          </a:xfrm>
          <a:prstGeom prst="flowChartConnector">
            <a:avLst/>
          </a:prstGeom>
          <a:noFill/>
          <a:ln w="1016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itle 4" hidden="1">
            <a:extLst>
              <a:ext uri="{FF2B5EF4-FFF2-40B4-BE49-F238E27FC236}">
                <a16:creationId xmlns:a16="http://schemas.microsoft.com/office/drawing/2014/main" id="{76448E59-4BA7-AF8D-70C8-52D5DC25F030}"/>
              </a:ext>
            </a:extLst>
          </p:cNvPr>
          <p:cNvSpPr>
            <a:spLocks noGrp="1"/>
          </p:cNvSpPr>
          <p:nvPr>
            <p:ph type="title" idx="4294967295"/>
          </p:nvPr>
        </p:nvSpPr>
        <p:spPr/>
        <p:txBody>
          <a:bodyPr/>
          <a:lstStyle/>
          <a:p>
            <a:r>
              <a:rPr lang="en-US" dirty="0"/>
              <a:t>Professional Learning</a:t>
            </a:r>
          </a:p>
        </p:txBody>
      </p:sp>
    </p:spTree>
    <p:extLst>
      <p:ext uri="{BB962C8B-B14F-4D97-AF65-F5344CB8AC3E}">
        <p14:creationId xmlns:p14="http://schemas.microsoft.com/office/powerpoint/2010/main" val="120900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016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016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016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971223FB-AD88-0CA4-7A5D-038CC7EB770B}"/>
              </a:ext>
            </a:extLst>
          </p:cNvPr>
          <p:cNvSpPr txBox="1"/>
          <p:nvPr/>
        </p:nvSpPr>
        <p:spPr>
          <a:xfrm>
            <a:off x="2323672" y="4903206"/>
            <a:ext cx="7060019" cy="1256790"/>
          </a:xfrm>
          <a:prstGeom prst="rect">
            <a:avLst/>
          </a:prstGeom>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Teams</a:t>
            </a:r>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Collaborative Teams</a:t>
            </a:r>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631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4CC40-C6A7-C2A8-B90C-AB84B4D01682}"/>
              </a:ext>
              <a:ext uri="{C183D7F6-B498-43B3-948B-1728B52AA6E4}">
                <adec:decorative xmlns:adec="http://schemas.microsoft.com/office/drawing/2017/decorative" val="1"/>
              </a:ext>
            </a:extLst>
          </p:cNvPr>
          <p:cNvSpPr txBox="1"/>
          <p:nvPr/>
        </p:nvSpPr>
        <p:spPr>
          <a:xfrm>
            <a:off x="5256453" y="717614"/>
            <a:ext cx="6935547"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descr="&quot;&quot;">
            <a:extLst>
              <a:ext uri="{FF2B5EF4-FFF2-40B4-BE49-F238E27FC236}">
                <a16:creationId xmlns:a16="http://schemas.microsoft.com/office/drawing/2014/main" id="{8418D640-D7B5-E3D7-F208-08136D6B5024}"/>
              </a:ext>
            </a:extLst>
          </p:cNvPr>
          <p:cNvSpPr txBox="1"/>
          <p:nvPr/>
        </p:nvSpPr>
        <p:spPr>
          <a:xfrm>
            <a:off x="0" y="717614"/>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lowchart: Connector 4">
            <a:extLst>
              <a:ext uri="{FF2B5EF4-FFF2-40B4-BE49-F238E27FC236}">
                <a16:creationId xmlns:a16="http://schemas.microsoft.com/office/drawing/2014/main" id="{614BAC5B-C922-A0F2-EBD6-AD1D001124D3}"/>
              </a:ext>
              <a:ext uri="{C183D7F6-B498-43B3-948B-1728B52AA6E4}">
                <adec:decorative xmlns:adec="http://schemas.microsoft.com/office/drawing/2017/decorative" val="1"/>
              </a:ext>
            </a:extLst>
          </p:cNvPr>
          <p:cNvSpPr/>
          <p:nvPr/>
        </p:nvSpPr>
        <p:spPr>
          <a:xfrm>
            <a:off x="1328896" y="2839451"/>
            <a:ext cx="2909869" cy="2835654"/>
          </a:xfrm>
          <a:prstGeom prst="flowChartConnector">
            <a:avLst/>
          </a:prstGeom>
          <a:solidFill>
            <a:schemeClr val="bg1"/>
          </a:solidFill>
          <a:ln w="10160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F7835E74-1C64-9A15-DAC3-FA40791CECF4}"/>
              </a:ext>
            </a:extLst>
          </p:cNvPr>
          <p:cNvSpPr txBox="1"/>
          <p:nvPr/>
        </p:nvSpPr>
        <p:spPr>
          <a:xfrm>
            <a:off x="5288051" y="896814"/>
            <a:ext cx="6744351" cy="4924361"/>
          </a:xfrm>
          <a:prstGeom prst="rect">
            <a:avLst/>
          </a:prstGeom>
          <a:noFill/>
          <a:ln>
            <a:noFill/>
          </a:ln>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Collective Input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Final Action Plan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Implementation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Coaching</a:t>
            </a:r>
            <a:endParaRPr kumimoji="0" lang="en-US" sz="5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5CC2D31-58D2-8CEC-CE6C-65819C943F89}"/>
              </a:ext>
            </a:extLst>
          </p:cNvPr>
          <p:cNvSpPr txBox="1"/>
          <p:nvPr/>
        </p:nvSpPr>
        <p:spPr>
          <a:xfrm>
            <a:off x="777230" y="896814"/>
            <a:ext cx="4013200" cy="175432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Planning</a:t>
            </a:r>
          </a:p>
        </p:txBody>
      </p:sp>
      <p:sp>
        <p:nvSpPr>
          <p:cNvPr id="4" name="Title 3" hidden="1">
            <a:extLst>
              <a:ext uri="{FF2B5EF4-FFF2-40B4-BE49-F238E27FC236}">
                <a16:creationId xmlns:a16="http://schemas.microsoft.com/office/drawing/2014/main" id="{213D017D-0EE2-51A2-3FEE-820F897D686B}"/>
              </a:ext>
            </a:extLst>
          </p:cNvPr>
          <p:cNvSpPr>
            <a:spLocks noGrp="1"/>
          </p:cNvSpPr>
          <p:nvPr>
            <p:ph type="title" idx="4294967295"/>
          </p:nvPr>
        </p:nvSpPr>
        <p:spPr/>
        <p:txBody>
          <a:bodyPr/>
          <a:lstStyle/>
          <a:p>
            <a:r>
              <a:rPr lang="en-US" dirty="0"/>
              <a:t>Action Planning</a:t>
            </a:r>
          </a:p>
        </p:txBody>
      </p:sp>
      <p:pic>
        <p:nvPicPr>
          <p:cNvPr id="6" name="Graphic 17" descr="Blueprint with solid fill">
            <a:extLst>
              <a:ext uri="{FF2B5EF4-FFF2-40B4-BE49-F238E27FC236}">
                <a16:creationId xmlns:a16="http://schemas.microsoft.com/office/drawing/2014/main" id="{16C87662-EA76-F849-8F65-EE9FC8DC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786" y="3208534"/>
            <a:ext cx="2074914" cy="2074914"/>
          </a:xfrm>
          <a:prstGeom prst="rect">
            <a:avLst/>
          </a:prstGeom>
        </p:spPr>
      </p:pic>
    </p:spTree>
    <p:extLst>
      <p:ext uri="{BB962C8B-B14F-4D97-AF65-F5344CB8AC3E}">
        <p14:creationId xmlns:p14="http://schemas.microsoft.com/office/powerpoint/2010/main" val="343718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68051" y="193148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Action Plan</a:t>
            </a:r>
            <a:endParaRPr kumimoji="0" lang="en-US" sz="36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2198878"/>
            <a:ext cx="1607215" cy="7208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Arial" panose="020B0604020202020204" pitchFamily="34" charset="0"/>
              </a:rPr>
              <a:t>Data</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752985" y="4481460"/>
            <a:ext cx="2337839"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Arial" panose="020B0604020202020204" pitchFamily="34" charset="0"/>
              </a:rPr>
              <a:t>Coaching</a:t>
            </a: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562558" y="2667416"/>
            <a:ext cx="5852859" cy="138754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Coaching</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Coaching</a:t>
            </a:r>
          </a:p>
        </p:txBody>
      </p:sp>
    </p:spTree>
    <p:extLst>
      <p:ext uri="{BB962C8B-B14F-4D97-AF65-F5344CB8AC3E}">
        <p14:creationId xmlns:p14="http://schemas.microsoft.com/office/powerpoint/2010/main" val="1019458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2260</Words>
  <Application>Microsoft Office PowerPoint</Application>
  <PresentationFormat>Widescreen</PresentationFormat>
  <Paragraphs>196</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Black</vt:lpstr>
      <vt:lpstr>Calibri</vt:lpstr>
      <vt:lpstr>Calibri Light</vt:lpstr>
      <vt:lpstr>Corbel</vt:lpstr>
      <vt:lpstr>Times New Roman</vt:lpstr>
      <vt:lpstr>Wingdings 2</vt:lpstr>
      <vt:lpstr>Office Theme</vt:lpstr>
      <vt:lpstr>Frame</vt:lpstr>
      <vt:lpstr>Module 1</vt:lpstr>
      <vt:lpstr>Professional Learning Series</vt:lpstr>
      <vt:lpstr>Series Module Overview</vt:lpstr>
      <vt:lpstr>Professional Learning Process</vt:lpstr>
      <vt:lpstr>Program Design</vt:lpstr>
      <vt:lpstr>Professional Learning</vt:lpstr>
      <vt:lpstr>Collaborative Teams</vt:lpstr>
      <vt:lpstr>Action Planning</vt:lpstr>
      <vt:lpstr>Coaching</vt:lpstr>
      <vt:lpstr>Data</vt:lpstr>
      <vt:lpstr>Survey Says</vt:lpstr>
      <vt:lpstr>Parents and Students</vt:lpstr>
      <vt:lpstr>Leadership</vt:lpstr>
      <vt:lpstr>It’s a great fit!</vt:lpstr>
      <vt:lpstr>AZPLS strategy implementation</vt:lpstr>
      <vt:lpstr>Arizona Dept of Ed Exceptional Student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Crawford</dc:creator>
  <cp:lastModifiedBy>Kim Conley</cp:lastModifiedBy>
  <cp:revision>3</cp:revision>
  <dcterms:created xsi:type="dcterms:W3CDTF">2022-10-19T23:28:06Z</dcterms:created>
  <dcterms:modified xsi:type="dcterms:W3CDTF">2023-05-28T04:26:26Z</dcterms:modified>
</cp:coreProperties>
</file>