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 id="2147483852" r:id="rId2"/>
  </p:sldMasterIdLst>
  <p:notesMasterIdLst>
    <p:notesMasterId r:id="rId21"/>
  </p:notesMasterIdLst>
  <p:handoutMasterIdLst>
    <p:handoutMasterId r:id="rId22"/>
  </p:handoutMasterIdLst>
  <p:sldIdLst>
    <p:sldId id="611" r:id="rId3"/>
    <p:sldId id="964" r:id="rId4"/>
    <p:sldId id="1024" r:id="rId5"/>
    <p:sldId id="1023" r:id="rId6"/>
    <p:sldId id="931" r:id="rId7"/>
    <p:sldId id="1020" r:id="rId8"/>
    <p:sldId id="918" r:id="rId9"/>
    <p:sldId id="919" r:id="rId10"/>
    <p:sldId id="1027" r:id="rId11"/>
    <p:sldId id="1018" r:id="rId12"/>
    <p:sldId id="1003" r:id="rId13"/>
    <p:sldId id="699" r:id="rId14"/>
    <p:sldId id="668" r:id="rId15"/>
    <p:sldId id="932" r:id="rId16"/>
    <p:sldId id="928" r:id="rId17"/>
    <p:sldId id="1033" r:id="rId18"/>
    <p:sldId id="1019" r:id="rId19"/>
    <p:sldId id="615" r:id="rId20"/>
  </p:sldIdLst>
  <p:sldSz cx="12192000" cy="6858000"/>
  <p:notesSz cx="6950075" cy="9236075"/>
  <p:custDataLst>
    <p:tags r:id="rId23"/>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9867"/>
    <a:srgbClr val="012369"/>
    <a:srgbClr val="BF0D3E"/>
    <a:srgbClr val="FCAF17"/>
    <a:srgbClr val="002F8E"/>
    <a:srgbClr val="175663"/>
    <a:srgbClr val="0092B1"/>
    <a:srgbClr val="40BAD2"/>
    <a:srgbClr val="F3FFFF"/>
    <a:srgbClr val="00C0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339" autoAdjust="0"/>
    <p:restoredTop sz="95196" autoAdjust="0"/>
  </p:normalViewPr>
  <p:slideViewPr>
    <p:cSldViewPr snapToGrid="0">
      <p:cViewPr varScale="1">
        <p:scale>
          <a:sx n="103" d="100"/>
          <a:sy n="103" d="100"/>
        </p:scale>
        <p:origin x="720" y="10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47" d="100"/>
          <a:sy n="47" d="100"/>
        </p:scale>
        <p:origin x="2772" y="-272"/>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handoutMaster" Target="handoutMasters/handoutMaster1.xml"/><Relationship Id="rId27"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7355A70-C7CE-4904-B233-867EB871C3BF}"/>
              </a:ext>
            </a:extLst>
          </p:cNvPr>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a:extLst>
              <a:ext uri="{FF2B5EF4-FFF2-40B4-BE49-F238E27FC236}">
                <a16:creationId xmlns:a16="http://schemas.microsoft.com/office/drawing/2014/main" id="{62BF6C0D-7941-4299-A136-854A52859BFD}"/>
              </a:ext>
            </a:extLst>
          </p:cNvPr>
          <p:cNvSpPr>
            <a:spLocks noGrp="1"/>
          </p:cNvSpPr>
          <p:nvPr>
            <p:ph type="dt" sz="quarter" idx="1"/>
          </p:nvPr>
        </p:nvSpPr>
        <p:spPr>
          <a:xfrm>
            <a:off x="3936768" y="0"/>
            <a:ext cx="3011699" cy="463408"/>
          </a:xfrm>
          <a:prstGeom prst="rect">
            <a:avLst/>
          </a:prstGeom>
        </p:spPr>
        <p:txBody>
          <a:bodyPr vert="horz" lIns="92492" tIns="46246" rIns="92492" bIns="46246" rtlCol="0"/>
          <a:lstStyle>
            <a:lvl1pPr algn="r">
              <a:defRPr sz="1200"/>
            </a:lvl1pPr>
          </a:lstStyle>
          <a:p>
            <a:fld id="{2A7DE068-485E-4B4D-AE5E-93225D7FA3FD}" type="datetimeFigureOut">
              <a:rPr lang="en-US" smtClean="0"/>
              <a:t>5/27/2023</a:t>
            </a:fld>
            <a:endParaRPr lang="en-US"/>
          </a:p>
        </p:txBody>
      </p:sp>
      <p:sp>
        <p:nvSpPr>
          <p:cNvPr id="4" name="Footer Placeholder 3">
            <a:extLst>
              <a:ext uri="{FF2B5EF4-FFF2-40B4-BE49-F238E27FC236}">
                <a16:creationId xmlns:a16="http://schemas.microsoft.com/office/drawing/2014/main" id="{58D01E4F-5087-49FD-B090-F03462929B06}"/>
              </a:ext>
            </a:extLst>
          </p:cNvPr>
          <p:cNvSpPr>
            <a:spLocks noGrp="1"/>
          </p:cNvSpPr>
          <p:nvPr>
            <p:ph type="ftr" sz="quarter" idx="2"/>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1948C5B-7CFF-4DE0-9239-C3CE168F8059}"/>
              </a:ext>
            </a:extLst>
          </p:cNvPr>
          <p:cNvSpPr>
            <a:spLocks noGrp="1"/>
          </p:cNvSpPr>
          <p:nvPr>
            <p:ph type="sldNum" sz="quarter" idx="3"/>
          </p:nvPr>
        </p:nvSpPr>
        <p:spPr>
          <a:xfrm>
            <a:off x="3936768" y="8772669"/>
            <a:ext cx="3011699" cy="463407"/>
          </a:xfrm>
          <a:prstGeom prst="rect">
            <a:avLst/>
          </a:prstGeom>
        </p:spPr>
        <p:txBody>
          <a:bodyPr vert="horz" lIns="92492" tIns="46246" rIns="92492" bIns="46246" rtlCol="0" anchor="b"/>
          <a:lstStyle>
            <a:lvl1pPr algn="r">
              <a:defRPr sz="1200"/>
            </a:lvl1pPr>
          </a:lstStyle>
          <a:p>
            <a:fld id="{E0C5F297-E98C-4126-82DE-DCDE2399DAD7}" type="slidenum">
              <a:rPr lang="en-US" smtClean="0"/>
              <a:t>‹#›</a:t>
            </a:fld>
            <a:endParaRPr lang="en-US"/>
          </a:p>
        </p:txBody>
      </p:sp>
    </p:spTree>
    <p:extLst>
      <p:ext uri="{BB962C8B-B14F-4D97-AF65-F5344CB8AC3E}">
        <p14:creationId xmlns:p14="http://schemas.microsoft.com/office/powerpoint/2010/main" val="111689550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11699" cy="463408"/>
          </a:xfrm>
          <a:prstGeom prst="rect">
            <a:avLst/>
          </a:prstGeom>
        </p:spPr>
        <p:txBody>
          <a:bodyPr vert="horz" lIns="92492" tIns="46246" rIns="92492" bIns="46246" rtlCol="0"/>
          <a:lstStyle>
            <a:lvl1pPr algn="l">
              <a:defRPr sz="1200"/>
            </a:lvl1pPr>
          </a:lstStyle>
          <a:p>
            <a:endParaRPr lang="en-US"/>
          </a:p>
        </p:txBody>
      </p:sp>
      <p:sp>
        <p:nvSpPr>
          <p:cNvPr id="3" name="Date Placeholder 2"/>
          <p:cNvSpPr>
            <a:spLocks noGrp="1"/>
          </p:cNvSpPr>
          <p:nvPr>
            <p:ph type="dt" idx="1"/>
          </p:nvPr>
        </p:nvSpPr>
        <p:spPr>
          <a:xfrm>
            <a:off x="3936768" y="0"/>
            <a:ext cx="3011699" cy="463408"/>
          </a:xfrm>
          <a:prstGeom prst="rect">
            <a:avLst/>
          </a:prstGeom>
        </p:spPr>
        <p:txBody>
          <a:bodyPr vert="horz" lIns="92492" tIns="46246" rIns="92492" bIns="46246" rtlCol="0"/>
          <a:lstStyle>
            <a:lvl1pPr algn="r">
              <a:defRPr sz="1200"/>
            </a:lvl1pPr>
          </a:lstStyle>
          <a:p>
            <a:fld id="{4E8CB939-7934-4DEA-BB8E-7DE02B1E901A}" type="datetimeFigureOut">
              <a:rPr lang="en-US" smtClean="0"/>
              <a:t>5/27/2023</a:t>
            </a:fld>
            <a:endParaRPr lang="en-US"/>
          </a:p>
        </p:txBody>
      </p:sp>
      <p:sp>
        <p:nvSpPr>
          <p:cNvPr id="4" name="Slide Image Placeholder 3"/>
          <p:cNvSpPr>
            <a:spLocks noGrp="1" noRot="1" noChangeAspect="1"/>
          </p:cNvSpPr>
          <p:nvPr>
            <p:ph type="sldImg" idx="2"/>
          </p:nvPr>
        </p:nvSpPr>
        <p:spPr>
          <a:xfrm>
            <a:off x="703263" y="1154113"/>
            <a:ext cx="5543550" cy="3117850"/>
          </a:xfrm>
          <a:prstGeom prst="rect">
            <a:avLst/>
          </a:prstGeom>
          <a:noFill/>
          <a:ln w="12700">
            <a:solidFill>
              <a:prstClr val="black"/>
            </a:solidFill>
          </a:ln>
        </p:spPr>
        <p:txBody>
          <a:bodyPr vert="horz" lIns="92492" tIns="46246" rIns="92492" bIns="46246" rtlCol="0" anchor="ctr"/>
          <a:lstStyle/>
          <a:p>
            <a:endParaRPr lang="en-US"/>
          </a:p>
        </p:txBody>
      </p:sp>
      <p:sp>
        <p:nvSpPr>
          <p:cNvPr id="5" name="Notes Placeholder 4"/>
          <p:cNvSpPr>
            <a:spLocks noGrp="1"/>
          </p:cNvSpPr>
          <p:nvPr>
            <p:ph type="body" sz="quarter" idx="3"/>
          </p:nvPr>
        </p:nvSpPr>
        <p:spPr>
          <a:xfrm>
            <a:off x="695008" y="4444861"/>
            <a:ext cx="5560060" cy="3636705"/>
          </a:xfrm>
          <a:prstGeom prst="rect">
            <a:avLst/>
          </a:prstGeom>
        </p:spPr>
        <p:txBody>
          <a:bodyPr vert="horz" lIns="92492" tIns="46246" rIns="92492" bIns="46246"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11699" cy="463407"/>
          </a:xfrm>
          <a:prstGeom prst="rect">
            <a:avLst/>
          </a:prstGeom>
        </p:spPr>
        <p:txBody>
          <a:bodyPr vert="horz" lIns="92492" tIns="46246" rIns="92492" bIns="46246" rtlCol="0" anchor="b"/>
          <a:lstStyle>
            <a:lvl1pPr algn="l">
              <a:defRPr sz="1200"/>
            </a:lvl1pPr>
          </a:lstStyle>
          <a:p>
            <a:endParaRPr lang="en-US"/>
          </a:p>
        </p:txBody>
      </p:sp>
      <p:sp>
        <p:nvSpPr>
          <p:cNvPr id="7" name="Slide Number Placeholder 6"/>
          <p:cNvSpPr>
            <a:spLocks noGrp="1"/>
          </p:cNvSpPr>
          <p:nvPr>
            <p:ph type="sldNum" sz="quarter" idx="5"/>
          </p:nvPr>
        </p:nvSpPr>
        <p:spPr>
          <a:xfrm>
            <a:off x="3936768" y="8772669"/>
            <a:ext cx="3011699" cy="463407"/>
          </a:xfrm>
          <a:prstGeom prst="rect">
            <a:avLst/>
          </a:prstGeom>
        </p:spPr>
        <p:txBody>
          <a:bodyPr vert="horz" lIns="92492" tIns="46246" rIns="92492" bIns="46246" rtlCol="0" anchor="b"/>
          <a:lstStyle>
            <a:lvl1pPr algn="r">
              <a:defRPr sz="1200"/>
            </a:lvl1pPr>
          </a:lstStyle>
          <a:p>
            <a:fld id="{CFC2B90E-D175-4AE2-AA04-154A5FFD49C1}" type="slidenum">
              <a:rPr lang="en-US" smtClean="0"/>
              <a:t>‹#›</a:t>
            </a:fld>
            <a:endParaRPr lang="en-US"/>
          </a:p>
        </p:txBody>
      </p:sp>
    </p:spTree>
    <p:extLst>
      <p:ext uri="{BB962C8B-B14F-4D97-AF65-F5344CB8AC3E}">
        <p14:creationId xmlns:p14="http://schemas.microsoft.com/office/powerpoint/2010/main" val="26141627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7225" y="396875"/>
            <a:ext cx="5543550" cy="3117850"/>
          </a:xfrm>
        </p:spPr>
      </p:sp>
      <p:sp>
        <p:nvSpPr>
          <p:cNvPr id="3" name="Notes Placeholder 2"/>
          <p:cNvSpPr>
            <a:spLocks noGrp="1"/>
          </p:cNvSpPr>
          <p:nvPr>
            <p:ph type="body" idx="1"/>
          </p:nvPr>
        </p:nvSpPr>
        <p:spPr>
          <a:xfrm>
            <a:off x="657225" y="3613900"/>
            <a:ext cx="5560060" cy="3636705"/>
          </a:xfrm>
        </p:spPr>
        <p:txBody>
          <a:bodyPr/>
          <a:lstStyle/>
          <a:p>
            <a:r>
              <a:rPr lang="en-US" dirty="0">
                <a:latin typeface="Arial" panose="020B0604020202020204" pitchFamily="34" charset="0"/>
                <a:cs typeface="Arial" panose="020B0604020202020204" pitchFamily="34" charset="0"/>
              </a:rPr>
              <a:t>Welcome, parents, students, and teachers to our Literacy Strategies Parent Meeting.</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Our staff is participating in the Arizona Professional Learning Series to learn strategies to increase literacy achievement for every student. Our students are learning new strategies to empower their learning. Parents, you will learn some of the same strategies to support your children’s learning at home.</a:t>
            </a:r>
          </a:p>
          <a:p>
            <a:endParaRPr lang="en-US" dirty="0"/>
          </a:p>
        </p:txBody>
      </p:sp>
      <p:sp>
        <p:nvSpPr>
          <p:cNvPr id="4" name="Slide Number Placeholder 3"/>
          <p:cNvSpPr>
            <a:spLocks noGrp="1"/>
          </p:cNvSpPr>
          <p:nvPr>
            <p:ph type="sldNum" sz="quarter" idx="5"/>
          </p:nvPr>
        </p:nvSpPr>
        <p:spPr>
          <a:xfrm>
            <a:off x="6200775" y="8515421"/>
            <a:ext cx="411189" cy="463407"/>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FC2B90E-D175-4AE2-AA04-154A5FFD49C1}"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4572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681670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433388"/>
            <a:ext cx="5543550" cy="3117850"/>
          </a:xfrm>
        </p:spPr>
      </p:sp>
      <p:sp>
        <p:nvSpPr>
          <p:cNvPr id="3" name="Notes Placeholder 2"/>
          <p:cNvSpPr>
            <a:spLocks noGrp="1"/>
          </p:cNvSpPr>
          <p:nvPr>
            <p:ph type="body" idx="1"/>
          </p:nvPr>
        </p:nvSpPr>
        <p:spPr>
          <a:xfrm>
            <a:off x="711200" y="3668234"/>
            <a:ext cx="5560060" cy="3816772"/>
          </a:xfrm>
        </p:spPr>
        <p:txBody>
          <a:bodyPr/>
          <a:lstStyle/>
          <a:p>
            <a:r>
              <a:rPr lang="en-US" b="0" i="0" u="none" strike="noStrike" baseline="0" dirty="0">
                <a:solidFill>
                  <a:srgbClr val="000000"/>
                </a:solidFill>
                <a:latin typeface="Arial" panose="020B0604020202020204" pitchFamily="34" charset="0"/>
              </a:rPr>
              <a:t>Because it is not expected that all students understand everything on their own, this strategy allows students to hear every step of an activity. Think aloud literally calls for the teacher to speak what she or he is thinking. Teachers model step-by-step thinking for students, so students can identify that steps lead to accomplishing a task or comprehending the text. </a:t>
            </a:r>
          </a:p>
          <a:p>
            <a:endParaRPr lang="en-US" b="0" i="0" u="none" strike="noStrike" baseline="0" dirty="0">
              <a:solidFill>
                <a:srgbClr val="000000"/>
              </a:solidFill>
              <a:latin typeface="Arial" panose="020B0604020202020204" pitchFamily="34" charset="0"/>
            </a:endParaRPr>
          </a:p>
          <a:p>
            <a:r>
              <a:rPr lang="en-US" b="0" i="0" u="none" strike="noStrike" baseline="0" dirty="0">
                <a:solidFill>
                  <a:srgbClr val="000000"/>
                </a:solidFill>
                <a:latin typeface="Arial" panose="020B0604020202020204" pitchFamily="34" charset="0"/>
              </a:rPr>
              <a:t>I used the think aloud strategy as I introduced how to do the vocabulary strategy. Imagine if you were just shown the example then told to complete one on your own. </a:t>
            </a:r>
          </a:p>
          <a:p>
            <a:endParaRPr lang="en-US" b="0" i="0" u="none" strike="noStrike" baseline="0" dirty="0">
              <a:solidFill>
                <a:srgbClr val="000000"/>
              </a:solidFill>
              <a:latin typeface="Arial" panose="020B0604020202020204" pitchFamily="34" charset="0"/>
            </a:endParaRPr>
          </a:p>
          <a:p>
            <a:r>
              <a:rPr lang="en-US" dirty="0">
                <a:effectLst/>
                <a:latin typeface="Arial" panose="020B0604020202020204" pitchFamily="34" charset="0"/>
                <a:ea typeface="Calibri" panose="020F0502020204030204" pitchFamily="34" charset="0"/>
                <a:cs typeface="Arial" panose="020B0604020202020204" pitchFamily="34" charset="0"/>
              </a:rPr>
              <a:t>Turn to a partner and share how the think aloud strategy and step-by-step modeling supported your learning.</a:t>
            </a:r>
          </a:p>
          <a:p>
            <a:r>
              <a:rPr lang="en-US" sz="1800" b="0" i="0" u="none" strike="noStrike" baseline="0" dirty="0">
                <a:solidFill>
                  <a:srgbClr val="000000"/>
                </a:solidFill>
                <a:latin typeface="Arial" panose="020B0604020202020204" pitchFamily="34" charset="0"/>
              </a:rPr>
              <a:t>	</a:t>
            </a:r>
          </a:p>
          <a:p>
            <a:endParaRPr lang="en-US" dirty="0"/>
          </a:p>
        </p:txBody>
      </p:sp>
      <p:sp>
        <p:nvSpPr>
          <p:cNvPr id="4" name="Slide Number Placeholder 3"/>
          <p:cNvSpPr>
            <a:spLocks noGrp="1"/>
          </p:cNvSpPr>
          <p:nvPr>
            <p:ph type="sldNum" sz="quarter" idx="5"/>
          </p:nvPr>
        </p:nvSpPr>
        <p:spPr>
          <a:xfrm>
            <a:off x="6166087" y="8493948"/>
            <a:ext cx="420531" cy="463407"/>
          </a:xfrm>
          <a:noFill/>
          <a:ln>
            <a:noFill/>
          </a:ln>
        </p:spPr>
        <p:txBody>
          <a:bodyPr/>
          <a:lstStyle/>
          <a:p>
            <a:fld id="{CFC2B90E-D175-4AE2-AA04-154A5FFD49C1}" type="slidenum">
              <a:rPr lang="en-US" smtClean="0">
                <a:latin typeface="Arial" panose="020B0604020202020204" pitchFamily="34" charset="0"/>
                <a:cs typeface="Arial" panose="020B0604020202020204" pitchFamily="34" charset="0"/>
              </a:rPr>
              <a:t>10</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265773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92113"/>
            <a:ext cx="5486400" cy="3086100"/>
          </a:xfrm>
        </p:spPr>
      </p:sp>
      <p:sp>
        <p:nvSpPr>
          <p:cNvPr id="3" name="Notes Placeholder 2"/>
          <p:cNvSpPr>
            <a:spLocks noGrp="1"/>
          </p:cNvSpPr>
          <p:nvPr>
            <p:ph type="body" idx="1"/>
          </p:nvPr>
        </p:nvSpPr>
        <p:spPr>
          <a:xfrm>
            <a:off x="685800" y="3551274"/>
            <a:ext cx="5486400" cy="4245270"/>
          </a:xfrm>
        </p:spPr>
        <p:txBody>
          <a:bodyPr/>
          <a:lstStyle/>
          <a:p>
            <a:pPr marL="0" marR="0">
              <a:spcBef>
                <a:spcPts val="0"/>
              </a:spcBef>
            </a:pPr>
            <a:r>
              <a:rPr lang="en-US" sz="1100" dirty="0">
                <a:effectLst/>
                <a:latin typeface="Arial" panose="020B0604020202020204" pitchFamily="34" charset="0"/>
                <a:ea typeface="Calibri" panose="020F0502020204030204" pitchFamily="34" charset="0"/>
                <a:cs typeface="Arial" panose="020B0604020202020204" pitchFamily="34" charset="0"/>
              </a:rPr>
              <a:t>Our teachers and students are learning many strategies to support the comprehension of written text. One way is to investigate the text before, during, and after reading. Instead of asking you to read several texts, we are going to use pictures to model the strategy. </a:t>
            </a:r>
          </a:p>
          <a:p>
            <a:pPr marL="0" marR="0">
              <a:spcBef>
                <a:spcPts val="0"/>
              </a:spcBef>
            </a:pP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pPr>
            <a:r>
              <a:rPr lang="en-US" sz="1100" dirty="0">
                <a:effectLst/>
                <a:latin typeface="Arial" panose="020B0604020202020204" pitchFamily="34" charset="0"/>
                <a:ea typeface="Calibri" panose="020F0502020204030204" pitchFamily="34" charset="0"/>
                <a:cs typeface="Arial" panose="020B0604020202020204" pitchFamily="34" charset="0"/>
              </a:rPr>
              <a:t>Each picture tells a story. Before we “read” a picture, our investigation will be to preview the picture or identify what we see and predict what we think the picture is communicating. </a:t>
            </a:r>
          </a:p>
          <a:p>
            <a:pPr marL="0" marR="0">
              <a:spcBef>
                <a:spcPts val="0"/>
              </a:spcBef>
            </a:pP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pPr>
            <a:r>
              <a:rPr lang="en-US" sz="1100" dirty="0">
                <a:effectLst/>
                <a:latin typeface="Arial" panose="020B0604020202020204" pitchFamily="34" charset="0"/>
                <a:ea typeface="Calibri" panose="020F0502020204030204" pitchFamily="34" charset="0"/>
                <a:cs typeface="Arial" panose="020B0604020202020204" pitchFamily="34" charset="0"/>
              </a:rPr>
              <a:t>As we “read” further into a picture, we will determine what is happening, or we will connect the main idea to the picture.</a:t>
            </a:r>
          </a:p>
          <a:p>
            <a:pPr marL="0" marR="0">
              <a:spcBef>
                <a:spcPts val="0"/>
              </a:spcBef>
            </a:pPr>
            <a:endParaRPr lang="en-US" sz="1100"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pPr>
            <a:r>
              <a:rPr lang="en-US" sz="1100" dirty="0">
                <a:effectLst/>
                <a:latin typeface="Arial" panose="020B0604020202020204" pitchFamily="34" charset="0"/>
                <a:ea typeface="Calibri" panose="020F0502020204030204" pitchFamily="34" charset="0"/>
                <a:cs typeface="Arial" panose="020B0604020202020204" pitchFamily="34" charset="0"/>
              </a:rPr>
              <a:t>To complete our strategy, we will think about how we respond to the picture. What </a:t>
            </a:r>
            <a:r>
              <a:rPr lang="en-US" sz="1100" dirty="0">
                <a:latin typeface="Arial" panose="020B0604020202020204" pitchFamily="34" charset="0"/>
                <a:ea typeface="Calibri" panose="020F0502020204030204" pitchFamily="34" charset="0"/>
                <a:cs typeface="Arial" panose="020B0604020202020204" pitchFamily="34" charset="0"/>
              </a:rPr>
              <a:t>d</a:t>
            </a:r>
            <a:r>
              <a:rPr lang="en-US" sz="1100" dirty="0">
                <a:effectLst/>
                <a:latin typeface="Arial" panose="020B0604020202020204" pitchFamily="34" charset="0"/>
                <a:ea typeface="Calibri" panose="020F0502020204030204" pitchFamily="34" charset="0"/>
                <a:cs typeface="Arial" panose="020B0604020202020204" pitchFamily="34" charset="0"/>
              </a:rPr>
              <a:t>oes it make us think about? Let’s get started.</a:t>
            </a:r>
          </a:p>
          <a:p>
            <a:pPr marL="0" marR="0"/>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a:xfrm>
            <a:off x="6235768" y="8505478"/>
            <a:ext cx="376369" cy="45878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0000A-A3BA-4773-926A-95C17DF81E88}"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5920636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592138"/>
            <a:ext cx="5543550" cy="3117850"/>
          </a:xfrm>
        </p:spPr>
      </p:sp>
      <p:sp>
        <p:nvSpPr>
          <p:cNvPr id="3" name="Notes Placeholder 2"/>
          <p:cNvSpPr>
            <a:spLocks noGrp="1"/>
          </p:cNvSpPr>
          <p:nvPr>
            <p:ph type="body" idx="1"/>
          </p:nvPr>
        </p:nvSpPr>
        <p:spPr>
          <a:xfrm>
            <a:off x="695008" y="3770067"/>
            <a:ext cx="5560060" cy="4311500"/>
          </a:xfrm>
        </p:spPr>
        <p:txBody>
          <a:bodyPr/>
          <a:lstStyle/>
          <a:p>
            <a:r>
              <a:rPr lang="en-US" dirty="0">
                <a:latin typeface="Arial" panose="020B0604020202020204" pitchFamily="34" charset="0"/>
                <a:cs typeface="Arial" panose="020B0604020202020204" pitchFamily="34" charset="0"/>
              </a:rPr>
              <a:t>I am going to think aloud and model the strategy of reading before, during, and after to comprehend informational text, or in this case, the picture.</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Before reading:</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As I preview the picture, I need to think about what is happening. I notice that the baby elephant looks like he doesn’t want to get into the river. I would ask myself the question, why won’t the baby elephant get into the water? </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“Reading” the picture, I think the baby elephant won’t get into the water because he is afraid.</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Then, I would ask myself what can the mother elephant do to help her calf get into the water? It looks like she is trying to help her calf by holding his trunk with hers to guide him into the water. I think that is what she is doing because that’s exactly what mothers do!</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During reading:</a:t>
            </a:r>
            <a:r>
              <a:rPr lang="en-US" dirty="0">
                <a:latin typeface="Arial" panose="020B0604020202020204" pitchFamily="34" charset="0"/>
                <a:cs typeface="Arial" panose="020B0604020202020204" pitchFamily="34" charset="0"/>
              </a:rPr>
              <a:t> I am going to read a few sentences about this picture that would be the written text. Try to connect what I am reading to what you are seeing.</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This picture represents informational text about the maternal instincts of a mother elephant with her calf. In the first few months of life, calves are so small that they walk under their mother seeking shade and protection. Mother and calf remain very close, regularly touching and smelling each other. The mother often touches her calf with her trunk and legs to guide her baby. Elephants bathe in rivers, and the mother will use her trunk to spray her calf with water and then scrub it. Female elephants stick together and form strong bonds with other elephants in the herd.</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After reading:</a:t>
            </a:r>
            <a:r>
              <a:rPr lang="en-US" dirty="0">
                <a:latin typeface="Arial" panose="020B0604020202020204" pitchFamily="34" charset="0"/>
                <a:cs typeface="Arial" panose="020B0604020202020204" pitchFamily="34" charset="0"/>
              </a:rPr>
              <a:t> Because mother elephants are close to their calves and bathe them in rivers, I think I know what the mother is saying, and I can guess what the calf is thinking. I think the mother is saying, come on and get in the water, and the baby is thinking, NO WAY!! </a:t>
            </a:r>
            <a:r>
              <a:rPr lang="en-US" dirty="0">
                <a:latin typeface="Arial" panose="020B0604020202020204" pitchFamily="34" charset="0"/>
                <a:cs typeface="Arial" panose="020B0604020202020204" pitchFamily="34" charset="0"/>
                <a:sym typeface="Wingdings" panose="05000000000000000000" pitchFamily="2" charset="2"/>
              </a:rPr>
              <a: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 responded to this picture because it reminded me of what my mother would do to help me. </a:t>
            </a:r>
          </a:p>
          <a:p>
            <a:endParaRPr lang="en-US" dirty="0"/>
          </a:p>
        </p:txBody>
      </p:sp>
      <p:sp>
        <p:nvSpPr>
          <p:cNvPr id="4" name="Slide Number Placeholder 3"/>
          <p:cNvSpPr>
            <a:spLocks noGrp="1"/>
          </p:cNvSpPr>
          <p:nvPr>
            <p:ph type="sldNum" sz="quarter" idx="5"/>
          </p:nvPr>
        </p:nvSpPr>
        <p:spPr>
          <a:xfrm>
            <a:off x="6053621" y="8449939"/>
            <a:ext cx="549275" cy="463407"/>
          </a:xfrm>
          <a:noFill/>
          <a:ln>
            <a:noFill/>
          </a:ln>
        </p:spPr>
        <p:txBody>
          <a:bodyPr/>
          <a:lstStyle/>
          <a:p>
            <a:fld id="{C3D9A28C-560F-4167-BC33-924A808B56D5}" type="slidenum">
              <a:rPr lang="en-US" smtClean="0">
                <a:latin typeface="Arial" panose="020B0604020202020204" pitchFamily="34" charset="0"/>
                <a:cs typeface="Arial" panose="020B0604020202020204" pitchFamily="34" charset="0"/>
              </a:rPr>
              <a:t>12</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604742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58813" y="547688"/>
            <a:ext cx="5543550" cy="3117850"/>
          </a:xfrm>
        </p:spPr>
      </p:sp>
      <p:sp>
        <p:nvSpPr>
          <p:cNvPr id="3" name="Notes Placeholder 2"/>
          <p:cNvSpPr>
            <a:spLocks noGrp="1"/>
          </p:cNvSpPr>
          <p:nvPr>
            <p:ph type="body" idx="1"/>
          </p:nvPr>
        </p:nvSpPr>
        <p:spPr>
          <a:xfrm>
            <a:off x="642303" y="3809182"/>
            <a:ext cx="5560060" cy="3636705"/>
          </a:xfrm>
        </p:spPr>
        <p:txBody>
          <a:bodyPr/>
          <a:lstStyle/>
          <a:p>
            <a:r>
              <a:rPr lang="en-US" dirty="0">
                <a:latin typeface="Arial" panose="020B0604020202020204" pitchFamily="34" charset="0"/>
                <a:cs typeface="Arial" panose="020B0604020202020204" pitchFamily="34" charset="0"/>
              </a:rPr>
              <a:t>I modeled my thinking and my thought process. Now let’s practice thinking aloud together. </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Before reading: </a:t>
            </a:r>
            <a:r>
              <a:rPr lang="en-US" dirty="0">
                <a:latin typeface="Arial" panose="020B0604020202020204" pitchFamily="34" charset="0"/>
                <a:cs typeface="Arial" panose="020B0604020202020204" pitchFamily="34" charset="0"/>
              </a:rPr>
              <a:t>Let’s preview this picture. It looks like three cats watching something. Maybe they are watching someone walking down the sidewalk. What do you think the cats are doing? </a:t>
            </a:r>
            <a:r>
              <a:rPr lang="en-US" i="1" dirty="0">
                <a:latin typeface="Arial" panose="020B0604020202020204" pitchFamily="34" charset="0"/>
                <a:cs typeface="Arial" panose="020B0604020202020204" pitchFamily="34" charset="0"/>
              </a:rPr>
              <a:t>Ask for a few answers.</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During reading: </a:t>
            </a:r>
            <a:r>
              <a:rPr lang="en-US" dirty="0">
                <a:latin typeface="Arial" panose="020B0604020202020204" pitchFamily="34" charset="0"/>
                <a:cs typeface="Arial" panose="020B0604020202020204" pitchFamily="34" charset="0"/>
              </a:rPr>
              <a:t>I am going to read a few sentences about this picture that would be the written text. Try to connect what I am reading to what you are seeing.</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Community cats typically live in a colony—a group of related cats. The colony occupies and defends a specific territory where food like a restaurant dumpster and shelter like an abandoned building are available. Cats are territorial animals who can survive for weeks without food and will not easily or quickly abandon their territory. As they grow hungrier and more desperate, they tend to venture closer to homes and businesses in search of food.</a:t>
            </a:r>
          </a:p>
          <a:p>
            <a:endParaRPr lang="en-US"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After reading: </a:t>
            </a:r>
            <a:r>
              <a:rPr lang="en-US" dirty="0">
                <a:latin typeface="Arial" panose="020B0604020202020204" pitchFamily="34" charset="0"/>
                <a:cs typeface="Arial" panose="020B0604020202020204" pitchFamily="34" charset="0"/>
              </a:rPr>
              <a:t>I responded to this because I have seen cats like these in my neighborhood. It’s good to know that they form their own community. How did you respond? </a:t>
            </a:r>
            <a:r>
              <a:rPr lang="en-US" i="1" dirty="0">
                <a:latin typeface="Arial" panose="020B0604020202020204" pitchFamily="34" charset="0"/>
                <a:cs typeface="Arial" panose="020B0604020202020204" pitchFamily="34" charset="0"/>
              </a:rPr>
              <a:t>Ask for a few answers.</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5"/>
          </p:nvPr>
        </p:nvSpPr>
        <p:spPr>
          <a:xfrm>
            <a:off x="6068291" y="8456683"/>
            <a:ext cx="542777" cy="463407"/>
          </a:xfrm>
          <a:noFill/>
          <a:ln>
            <a:noFill/>
          </a:ln>
        </p:spPr>
        <p:txBody>
          <a:bodyPr/>
          <a:lstStyle/>
          <a:p>
            <a:fld id="{C3D9A28C-560F-4167-BC33-924A808B56D5}" type="slidenum">
              <a:rPr lang="en-US" smtClean="0">
                <a:latin typeface="Arial" panose="020B0604020202020204" pitchFamily="34" charset="0"/>
                <a:cs typeface="Arial" panose="020B0604020202020204" pitchFamily="34" charset="0"/>
              </a:rPr>
              <a:t>13</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552407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547688"/>
            <a:ext cx="5543550" cy="3117850"/>
          </a:xfrm>
        </p:spPr>
      </p:sp>
      <p:sp>
        <p:nvSpPr>
          <p:cNvPr id="3" name="Notes Placeholder 2"/>
          <p:cNvSpPr>
            <a:spLocks noGrp="1"/>
          </p:cNvSpPr>
          <p:nvPr>
            <p:ph type="body" idx="1"/>
          </p:nvPr>
        </p:nvSpPr>
        <p:spPr>
          <a:xfrm>
            <a:off x="678815" y="3752184"/>
            <a:ext cx="5560060" cy="3636705"/>
          </a:xfrm>
        </p:spPr>
        <p:txBody>
          <a:bodyPr/>
          <a:lstStyle/>
          <a:p>
            <a:r>
              <a:rPr lang="en-US" b="0" i="0" u="none" strike="noStrike" baseline="0" dirty="0">
                <a:solidFill>
                  <a:srgbClr val="000000"/>
                </a:solidFill>
                <a:latin typeface="Arial" panose="020B0604020202020204" pitchFamily="34" charset="0"/>
              </a:rPr>
              <a:t>You are going to do one with your partner. This time you will use </a:t>
            </a:r>
            <a:r>
              <a:rPr lang="en-US" b="1" i="0" u="none" strike="noStrike" baseline="0" dirty="0">
                <a:solidFill>
                  <a:srgbClr val="000000"/>
                </a:solidFill>
                <a:latin typeface="Arial" panose="020B0604020202020204" pitchFamily="34" charset="0"/>
              </a:rPr>
              <a:t>Handout 4: Before, During, and After Reading: Wildfires. </a:t>
            </a:r>
            <a:r>
              <a:rPr lang="en-US" b="0" i="0" u="none" strike="noStrike" baseline="0" dirty="0">
                <a:solidFill>
                  <a:srgbClr val="000000"/>
                </a:solidFill>
                <a:latin typeface="Arial" panose="020B0604020202020204" pitchFamily="34" charset="0"/>
              </a:rPr>
              <a:t>You will find it in your folder. I will guide you through the steps.</a:t>
            </a:r>
          </a:p>
          <a:p>
            <a:endParaRPr lang="en-US" b="0" i="0" u="none" strike="noStrike" baseline="0" dirty="0">
              <a:solidFill>
                <a:srgbClr val="000000"/>
              </a:solidFill>
              <a:latin typeface="Arial" panose="020B0604020202020204" pitchFamily="34" charset="0"/>
            </a:endParaRPr>
          </a:p>
          <a:p>
            <a:r>
              <a:rPr lang="en-US" b="0" i="0" u="none" strike="noStrike" baseline="0" dirty="0">
                <a:solidFill>
                  <a:srgbClr val="000000"/>
                </a:solidFill>
                <a:latin typeface="Arial" panose="020B0604020202020204" pitchFamily="34" charset="0"/>
              </a:rPr>
              <a:t>Before you begin let’s “read” the </a:t>
            </a:r>
            <a:r>
              <a:rPr lang="en-US" dirty="0">
                <a:solidFill>
                  <a:srgbClr val="000000"/>
                </a:solidFill>
                <a:latin typeface="Arial" panose="020B0604020202020204" pitchFamily="34" charset="0"/>
              </a:rPr>
              <a:t>handout</a:t>
            </a:r>
            <a:r>
              <a:rPr lang="en-US" b="0" i="0" u="none" strike="noStrike" baseline="0" dirty="0">
                <a:solidFill>
                  <a:srgbClr val="000000"/>
                </a:solidFill>
                <a:latin typeface="Arial" panose="020B0604020202020204" pitchFamily="34" charset="0"/>
              </a:rPr>
              <a:t>. This is an important step. </a:t>
            </a:r>
            <a:r>
              <a:rPr lang="en-US" dirty="0">
                <a:solidFill>
                  <a:srgbClr val="000000"/>
                </a:solidFill>
                <a:latin typeface="Arial" panose="020B0604020202020204" pitchFamily="34" charset="0"/>
              </a:rPr>
              <a:t>It helps</a:t>
            </a:r>
            <a:r>
              <a:rPr lang="en-US" b="0" i="0" u="none" strike="noStrike" baseline="0" dirty="0">
                <a:solidFill>
                  <a:srgbClr val="000000"/>
                </a:solidFill>
                <a:latin typeface="Arial" panose="020B0604020202020204" pitchFamily="34" charset="0"/>
              </a:rPr>
              <a:t> you know what you are expected to do. It has three pictures. One is a forest. One is a forest fire, and one is a forest after a fire. Beside the pictures there is a paragraph titled </a:t>
            </a:r>
            <a:r>
              <a:rPr lang="en-US" b="0" i="1" u="none" strike="noStrike" baseline="0" dirty="0">
                <a:solidFill>
                  <a:srgbClr val="000000"/>
                </a:solidFill>
                <a:latin typeface="Arial" panose="020B0604020202020204" pitchFamily="34" charset="0"/>
              </a:rPr>
              <a:t>Healthy Forests</a:t>
            </a:r>
            <a:r>
              <a:rPr lang="en-US" b="0" i="0" u="none" strike="noStrike" baseline="0" dirty="0">
                <a:solidFill>
                  <a:srgbClr val="000000"/>
                </a:solidFill>
                <a:latin typeface="Arial" panose="020B0604020202020204" pitchFamily="34" charset="0"/>
              </a:rPr>
              <a:t>. </a:t>
            </a:r>
          </a:p>
          <a:p>
            <a:endParaRPr lang="en-US" b="0" i="0" u="none" strike="noStrike" baseline="0" dirty="0">
              <a:solidFill>
                <a:srgbClr val="000000"/>
              </a:solidFill>
              <a:latin typeface="Arial" panose="020B0604020202020204" pitchFamily="34" charset="0"/>
            </a:endParaRPr>
          </a:p>
          <a:p>
            <a:r>
              <a:rPr lang="en-US" b="0" i="0" u="none" strike="noStrike" baseline="0" dirty="0">
                <a:solidFill>
                  <a:srgbClr val="000000"/>
                </a:solidFill>
                <a:latin typeface="Arial" panose="020B0604020202020204" pitchFamily="34" charset="0"/>
              </a:rPr>
              <a:t>Below that are words and blanks that let you know you will have to write something. </a:t>
            </a:r>
          </a:p>
          <a:p>
            <a:endParaRPr lang="en-US" b="0" i="0" u="none" strike="noStrike" baseline="0" dirty="0">
              <a:solidFill>
                <a:srgbClr val="000000"/>
              </a:solidFill>
              <a:latin typeface="Arial" panose="020B0604020202020204" pitchFamily="34" charset="0"/>
            </a:endParaRPr>
          </a:p>
          <a:p>
            <a:r>
              <a:rPr lang="en-US" b="0" i="0" u="none" strike="noStrike" baseline="0" dirty="0">
                <a:solidFill>
                  <a:srgbClr val="000000"/>
                </a:solidFill>
                <a:latin typeface="Arial" panose="020B0604020202020204" pitchFamily="34" charset="0"/>
              </a:rPr>
              <a:t>Below that there are three sections. </a:t>
            </a:r>
          </a:p>
          <a:p>
            <a:endParaRPr lang="en-US" b="0" i="0" u="none" strike="noStrike" baseline="0" dirty="0">
              <a:solidFill>
                <a:srgbClr val="000000"/>
              </a:solidFill>
              <a:latin typeface="Arial" panose="020B0604020202020204" pitchFamily="34" charset="0"/>
            </a:endParaRPr>
          </a:p>
          <a:p>
            <a:r>
              <a:rPr lang="en-US" b="0" i="0" u="none" strike="noStrike" baseline="0" dirty="0">
                <a:solidFill>
                  <a:srgbClr val="000000"/>
                </a:solidFill>
                <a:latin typeface="Arial" panose="020B0604020202020204" pitchFamily="34" charset="0"/>
              </a:rPr>
              <a:t>The </a:t>
            </a:r>
            <a:r>
              <a:rPr lang="en-US" dirty="0">
                <a:solidFill>
                  <a:srgbClr val="000000"/>
                </a:solidFill>
                <a:latin typeface="Arial" panose="020B0604020202020204" pitchFamily="34" charset="0"/>
              </a:rPr>
              <a:t>preview</a:t>
            </a:r>
            <a:r>
              <a:rPr lang="en-US" b="0" i="0" u="none" strike="noStrike" baseline="0" dirty="0">
                <a:solidFill>
                  <a:srgbClr val="000000"/>
                </a:solidFill>
                <a:latin typeface="Arial" panose="020B0604020202020204" pitchFamily="34" charset="0"/>
              </a:rPr>
              <a:t> section says: </a:t>
            </a:r>
            <a:r>
              <a:rPr lang="en-US" b="0" i="1" u="none" strike="noStrike" baseline="0" dirty="0">
                <a:solidFill>
                  <a:srgbClr val="000000"/>
                </a:solidFill>
                <a:latin typeface="Arial" panose="020B0604020202020204" pitchFamily="34" charset="0"/>
              </a:rPr>
              <a:t>We predict the information will say ___________. </a:t>
            </a:r>
          </a:p>
          <a:p>
            <a:endParaRPr lang="en-US" b="0" i="0" u="none" strike="noStrike" baseline="0" dirty="0">
              <a:solidFill>
                <a:srgbClr val="000000"/>
              </a:solidFill>
              <a:latin typeface="Arial" panose="020B0604020202020204" pitchFamily="34" charset="0"/>
            </a:endParaRPr>
          </a:p>
          <a:p>
            <a:r>
              <a:rPr lang="en-US" b="0" i="0" u="none" strike="noStrike" baseline="0" dirty="0">
                <a:solidFill>
                  <a:srgbClr val="000000"/>
                </a:solidFill>
                <a:latin typeface="Arial" panose="020B0604020202020204" pitchFamily="34" charset="0"/>
              </a:rPr>
              <a:t>The </a:t>
            </a:r>
            <a:r>
              <a:rPr lang="en-US" dirty="0">
                <a:solidFill>
                  <a:srgbClr val="000000"/>
                </a:solidFill>
                <a:latin typeface="Arial" panose="020B0604020202020204" pitchFamily="34" charset="0"/>
              </a:rPr>
              <a:t>connect</a:t>
            </a:r>
            <a:r>
              <a:rPr lang="en-US" b="0" i="0" u="none" strike="noStrike" baseline="0" dirty="0">
                <a:solidFill>
                  <a:srgbClr val="000000"/>
                </a:solidFill>
                <a:latin typeface="Arial" panose="020B0604020202020204" pitchFamily="34" charset="0"/>
              </a:rPr>
              <a:t> section says: </a:t>
            </a:r>
            <a:r>
              <a:rPr lang="en-US" b="0" i="1" u="none" strike="noStrike" baseline="0" dirty="0">
                <a:solidFill>
                  <a:srgbClr val="000000"/>
                </a:solidFill>
                <a:latin typeface="Arial" panose="020B0604020202020204" pitchFamily="34" charset="0"/>
              </a:rPr>
              <a:t>The main idea of the article is ____________. </a:t>
            </a:r>
          </a:p>
          <a:p>
            <a:endParaRPr lang="en-US" b="0" i="0" u="none" strike="noStrike" baseline="0" dirty="0">
              <a:solidFill>
                <a:srgbClr val="000000"/>
              </a:solidFill>
              <a:latin typeface="Arial" panose="020B0604020202020204" pitchFamily="34" charset="0"/>
            </a:endParaRPr>
          </a:p>
          <a:p>
            <a:r>
              <a:rPr lang="en-US" b="0" i="0" u="none" strike="noStrike" baseline="0" dirty="0">
                <a:solidFill>
                  <a:srgbClr val="000000"/>
                </a:solidFill>
                <a:latin typeface="Arial" panose="020B0604020202020204" pitchFamily="34" charset="0"/>
              </a:rPr>
              <a:t>The </a:t>
            </a:r>
            <a:r>
              <a:rPr lang="en-US" dirty="0">
                <a:solidFill>
                  <a:srgbClr val="000000"/>
                </a:solidFill>
                <a:latin typeface="Arial" panose="020B0604020202020204" pitchFamily="34" charset="0"/>
              </a:rPr>
              <a:t>respond</a:t>
            </a:r>
            <a:r>
              <a:rPr lang="en-US" b="0" i="0" u="none" strike="noStrike" baseline="0" dirty="0">
                <a:solidFill>
                  <a:srgbClr val="000000"/>
                </a:solidFill>
                <a:latin typeface="Arial" panose="020B0604020202020204" pitchFamily="34" charset="0"/>
              </a:rPr>
              <a:t> section says: </a:t>
            </a:r>
            <a:r>
              <a:rPr lang="en-US" b="0" i="1" u="none" strike="noStrike" baseline="0" dirty="0">
                <a:solidFill>
                  <a:srgbClr val="000000"/>
                </a:solidFill>
                <a:latin typeface="Arial" panose="020B0604020202020204" pitchFamily="34" charset="0"/>
              </a:rPr>
              <a:t>The article made us think about ______________. </a:t>
            </a:r>
            <a:r>
              <a:rPr lang="en-US" sz="1800" b="0" i="0" u="none" strike="noStrike" baseline="0" dirty="0">
                <a:solidFill>
                  <a:srgbClr val="000000"/>
                </a:solidFill>
                <a:latin typeface="Arial" panose="020B0604020202020204" pitchFamily="34" charset="0"/>
              </a:rPr>
              <a:t>	</a:t>
            </a:r>
          </a:p>
        </p:txBody>
      </p:sp>
      <p:sp>
        <p:nvSpPr>
          <p:cNvPr id="4" name="Slide Number Placeholder 3"/>
          <p:cNvSpPr>
            <a:spLocks noGrp="1"/>
          </p:cNvSpPr>
          <p:nvPr>
            <p:ph type="sldNum" sz="quarter" idx="5"/>
          </p:nvPr>
        </p:nvSpPr>
        <p:spPr>
          <a:xfrm>
            <a:off x="5965644" y="8474389"/>
            <a:ext cx="562337" cy="463407"/>
          </a:xfrm>
          <a:noFill/>
          <a:ln>
            <a:noFill/>
          </a:ln>
        </p:spPr>
        <p:txBody>
          <a:bodyPr/>
          <a:lstStyle/>
          <a:p>
            <a:fld id="{CFC2B90E-D175-4AE2-AA04-154A5FFD49C1}" type="slidenum">
              <a:rPr lang="en-US" smtClean="0">
                <a:latin typeface="Arial" panose="020B0604020202020204" pitchFamily="34" charset="0"/>
                <a:cs typeface="Arial" panose="020B0604020202020204" pitchFamily="34" charset="0"/>
              </a:rPr>
              <a:t>14</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5790535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528638"/>
            <a:ext cx="5543550" cy="3117850"/>
          </a:xfrm>
        </p:spPr>
      </p:sp>
      <p:sp>
        <p:nvSpPr>
          <p:cNvPr id="3" name="Notes Placeholder 2"/>
          <p:cNvSpPr>
            <a:spLocks noGrp="1"/>
          </p:cNvSpPr>
          <p:nvPr>
            <p:ph type="body" idx="1"/>
          </p:nvPr>
        </p:nvSpPr>
        <p:spPr>
          <a:xfrm>
            <a:off x="695008" y="3716279"/>
            <a:ext cx="5560060" cy="4365288"/>
          </a:xfrm>
        </p:spPr>
        <p:txBody>
          <a:bodyPr/>
          <a:lstStyle/>
          <a:p>
            <a:pPr marL="0" marR="0">
              <a:spcBef>
                <a:spcPts val="0"/>
              </a:spcBef>
              <a:spcAft>
                <a:spcPts val="0"/>
              </a:spcAft>
            </a:pPr>
            <a:r>
              <a:rPr lang="en-US" dirty="0">
                <a:solidFill>
                  <a:srgbClr val="000000"/>
                </a:solidFill>
                <a:effectLst/>
                <a:latin typeface="Arial" panose="020B0604020202020204" pitchFamily="34" charset="0"/>
                <a:ea typeface="Calibri" panose="020F0502020204030204" pitchFamily="34" charset="0"/>
              </a:rPr>
              <a:t>Now that we have “read” the </a:t>
            </a:r>
            <a:r>
              <a:rPr lang="en-US" dirty="0">
                <a:solidFill>
                  <a:srgbClr val="000000"/>
                </a:solidFill>
                <a:latin typeface="Arial" panose="020B0604020202020204" pitchFamily="34" charset="0"/>
                <a:ea typeface="Calibri" panose="020F0502020204030204" pitchFamily="34" charset="0"/>
              </a:rPr>
              <a:t>handout</a:t>
            </a:r>
            <a:r>
              <a:rPr lang="en-US" dirty="0">
                <a:solidFill>
                  <a:srgbClr val="000000"/>
                </a:solidFill>
                <a:effectLst/>
                <a:latin typeface="Arial" panose="020B0604020202020204" pitchFamily="34" charset="0"/>
                <a:ea typeface="Calibri" panose="020F0502020204030204" pitchFamily="34" charset="0"/>
              </a:rPr>
              <a:t>, let’s begin with the </a:t>
            </a:r>
            <a:r>
              <a:rPr lang="en-US" b="1" dirty="0">
                <a:solidFill>
                  <a:srgbClr val="000000"/>
                </a:solidFill>
                <a:effectLst/>
                <a:latin typeface="Arial" panose="020B0604020202020204" pitchFamily="34" charset="0"/>
                <a:ea typeface="Calibri" panose="020F0502020204030204" pitchFamily="34" charset="0"/>
              </a:rPr>
              <a:t>before reading </a:t>
            </a:r>
            <a:r>
              <a:rPr lang="en-US" dirty="0">
                <a:solidFill>
                  <a:srgbClr val="000000"/>
                </a:solidFill>
                <a:effectLst/>
                <a:latin typeface="Arial" panose="020B0604020202020204" pitchFamily="34" charset="0"/>
                <a:ea typeface="Calibri" panose="020F0502020204030204" pitchFamily="34" charset="0"/>
              </a:rPr>
              <a:t>task on the bottom left. With your partner, preview the pictures and discuss what you see and what you </a:t>
            </a:r>
            <a:r>
              <a:rPr lang="en-US" dirty="0">
                <a:solidFill>
                  <a:srgbClr val="000000"/>
                </a:solidFill>
                <a:latin typeface="Arial" panose="020B0604020202020204" pitchFamily="34" charset="0"/>
                <a:ea typeface="Calibri" panose="020F0502020204030204" pitchFamily="34" charset="0"/>
              </a:rPr>
              <a:t>predict</a:t>
            </a:r>
            <a:r>
              <a:rPr lang="en-US" dirty="0">
                <a:solidFill>
                  <a:srgbClr val="000000"/>
                </a:solidFill>
                <a:effectLst/>
                <a:latin typeface="Arial" panose="020B0604020202020204" pitchFamily="34" charset="0"/>
                <a:ea typeface="Calibri" panose="020F0502020204030204" pitchFamily="34" charset="0"/>
              </a:rPr>
              <a:t> the informational text will say. You can write your answers in the space provided. </a:t>
            </a:r>
          </a:p>
          <a:p>
            <a:pPr marL="0" marR="0">
              <a:spcBef>
                <a:spcPts val="0"/>
              </a:spcBef>
              <a:spcAft>
                <a:spcPts val="0"/>
              </a:spcAft>
            </a:pPr>
            <a:endParaRPr lang="en-US" i="1" dirty="0">
              <a:solidFill>
                <a:srgbClr val="000000"/>
              </a:solidFill>
              <a:latin typeface="Arial" panose="020B0604020202020204" pitchFamily="34" charset="0"/>
              <a:ea typeface="Calibri" panose="020F0502020204030204" pitchFamily="34" charset="0"/>
            </a:endParaRPr>
          </a:p>
          <a:p>
            <a:pPr marL="0" marR="0">
              <a:spcBef>
                <a:spcPts val="0"/>
              </a:spcBef>
              <a:spcAft>
                <a:spcPts val="0"/>
              </a:spcAft>
            </a:pPr>
            <a:r>
              <a:rPr lang="en-US" i="1" dirty="0">
                <a:solidFill>
                  <a:srgbClr val="000000"/>
                </a:solidFill>
                <a:effectLst/>
                <a:latin typeface="Arial" panose="020B0604020202020204" pitchFamily="34" charset="0"/>
                <a:ea typeface="Calibri" panose="020F0502020204030204" pitchFamily="34" charset="0"/>
              </a:rPr>
              <a:t>Allow time to complete this before moving on.</a:t>
            </a:r>
          </a:p>
          <a:p>
            <a:pPr marL="0" marR="0">
              <a:spcBef>
                <a:spcPts val="0"/>
              </a:spcBef>
              <a:spcAft>
                <a:spcPts val="0"/>
              </a:spcAft>
            </a:pPr>
            <a:r>
              <a:rPr lang="en-US" dirty="0">
                <a:solidFill>
                  <a:srgbClr val="000000"/>
                </a:solidFill>
                <a:effectLst/>
                <a:latin typeface="Arial" panose="020B0604020202020204" pitchFamily="34" charset="0"/>
                <a:ea typeface="Calibri" panose="020F0502020204030204" pitchFamily="34" charset="0"/>
              </a:rPr>
              <a:t> </a:t>
            </a:r>
          </a:p>
          <a:p>
            <a:pPr marL="0" marR="0">
              <a:spcBef>
                <a:spcPts val="0"/>
              </a:spcBef>
              <a:spcAft>
                <a:spcPts val="0"/>
              </a:spcAft>
            </a:pPr>
            <a:r>
              <a:rPr lang="en-US" b="1" dirty="0">
                <a:solidFill>
                  <a:srgbClr val="000000"/>
                </a:solidFill>
                <a:effectLst/>
                <a:latin typeface="Arial" panose="020B0604020202020204" pitchFamily="34" charset="0"/>
                <a:ea typeface="Calibri" panose="020F0502020204030204" pitchFamily="34" charset="0"/>
              </a:rPr>
              <a:t>During reading</a:t>
            </a:r>
            <a:r>
              <a:rPr lang="en-US" dirty="0">
                <a:solidFill>
                  <a:srgbClr val="000000"/>
                </a:solidFill>
                <a:effectLst/>
                <a:latin typeface="Arial" panose="020B0604020202020204" pitchFamily="34" charset="0"/>
                <a:ea typeface="Calibri" panose="020F0502020204030204" pitchFamily="34" charset="0"/>
              </a:rPr>
              <a:t>, you should be listening for clues as to what the paragraph says. I will now read the paragraph: </a:t>
            </a:r>
          </a:p>
          <a:p>
            <a:pPr marL="0" marR="0">
              <a:spcBef>
                <a:spcPts val="0"/>
              </a:spcBef>
              <a:spcAft>
                <a:spcPts val="0"/>
              </a:spcAft>
            </a:pPr>
            <a:endParaRPr lang="en-US" dirty="0">
              <a:solidFill>
                <a:srgbClr val="000000"/>
              </a:solidFill>
              <a:effectLst/>
              <a:latin typeface="Arial" panose="020B0604020202020204" pitchFamily="34" charset="0"/>
              <a:ea typeface="Calibri" panose="020F0502020204030204" pitchFamily="34" charset="0"/>
            </a:endParaRPr>
          </a:p>
          <a:p>
            <a:pPr marL="0" marR="0">
              <a:spcBef>
                <a:spcPts val="0"/>
              </a:spcBef>
              <a:spcAft>
                <a:spcPts val="0"/>
              </a:spcAft>
            </a:pPr>
            <a:r>
              <a:rPr lang="en-US" dirty="0">
                <a:solidFill>
                  <a:srgbClr val="000000"/>
                </a:solidFill>
                <a:effectLst/>
                <a:latin typeface="Arial" panose="020B0604020202020204" pitchFamily="34" charset="0"/>
                <a:ea typeface="Calibri" panose="020F0502020204030204" pitchFamily="34" charset="0"/>
              </a:rPr>
              <a:t>Arizona has six National Forests where wildfires occur. While they are harmful to humans, wildfires are part of nature and are critical to maintaining the health of forests. A natural wildfire caused by lightning is part of the forest’s cycle of a life. When the forest is no longer able to support the plants and animals, the wildfire burns away the dead and decaying trees returning nutrients to the soil. After a wildfire, sunlight can reach the forest floor, helping a new generation of seedlings to grow. </a:t>
            </a:r>
          </a:p>
          <a:p>
            <a:pPr marL="0" marR="0">
              <a:spcBef>
                <a:spcPts val="0"/>
              </a:spcBef>
              <a:spcAft>
                <a:spcPts val="0"/>
              </a:spcAft>
            </a:pPr>
            <a:r>
              <a:rPr lang="en-US" dirty="0">
                <a:solidFill>
                  <a:srgbClr val="000000"/>
                </a:solidFill>
                <a:effectLst/>
                <a:latin typeface="Arial" panose="020B0604020202020204" pitchFamily="34" charset="0"/>
                <a:ea typeface="Calibri" panose="020F0502020204030204" pitchFamily="34" charset="0"/>
              </a:rPr>
              <a:t> </a:t>
            </a:r>
          </a:p>
          <a:p>
            <a:pPr marL="0" marR="0">
              <a:spcBef>
                <a:spcPts val="0"/>
              </a:spcBef>
              <a:spcAft>
                <a:spcPts val="0"/>
              </a:spcAft>
            </a:pPr>
            <a:r>
              <a:rPr lang="en-US" dirty="0">
                <a:solidFill>
                  <a:srgbClr val="000000"/>
                </a:solidFill>
                <a:effectLst/>
                <a:latin typeface="Arial" panose="020B0604020202020204" pitchFamily="34" charset="0"/>
                <a:ea typeface="Calibri" panose="020F0502020204030204" pitchFamily="34" charset="0"/>
              </a:rPr>
              <a:t>With your partner, discuss the main idea of the paragraph. If you had to describe what the paragraph says in a few words, what would that be? You can write your answers in the middle space. </a:t>
            </a:r>
          </a:p>
          <a:p>
            <a:pPr marL="0" marR="0">
              <a:spcBef>
                <a:spcPts val="0"/>
              </a:spcBef>
              <a:spcAft>
                <a:spcPts val="0"/>
              </a:spcAft>
            </a:pPr>
            <a:endParaRPr lang="en-US" i="1" dirty="0">
              <a:solidFill>
                <a:srgbClr val="000000"/>
              </a:solidFill>
              <a:latin typeface="Arial" panose="020B0604020202020204" pitchFamily="34" charset="0"/>
              <a:ea typeface="Calibri" panose="020F0502020204030204" pitchFamily="34" charset="0"/>
            </a:endParaRPr>
          </a:p>
          <a:p>
            <a:pPr marL="0" marR="0">
              <a:spcBef>
                <a:spcPts val="0"/>
              </a:spcBef>
              <a:spcAft>
                <a:spcPts val="0"/>
              </a:spcAft>
            </a:pPr>
            <a:r>
              <a:rPr lang="en-US" i="1" dirty="0">
                <a:solidFill>
                  <a:srgbClr val="000000"/>
                </a:solidFill>
                <a:effectLst/>
                <a:latin typeface="Arial" panose="020B0604020202020204" pitchFamily="34" charset="0"/>
                <a:ea typeface="Calibri" panose="020F0502020204030204" pitchFamily="34" charset="0"/>
              </a:rPr>
              <a:t>Allow time to complete this before moving on. </a:t>
            </a:r>
            <a:endParaRPr lang="en-US" dirty="0">
              <a:solidFill>
                <a:srgbClr val="000000"/>
              </a:solidFill>
              <a:effectLst/>
              <a:latin typeface="Arial" panose="020B0604020202020204" pitchFamily="34" charset="0"/>
              <a:ea typeface="Calibri" panose="020F0502020204030204" pitchFamily="34" charset="0"/>
            </a:endParaRPr>
          </a:p>
          <a:p>
            <a:pPr marL="0" marR="0">
              <a:spcBef>
                <a:spcPts val="0"/>
              </a:spcBef>
              <a:spcAft>
                <a:spcPts val="0"/>
              </a:spcAft>
            </a:pPr>
            <a:r>
              <a:rPr lang="en-US" dirty="0">
                <a:solidFill>
                  <a:srgbClr val="000000"/>
                </a:solidFill>
                <a:effectLst/>
                <a:latin typeface="Arial" panose="020B0604020202020204" pitchFamily="34" charset="0"/>
                <a:ea typeface="Calibri" panose="020F0502020204030204" pitchFamily="34" charset="0"/>
              </a:rPr>
              <a:t> </a:t>
            </a:r>
          </a:p>
          <a:p>
            <a:pPr marL="0" marR="0"/>
            <a:r>
              <a:rPr lang="en-US" dirty="0">
                <a:effectLst/>
                <a:latin typeface="Arial" panose="020B0604020202020204" pitchFamily="34" charset="0"/>
                <a:ea typeface="Calibri" panose="020F0502020204030204" pitchFamily="34" charset="0"/>
                <a:cs typeface="Times New Roman" panose="02020603050405020304" pitchFamily="18" charset="0"/>
              </a:rPr>
              <a:t>For </a:t>
            </a:r>
            <a:r>
              <a:rPr lang="en-US" b="1" dirty="0">
                <a:effectLst/>
                <a:latin typeface="Arial" panose="020B0604020202020204" pitchFamily="34" charset="0"/>
                <a:ea typeface="Calibri" panose="020F0502020204030204" pitchFamily="34" charset="0"/>
                <a:cs typeface="Times New Roman" panose="02020603050405020304" pitchFamily="18" charset="0"/>
              </a:rPr>
              <a:t>after reading</a:t>
            </a:r>
            <a:r>
              <a:rPr lang="en-US" dirty="0">
                <a:effectLst/>
                <a:latin typeface="Arial" panose="020B0604020202020204" pitchFamily="34" charset="0"/>
                <a:ea typeface="Calibri" panose="020F0502020204030204" pitchFamily="34" charset="0"/>
                <a:cs typeface="Times New Roman" panose="02020603050405020304" pitchFamily="18" charset="0"/>
              </a:rPr>
              <a:t>, discuss how you </a:t>
            </a:r>
            <a:r>
              <a:rPr lang="en-US" dirty="0">
                <a:latin typeface="Arial" panose="020B0604020202020204" pitchFamily="34" charset="0"/>
                <a:ea typeface="Calibri" panose="020F0502020204030204" pitchFamily="34" charset="0"/>
                <a:cs typeface="Times New Roman" panose="02020603050405020304" pitchFamily="18" charset="0"/>
              </a:rPr>
              <a:t>respond</a:t>
            </a:r>
            <a:r>
              <a:rPr lang="en-US" dirty="0">
                <a:effectLst/>
                <a:latin typeface="Arial" panose="020B0604020202020204" pitchFamily="34" charset="0"/>
                <a:ea typeface="Calibri" panose="020F0502020204030204" pitchFamily="34" charset="0"/>
                <a:cs typeface="Times New Roman" panose="02020603050405020304" pitchFamily="18" charset="0"/>
              </a:rPr>
              <a:t>ed to the information. What did it make you think about? You can record your answer in the space on the right.</a:t>
            </a:r>
          </a:p>
          <a:p>
            <a:pPr marL="0" marR="0"/>
            <a:endParaRPr lang="en-US" dirty="0">
              <a:effectLst/>
              <a:latin typeface="Arial" panose="020B0604020202020204" pitchFamily="34" charset="0"/>
              <a:ea typeface="Calibri" panose="020F0502020204030204" pitchFamily="34" charset="0"/>
              <a:cs typeface="Times New Roman" panose="02020603050405020304" pitchFamily="18" charset="0"/>
            </a:endParaRPr>
          </a:p>
          <a:p>
            <a:pPr marL="0" marR="0"/>
            <a:r>
              <a:rPr lang="en-US" i="1" dirty="0">
                <a:solidFill>
                  <a:srgbClr val="000000"/>
                </a:solidFill>
                <a:effectLst/>
                <a:latin typeface="Arial" panose="020B0604020202020204" pitchFamily="34" charset="0"/>
                <a:ea typeface="Calibri" panose="020F0502020204030204" pitchFamily="34" charset="0"/>
              </a:rPr>
              <a:t>Allow time to complete this before moving on. </a:t>
            </a:r>
          </a:p>
          <a:p>
            <a:pPr marL="0" marR="0"/>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r>
              <a:rPr lang="en-US" dirty="0">
                <a:solidFill>
                  <a:srgbClr val="000000"/>
                </a:solidFill>
                <a:latin typeface="Arial" panose="020B0604020202020204" pitchFamily="34" charset="0"/>
              </a:rPr>
              <a:t>W</a:t>
            </a:r>
            <a:r>
              <a:rPr lang="en-US" b="0" i="0" u="none" strike="noStrike" baseline="0" dirty="0">
                <a:solidFill>
                  <a:srgbClr val="000000"/>
                </a:solidFill>
                <a:latin typeface="Arial" panose="020B0604020202020204" pitchFamily="34" charset="0"/>
              </a:rPr>
              <a:t>ith your table group, share how this activity helped with better understanding what the paragraph was about and how this strategy can benefit students.	</a:t>
            </a:r>
          </a:p>
          <a:p>
            <a:endParaRPr lang="en-US" dirty="0"/>
          </a:p>
        </p:txBody>
      </p:sp>
      <p:sp>
        <p:nvSpPr>
          <p:cNvPr id="4" name="Slide Number Placeholder 3"/>
          <p:cNvSpPr>
            <a:spLocks noGrp="1"/>
          </p:cNvSpPr>
          <p:nvPr>
            <p:ph type="sldNum" sz="quarter" idx="5"/>
          </p:nvPr>
        </p:nvSpPr>
        <p:spPr>
          <a:xfrm>
            <a:off x="6255068" y="8493948"/>
            <a:ext cx="409788" cy="463407"/>
          </a:xfrm>
          <a:noFill/>
          <a:ln>
            <a:noFill/>
          </a:ln>
        </p:spPr>
        <p:txBody>
          <a:bodyPr/>
          <a:lstStyle/>
          <a:p>
            <a:fld id="{CFC2B90E-D175-4AE2-AA04-154A5FFD49C1}" type="slidenum">
              <a:rPr lang="en-US" smtClean="0">
                <a:latin typeface="Arial" panose="020B0604020202020204" pitchFamily="34" charset="0"/>
                <a:cs typeface="Arial" panose="020B0604020202020204" pitchFamily="34" charset="0"/>
              </a:rPr>
              <a:t>15</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90686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527050"/>
            <a:ext cx="5543550" cy="3117850"/>
          </a:xfrm>
        </p:spPr>
      </p:sp>
      <p:sp>
        <p:nvSpPr>
          <p:cNvPr id="3" name="Notes Placeholder 2"/>
          <p:cNvSpPr>
            <a:spLocks noGrp="1"/>
          </p:cNvSpPr>
          <p:nvPr>
            <p:ph type="body" idx="1"/>
          </p:nvPr>
        </p:nvSpPr>
        <p:spPr>
          <a:xfrm>
            <a:off x="695008" y="3794517"/>
            <a:ext cx="5560060" cy="4287050"/>
          </a:xfrm>
        </p:spPr>
        <p:txBody>
          <a:bodyPr/>
          <a:lstStyle/>
          <a:p>
            <a:pPr marL="0" marR="0">
              <a:lnSpc>
                <a:spcPct val="107000"/>
              </a:lnSpc>
              <a:spcBef>
                <a:spcPts val="0"/>
              </a:spcBef>
              <a:spcAft>
                <a:spcPts val="800"/>
              </a:spcAft>
            </a:pPr>
            <a:r>
              <a:rPr lang="en-US" dirty="0">
                <a:effectLst/>
                <a:latin typeface="Arial" panose="020B0604020202020204" pitchFamily="34" charset="0"/>
                <a:ea typeface="Calibri" panose="020F0502020204030204" pitchFamily="34" charset="0"/>
                <a:cs typeface="Times New Roman" panose="02020603050405020304" pitchFamily="18" charset="0"/>
              </a:rPr>
              <a:t>Your folder includes </a:t>
            </a:r>
            <a:r>
              <a:rPr lang="en-US" b="1" dirty="0">
                <a:effectLst/>
                <a:latin typeface="Arial" panose="020B0604020202020204" pitchFamily="34" charset="0"/>
                <a:ea typeface="Calibri" panose="020F0502020204030204" pitchFamily="34" charset="0"/>
                <a:cs typeface="Times New Roman" panose="02020603050405020304" pitchFamily="18" charset="0"/>
              </a:rPr>
              <a:t>Handout 5: Before, During, and After Reading: Hurricanes;</a:t>
            </a:r>
            <a:r>
              <a:rPr lang="en-US" b="1" dirty="0">
                <a:latin typeface="Arial" panose="020B0604020202020204" pitchFamily="34" charset="0"/>
                <a:ea typeface="Calibri" panose="020F0502020204030204" pitchFamily="34" charset="0"/>
                <a:cs typeface="Times New Roman" panose="02020603050405020304" pitchFamily="18" charset="0"/>
              </a:rPr>
              <a:t> </a:t>
            </a:r>
            <a:r>
              <a:rPr lang="en-US" b="1" dirty="0">
                <a:effectLst/>
                <a:latin typeface="Arial" panose="020B0604020202020204" pitchFamily="34" charset="0"/>
                <a:ea typeface="Calibri" panose="020F0502020204030204" pitchFamily="34" charset="0"/>
                <a:cs typeface="Times New Roman" panose="02020603050405020304" pitchFamily="18" charset="0"/>
              </a:rPr>
              <a:t>Handout 6: Before, During, and After Reading: Sky Islands</a:t>
            </a:r>
            <a:r>
              <a:rPr lang="en-US" b="1" dirty="0">
                <a:latin typeface="Arial" panose="020B0604020202020204" pitchFamily="34" charset="0"/>
                <a:ea typeface="Calibri" panose="020F0502020204030204" pitchFamily="34" charset="0"/>
                <a:cs typeface="Times New Roman" panose="02020603050405020304" pitchFamily="18" charset="0"/>
              </a:rPr>
              <a:t>;</a:t>
            </a:r>
            <a:r>
              <a:rPr lang="en-US" dirty="0">
                <a:effectLst/>
                <a:latin typeface="Arial" panose="020B0604020202020204" pitchFamily="34" charset="0"/>
                <a:ea typeface="Calibri" panose="020F0502020204030204" pitchFamily="34" charset="0"/>
                <a:cs typeface="Times New Roman" panose="02020603050405020304" pitchFamily="18" charset="0"/>
              </a:rPr>
              <a:t> and </a:t>
            </a:r>
            <a:r>
              <a:rPr lang="en-US" b="1" dirty="0">
                <a:effectLst/>
                <a:latin typeface="Arial" panose="020B0604020202020204" pitchFamily="34" charset="0"/>
                <a:ea typeface="Calibri" panose="020F0502020204030204" pitchFamily="34" charset="0"/>
                <a:cs typeface="Times New Roman" panose="02020603050405020304" pitchFamily="18" charset="0"/>
              </a:rPr>
              <a:t>Handout 7: Before, During, and After Reading: Terrace Farming </a:t>
            </a:r>
            <a:r>
              <a:rPr lang="en-US" dirty="0">
                <a:effectLst/>
                <a:latin typeface="Arial" panose="020B0604020202020204" pitchFamily="34" charset="0"/>
                <a:ea typeface="Calibri" panose="020F0502020204030204" pitchFamily="34" charset="0"/>
                <a:cs typeface="Times New Roman" panose="02020603050405020304" pitchFamily="18" charset="0"/>
              </a:rPr>
              <a:t>to practice the before, during, and after reading strategy at home with your child.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dirty="0">
                <a:effectLst/>
                <a:latin typeface="Arial" panose="020B0604020202020204" pitchFamily="34" charset="0"/>
                <a:ea typeface="Calibri" panose="020F0502020204030204" pitchFamily="34" charset="0"/>
                <a:cs typeface="Times New Roman" panose="02020603050405020304" pitchFamily="18" charset="0"/>
              </a:rPr>
              <a:t>This is one comprehension strategy. Your child will use other comprehension strategies throughout the year. Ask your child to teach you a new comprehension strategy from time to time. 	</a:t>
            </a:r>
            <a:endParaRPr lang="en-US"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a:xfrm>
            <a:off x="6255068" y="8493948"/>
            <a:ext cx="409788" cy="463407"/>
          </a:xfrm>
          <a:noFill/>
          <a:ln>
            <a:noFill/>
          </a:ln>
        </p:spPr>
        <p:txBody>
          <a:bodyPr/>
          <a:lstStyle/>
          <a:p>
            <a:fld id="{CFC2B90E-D175-4AE2-AA04-154A5FFD49C1}" type="slidenum">
              <a:rPr lang="en-US" smtClean="0">
                <a:latin typeface="Arial" panose="020B0604020202020204" pitchFamily="34" charset="0"/>
                <a:cs typeface="Arial" panose="020B0604020202020204" pitchFamily="34" charset="0"/>
              </a:rPr>
              <a:t>16</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02143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487363"/>
            <a:ext cx="5543550" cy="3117850"/>
          </a:xfrm>
        </p:spPr>
      </p:sp>
      <p:sp>
        <p:nvSpPr>
          <p:cNvPr id="3" name="Notes Placeholder 2"/>
          <p:cNvSpPr>
            <a:spLocks noGrp="1"/>
          </p:cNvSpPr>
          <p:nvPr>
            <p:ph type="body" idx="1"/>
          </p:nvPr>
        </p:nvSpPr>
        <p:spPr>
          <a:xfrm>
            <a:off x="687070" y="3713341"/>
            <a:ext cx="5560060" cy="3636705"/>
          </a:xfrm>
        </p:spPr>
        <p:txBody>
          <a:bodyPr/>
          <a:lstStyle/>
          <a:p>
            <a:r>
              <a:rPr lang="en-US" dirty="0">
                <a:latin typeface="Arial" panose="020B0604020202020204" pitchFamily="34" charset="0"/>
                <a:cs typeface="Arial" panose="020B0604020202020204" pitchFamily="34" charset="0"/>
              </a:rPr>
              <a:t>Parents, thank you for collaborating with us today and for supporting your child’s learning every day. We look forward to seeing you at the next AZPLS Parent Meeting so we can share more strategies with you.</a:t>
            </a:r>
          </a:p>
          <a:p>
            <a:endParaRPr lang="en-US" dirty="0">
              <a:latin typeface="Arial" panose="020B0604020202020204" pitchFamily="34" charset="0"/>
              <a:cs typeface="Arial" panose="020B0604020202020204" pitchFamily="34" charset="0"/>
            </a:endParaRPr>
          </a:p>
          <a:p>
            <a:r>
              <a:rPr lang="en-US" i="1" dirty="0">
                <a:latin typeface="Arial" panose="020B0604020202020204" pitchFamily="34" charset="0"/>
                <a:cs typeface="Arial" panose="020B0604020202020204" pitchFamily="34" charset="0"/>
              </a:rPr>
              <a:t>Optional: Ask the parents to fill out a survey about the presentation.</a:t>
            </a:r>
          </a:p>
          <a:p>
            <a:endParaRPr lang="en-US" dirty="0"/>
          </a:p>
        </p:txBody>
      </p:sp>
      <p:sp>
        <p:nvSpPr>
          <p:cNvPr id="4" name="Slide Number Placeholder 3"/>
          <p:cNvSpPr>
            <a:spLocks noGrp="1"/>
          </p:cNvSpPr>
          <p:nvPr>
            <p:ph type="sldNum" sz="quarter" idx="5"/>
          </p:nvPr>
        </p:nvSpPr>
        <p:spPr/>
        <p:txBody>
          <a:bodyPr/>
          <a:lstStyle/>
          <a:p>
            <a:fld id="{CFC2B90E-D175-4AE2-AA04-154A5FFD49C1}" type="slidenum">
              <a:rPr lang="en-US" smtClean="0"/>
              <a:t>17</a:t>
            </a:fld>
            <a:endParaRPr lang="en-US"/>
          </a:p>
        </p:txBody>
      </p:sp>
    </p:spTree>
    <p:extLst>
      <p:ext uri="{BB962C8B-B14F-4D97-AF65-F5344CB8AC3E}">
        <p14:creationId xmlns:p14="http://schemas.microsoft.com/office/powerpoint/2010/main" val="3341684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360363"/>
            <a:ext cx="5486400" cy="3086100"/>
          </a:xfrm>
        </p:spPr>
      </p:sp>
      <p:sp>
        <p:nvSpPr>
          <p:cNvPr id="3" name="Notes Placeholder 2"/>
          <p:cNvSpPr>
            <a:spLocks noGrp="1"/>
          </p:cNvSpPr>
          <p:nvPr>
            <p:ph type="body" idx="1"/>
          </p:nvPr>
        </p:nvSpPr>
        <p:spPr>
          <a:xfrm>
            <a:off x="685800" y="3502053"/>
            <a:ext cx="5486400" cy="3600450"/>
          </a:xfrm>
        </p:spPr>
        <p:txBody>
          <a:bodyPr/>
          <a:lstStyle/>
          <a:p>
            <a:endParaRPr lang="en-US"/>
          </a:p>
        </p:txBody>
      </p:sp>
      <p:sp>
        <p:nvSpPr>
          <p:cNvPr id="4" name="Slide Number Placeholder 3"/>
          <p:cNvSpPr>
            <a:spLocks noGrp="1"/>
          </p:cNvSpPr>
          <p:nvPr>
            <p:ph type="sldNum" sz="quarter" idx="5"/>
          </p:nvPr>
        </p:nvSpPr>
        <p:spPr>
          <a:xfrm>
            <a:off x="6233821" y="8494382"/>
            <a:ext cx="407905" cy="45878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0000A-A3BA-4773-926A-95C17DF81E88}"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69358134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6275" y="458788"/>
            <a:ext cx="5543550" cy="3117850"/>
          </a:xfrm>
        </p:spPr>
      </p:sp>
      <p:sp>
        <p:nvSpPr>
          <p:cNvPr id="3" name="Notes Placeholder 2"/>
          <p:cNvSpPr>
            <a:spLocks noGrp="1"/>
          </p:cNvSpPr>
          <p:nvPr>
            <p:ph type="body" idx="1"/>
          </p:nvPr>
        </p:nvSpPr>
        <p:spPr>
          <a:xfrm>
            <a:off x="659765" y="3744530"/>
            <a:ext cx="5560060" cy="3636705"/>
          </a:xfrm>
        </p:spPr>
        <p:txBody>
          <a:bodyPr/>
          <a:lstStyle/>
          <a:p>
            <a:r>
              <a:rPr lang="en-US" dirty="0">
                <a:latin typeface="Arial" panose="020B0604020202020204" pitchFamily="34" charset="0"/>
                <a:cs typeface="Arial" panose="020B0604020202020204" pitchFamily="34" charset="0"/>
              </a:rPr>
              <a:t>You are important partners in this project, and </a:t>
            </a:r>
            <a:r>
              <a:rPr lang="en-US" dirty="0">
                <a:latin typeface="Arial" panose="020B0604020202020204" pitchFamily="34" charset="0"/>
                <a:cs typeface="Calibri" panose="020F0502020204030204" pitchFamily="34" charset="0"/>
              </a:rPr>
              <a:t>w</a:t>
            </a:r>
            <a:r>
              <a:rPr lang="en-US" dirty="0">
                <a:effectLst/>
                <a:latin typeface="Arial" panose="020B0604020202020204" pitchFamily="34" charset="0"/>
                <a:ea typeface="Calibri" panose="020F0502020204030204" pitchFamily="34" charset="0"/>
                <a:cs typeface="Calibri" panose="020F0502020204030204" pitchFamily="34" charset="0"/>
              </a:rPr>
              <a:t>e want to recognize everyone who is here.</a:t>
            </a:r>
          </a:p>
          <a:p>
            <a:pPr marL="0" marR="0">
              <a:spcBef>
                <a:spcPts val="0"/>
              </a:spcBef>
            </a:pPr>
            <a:endParaRPr lang="en-US" dirty="0">
              <a:effectLst/>
              <a:latin typeface="Arial" panose="020B0604020202020204" pitchFamily="34" charset="0"/>
              <a:ea typeface="Calibri" panose="020F0502020204030204" pitchFamily="34" charset="0"/>
              <a:cs typeface="Calibri" panose="020F0502020204030204" pitchFamily="34" charset="0"/>
            </a:endParaRPr>
          </a:p>
          <a:p>
            <a:pPr marL="0" marR="0">
              <a:spcBef>
                <a:spcPts val="0"/>
              </a:spcBef>
            </a:pPr>
            <a:r>
              <a:rPr lang="en-US" dirty="0">
                <a:effectLst/>
                <a:latin typeface="Arial" panose="020B0604020202020204" pitchFamily="34" charset="0"/>
                <a:ea typeface="Calibri" panose="020F0502020204030204" pitchFamily="34" charset="0"/>
                <a:cs typeface="Calibri" panose="020F0502020204030204" pitchFamily="34" charset="0"/>
              </a:rPr>
              <a:t>Please raise your hand if you are a parent of a child, you are a teacher, or you are a student in:</a:t>
            </a:r>
          </a:p>
          <a:p>
            <a:pPr marL="0" marR="0">
              <a:spcBef>
                <a:spcPts val="0"/>
              </a:spcBef>
            </a:pPr>
            <a:endParaRPr lang="en-US" dirty="0">
              <a:effectLst/>
              <a:latin typeface="Arial" panose="020B0604020202020204" pitchFamily="34" charset="0"/>
              <a:ea typeface="Calibri" panose="020F0502020204030204" pitchFamily="34" charset="0"/>
              <a:cs typeface="Calibri" panose="020F0502020204030204" pitchFamily="34" charset="0"/>
            </a:endParaRPr>
          </a:p>
          <a:p>
            <a:pPr marL="0" marR="0">
              <a:spcBef>
                <a:spcPts val="0"/>
              </a:spcBef>
            </a:pPr>
            <a:r>
              <a:rPr lang="en-US" dirty="0">
                <a:effectLst/>
                <a:latin typeface="Arial" panose="020B0604020202020204" pitchFamily="34" charset="0"/>
                <a:ea typeface="Calibri" panose="020F0502020204030204" pitchFamily="34" charset="0"/>
                <a:cs typeface="Calibri" panose="020F0502020204030204" pitchFamily="34" charset="0"/>
              </a:rPr>
              <a:t>Grades K-2</a:t>
            </a:r>
          </a:p>
          <a:p>
            <a:pPr marL="0" marR="0">
              <a:spcBef>
                <a:spcPts val="0"/>
              </a:spcBef>
            </a:pPr>
            <a:endParaRPr lang="en-US" dirty="0">
              <a:effectLst/>
              <a:latin typeface="Arial" panose="020B0604020202020204" pitchFamily="34" charset="0"/>
              <a:ea typeface="Calibri" panose="020F0502020204030204" pitchFamily="34" charset="0"/>
              <a:cs typeface="Calibri" panose="020F0502020204030204" pitchFamily="34" charset="0"/>
            </a:endParaRPr>
          </a:p>
          <a:p>
            <a:pPr marL="0" marR="0">
              <a:spcBef>
                <a:spcPts val="0"/>
              </a:spcBef>
            </a:pPr>
            <a:r>
              <a:rPr lang="en-US" dirty="0">
                <a:effectLst/>
                <a:latin typeface="Arial" panose="020B0604020202020204" pitchFamily="34" charset="0"/>
                <a:ea typeface="Calibri" panose="020F0502020204030204" pitchFamily="34" charset="0"/>
                <a:cs typeface="Calibri" panose="020F0502020204030204" pitchFamily="34" charset="0"/>
              </a:rPr>
              <a:t>Grades 3-5</a:t>
            </a:r>
          </a:p>
          <a:p>
            <a:pPr marL="0" marR="0">
              <a:spcBef>
                <a:spcPts val="0"/>
              </a:spcBef>
            </a:pPr>
            <a:endParaRPr lang="en-US" dirty="0">
              <a:effectLst/>
              <a:latin typeface="Arial" panose="020B0604020202020204" pitchFamily="34" charset="0"/>
              <a:ea typeface="Calibri" panose="020F0502020204030204" pitchFamily="34" charset="0"/>
              <a:cs typeface="Calibri" panose="020F0502020204030204" pitchFamily="34" charset="0"/>
            </a:endParaRPr>
          </a:p>
          <a:p>
            <a:pPr marL="0" marR="0">
              <a:spcBef>
                <a:spcPts val="0"/>
              </a:spcBef>
            </a:pPr>
            <a:r>
              <a:rPr lang="en-US" dirty="0">
                <a:effectLst/>
                <a:latin typeface="Arial" panose="020B0604020202020204" pitchFamily="34" charset="0"/>
                <a:ea typeface="Calibri" panose="020F0502020204030204" pitchFamily="34" charset="0"/>
                <a:cs typeface="Calibri" panose="020F0502020204030204" pitchFamily="34" charset="0"/>
              </a:rPr>
              <a:t>Grades 6-8</a:t>
            </a:r>
          </a:p>
          <a:p>
            <a:pPr marL="0" marR="0">
              <a:spcBef>
                <a:spcPts val="0"/>
              </a:spcBef>
            </a:pPr>
            <a:endParaRPr lang="en-US" dirty="0">
              <a:effectLst/>
              <a:latin typeface="Arial" panose="020B0604020202020204" pitchFamily="34" charset="0"/>
              <a:ea typeface="Calibri" panose="020F0502020204030204" pitchFamily="34" charset="0"/>
              <a:cs typeface="Calibri" panose="020F0502020204030204" pitchFamily="34" charset="0"/>
            </a:endParaRPr>
          </a:p>
          <a:p>
            <a:pPr marL="0" marR="0">
              <a:spcBef>
                <a:spcPts val="0"/>
              </a:spcBef>
            </a:pPr>
            <a:r>
              <a:rPr lang="en-US" dirty="0">
                <a:effectLst/>
                <a:latin typeface="Arial" panose="020B0604020202020204" pitchFamily="34" charset="0"/>
                <a:ea typeface="Calibri" panose="020F0502020204030204" pitchFamily="34" charset="0"/>
                <a:cs typeface="Calibri" panose="020F0502020204030204" pitchFamily="34" charset="0"/>
              </a:rPr>
              <a:t>Thank you all for your time, support, and dedication to our collaborative efforts to increase literacy achievement for every student. We are excited to have you here tonight!</a:t>
            </a:r>
          </a:p>
          <a:p>
            <a:endParaRPr lang="en-US" dirty="0"/>
          </a:p>
        </p:txBody>
      </p:sp>
      <p:sp>
        <p:nvSpPr>
          <p:cNvPr id="4" name="Slide Number Placeholder 3"/>
          <p:cNvSpPr>
            <a:spLocks noGrp="1"/>
          </p:cNvSpPr>
          <p:nvPr>
            <p:ph type="sldNum" sz="quarter" idx="5"/>
          </p:nvPr>
        </p:nvSpPr>
        <p:spPr>
          <a:xfrm>
            <a:off x="6219825" y="8545583"/>
            <a:ext cx="520235" cy="463407"/>
          </a:xfrm>
        </p:spPr>
        <p:txBody>
          <a:bodyPr/>
          <a:lstStyle/>
          <a:p>
            <a:fld id="{CFC2B90E-D175-4AE2-AA04-154A5FFD49C1}" type="slidenum">
              <a:rPr lang="en-US" smtClean="0">
                <a:latin typeface="Arial" panose="020B0604020202020204" pitchFamily="34" charset="0"/>
                <a:cs typeface="Arial" panose="020B0604020202020204" pitchFamily="34" charset="0"/>
              </a:rPr>
              <a:t>2</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635513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450850"/>
            <a:ext cx="5486400" cy="3086100"/>
          </a:xfrm>
        </p:spPr>
      </p:sp>
      <p:sp>
        <p:nvSpPr>
          <p:cNvPr id="3" name="Notes Placeholder 2"/>
          <p:cNvSpPr>
            <a:spLocks noGrp="1"/>
          </p:cNvSpPr>
          <p:nvPr>
            <p:ph type="body" idx="1"/>
          </p:nvPr>
        </p:nvSpPr>
        <p:spPr>
          <a:xfrm>
            <a:off x="685800" y="3653127"/>
            <a:ext cx="5486400" cy="3600450"/>
          </a:xfrm>
        </p:spPr>
        <p:txBody>
          <a:bodyPr/>
          <a:lstStyle/>
          <a:p>
            <a:pPr marL="0" marR="0">
              <a:spcBef>
                <a:spcPts val="0"/>
              </a:spcBef>
            </a:pPr>
            <a:r>
              <a:rPr lang="en-US" dirty="0">
                <a:latin typeface="Arial" panose="020B0604020202020204" pitchFamily="34" charset="0"/>
                <a:cs typeface="Arial" panose="020B0604020202020204" pitchFamily="34" charset="0"/>
              </a:rPr>
              <a:t>It is important to recognize that there is not just one way to connect to learning. Using strategies helps all students learn more effectively. </a:t>
            </a:r>
            <a:r>
              <a:rPr lang="en-US" dirty="0">
                <a:effectLst/>
                <a:latin typeface="Arial" panose="020B0604020202020204" pitchFamily="34" charset="0"/>
                <a:ea typeface="Calibri" panose="020F0502020204030204" pitchFamily="34" charset="0"/>
                <a:cs typeface="Calibri" panose="020F0502020204030204" pitchFamily="34" charset="0"/>
              </a:rPr>
              <a:t>Today, we will explain how your children and their teachers use vocabulary and comprehension strategies to increase learning every day.</a:t>
            </a:r>
          </a:p>
          <a:p>
            <a:pPr marL="0" marR="0">
              <a:spcBef>
                <a:spcPts val="0"/>
              </a:spcBef>
            </a:pPr>
            <a:endParaRPr lang="en-US" dirty="0">
              <a:effectLst/>
              <a:latin typeface="Arial" panose="020B0604020202020204" pitchFamily="34" charset="0"/>
              <a:ea typeface="Calibri" panose="020F0502020204030204" pitchFamily="34" charset="0"/>
              <a:cs typeface="Calibri" panose="020F0502020204030204" pitchFamily="34" charset="0"/>
            </a:endParaRPr>
          </a:p>
          <a:p>
            <a:pPr marL="0" marR="0">
              <a:spcBef>
                <a:spcPts val="0"/>
              </a:spcBef>
            </a:pPr>
            <a:r>
              <a:rPr lang="en-US" dirty="0">
                <a:effectLst/>
                <a:latin typeface="Arial" panose="020B0604020202020204" pitchFamily="34" charset="0"/>
                <a:ea typeface="Calibri" panose="020F0502020204030204" pitchFamily="34" charset="0"/>
                <a:cs typeface="Calibri" panose="020F0502020204030204" pitchFamily="34" charset="0"/>
              </a:rPr>
              <a:t>We will also teach you a vocabulary and comprehension strategy that you can use with your children at home to support their learning.</a:t>
            </a:r>
            <a:endParaRPr lang="en-US" dirty="0"/>
          </a:p>
          <a:p>
            <a:endParaRPr lang="en-US" dirty="0"/>
          </a:p>
        </p:txBody>
      </p:sp>
      <p:sp>
        <p:nvSpPr>
          <p:cNvPr id="4" name="Slide Number Placeholder 3"/>
          <p:cNvSpPr>
            <a:spLocks noGrp="1"/>
          </p:cNvSpPr>
          <p:nvPr>
            <p:ph type="sldNum" sz="quarter" idx="5"/>
          </p:nvPr>
        </p:nvSpPr>
        <p:spPr>
          <a:xfrm>
            <a:off x="6172200" y="8499537"/>
            <a:ext cx="423808" cy="458787"/>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B00000A-A3BA-4773-926A-95C17DF81E88}"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001657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6275" y="458788"/>
            <a:ext cx="5543550" cy="3117850"/>
          </a:xfrm>
        </p:spPr>
      </p:sp>
      <p:sp>
        <p:nvSpPr>
          <p:cNvPr id="3" name="Notes Placeholder 2"/>
          <p:cNvSpPr>
            <a:spLocks noGrp="1"/>
          </p:cNvSpPr>
          <p:nvPr>
            <p:ph type="body" idx="1"/>
          </p:nvPr>
        </p:nvSpPr>
        <p:spPr>
          <a:xfrm>
            <a:off x="659765" y="3744530"/>
            <a:ext cx="5560060" cy="3636705"/>
          </a:xfrm>
        </p:spPr>
        <p:txBody>
          <a:bodyPr/>
          <a:lstStyle/>
          <a:p>
            <a:r>
              <a:rPr lang="en-US" dirty="0">
                <a:latin typeface="Arial" panose="020B0604020202020204" pitchFamily="34" charset="0"/>
                <a:cs typeface="Arial" panose="020B0604020202020204" pitchFamily="34" charset="0"/>
              </a:rPr>
              <a:t>Let’s first look at learning new vocabulary.</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Think back to when you were in the same grade as your child. Did you write definitions for vocabulary words? Was it enough for you to understand each word and how it is used?</a:t>
            </a:r>
          </a:p>
          <a:p>
            <a:r>
              <a:rPr lang="en-US" dirty="0">
                <a:latin typeface="Arial" panose="020B0604020202020204" pitchFamily="34" charset="0"/>
                <a:cs typeface="Arial" panose="020B0604020202020204" pitchFamily="34" charset="0"/>
              </a:rPr>
              <a:t> </a:t>
            </a:r>
          </a:p>
          <a:p>
            <a:r>
              <a:rPr lang="en-US" dirty="0">
                <a:latin typeface="Arial" panose="020B0604020202020204" pitchFamily="34" charset="0"/>
                <a:cs typeface="Arial" panose="020B0604020202020204" pitchFamily="34" charset="0"/>
              </a:rPr>
              <a:t>Share your experience with your child or a table partner.</a:t>
            </a:r>
          </a:p>
          <a:p>
            <a:r>
              <a:rPr lang="en-US" dirty="0">
                <a:latin typeface="Arial" panose="020B0604020202020204" pitchFamily="34" charset="0"/>
                <a:cs typeface="Arial" panose="020B0604020202020204" pitchFamily="34" charset="0"/>
              </a:rPr>
              <a:t> </a:t>
            </a:r>
          </a:p>
          <a:p>
            <a:r>
              <a:rPr lang="en-US" i="1" dirty="0">
                <a:latin typeface="Arial" panose="020B0604020202020204" pitchFamily="34" charset="0"/>
                <a:cs typeface="Arial" panose="020B0604020202020204" pitchFamily="34" charset="0"/>
              </a:rPr>
              <a:t>After sharing: </a:t>
            </a:r>
            <a:r>
              <a:rPr lang="en-US" dirty="0">
                <a:latin typeface="Arial" panose="020B0604020202020204" pitchFamily="34" charset="0"/>
                <a:cs typeface="Arial" panose="020B0604020202020204" pitchFamily="34" charset="0"/>
              </a:rPr>
              <a:t>Your children will be using vocabulary strategies to further their understanding of new words and meanings in all their classes. </a:t>
            </a:r>
          </a:p>
          <a:p>
            <a:endParaRPr lang="en-US" dirty="0"/>
          </a:p>
        </p:txBody>
      </p:sp>
      <p:sp>
        <p:nvSpPr>
          <p:cNvPr id="4" name="Slide Number Placeholder 3"/>
          <p:cNvSpPr>
            <a:spLocks noGrp="1"/>
          </p:cNvSpPr>
          <p:nvPr>
            <p:ph type="sldNum" sz="quarter" idx="5"/>
          </p:nvPr>
        </p:nvSpPr>
        <p:spPr>
          <a:xfrm>
            <a:off x="6219825" y="8545583"/>
            <a:ext cx="520235" cy="463407"/>
          </a:xfrm>
        </p:spPr>
        <p:txBody>
          <a:bodyPr/>
          <a:lstStyle/>
          <a:p>
            <a:fld id="{CFC2B90E-D175-4AE2-AA04-154A5FFD49C1}" type="slidenum">
              <a:rPr lang="en-US" smtClean="0">
                <a:latin typeface="Arial" panose="020B0604020202020204" pitchFamily="34" charset="0"/>
                <a:cs typeface="Arial" panose="020B0604020202020204" pitchFamily="34" charset="0"/>
              </a:rPr>
              <a:t>4</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45944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03263" y="525463"/>
            <a:ext cx="5543550" cy="3117850"/>
          </a:xfrm>
        </p:spPr>
      </p:sp>
      <p:sp>
        <p:nvSpPr>
          <p:cNvPr id="3" name="Notes Placeholder 2"/>
          <p:cNvSpPr>
            <a:spLocks noGrp="1"/>
          </p:cNvSpPr>
          <p:nvPr>
            <p:ph type="body" idx="1"/>
          </p:nvPr>
        </p:nvSpPr>
        <p:spPr>
          <a:xfrm>
            <a:off x="695007" y="3643314"/>
            <a:ext cx="5560060" cy="4433364"/>
          </a:xfrm>
        </p:spPr>
        <p:txBody>
          <a:bodyPr/>
          <a:lstStyle/>
          <a:p>
            <a:r>
              <a:rPr lang="en-US" b="0" i="0" u="none" strike="noStrike" baseline="0" dirty="0">
                <a:latin typeface="Arial" panose="020B0604020202020204" pitchFamily="34" charset="0"/>
              </a:rPr>
              <a:t>Some of those strategies are in the form of graphic organizers. A graphic organizer is a visual display that guides student thinking. There are many types that help students learn in effective ways. </a:t>
            </a:r>
          </a:p>
          <a:p>
            <a:endParaRPr lang="en-US" b="0" i="0" u="none" strike="noStrike" baseline="0" dirty="0">
              <a:latin typeface="Arial" panose="020B0604020202020204" pitchFamily="34" charset="0"/>
            </a:endParaRPr>
          </a:p>
          <a:p>
            <a:r>
              <a:rPr lang="en-US" b="0" i="0" u="none" strike="noStrike" baseline="0" dirty="0">
                <a:latin typeface="Arial" panose="020B0604020202020204" pitchFamily="34" charset="0"/>
              </a:rPr>
              <a:t>We are going to work with a vocabulary graphic organizer called a Frayer Model that helps students explore new vocabulary words in more than one way. Our vocabulary example is Parent Partners. </a:t>
            </a:r>
          </a:p>
          <a:p>
            <a:endParaRPr lang="en-US" b="0" i="0" u="none" strike="noStrike" baseline="0" dirty="0">
              <a:latin typeface="Arial" panose="020B0604020202020204" pitchFamily="34" charset="0"/>
            </a:endParaRPr>
          </a:p>
          <a:p>
            <a:r>
              <a:rPr lang="en-US" b="0" i="0" u="none" strike="noStrike" baseline="0" dirty="0">
                <a:latin typeface="Arial" panose="020B0604020202020204" pitchFamily="34" charset="0"/>
              </a:rPr>
              <a:t>I will take you through the steps. First, there needs to be a definition. I ask myself: What do the words Parent Partners mean? </a:t>
            </a:r>
            <a:r>
              <a:rPr lang="en-US" b="1" i="1" u="none" strike="noStrike" baseline="0" dirty="0">
                <a:latin typeface="Arial" panose="020B0604020202020204" pitchFamily="34" charset="0"/>
              </a:rPr>
              <a:t>Click to show answer. </a:t>
            </a:r>
            <a:r>
              <a:rPr lang="en-US" b="0" i="0" u="none" strike="noStrike" baseline="0" dirty="0">
                <a:latin typeface="Arial" panose="020B0604020202020204" pitchFamily="34" charset="0"/>
              </a:rPr>
              <a:t>My definition is: Parents supporting literacy learning by using the same strategies with students at home.</a:t>
            </a:r>
          </a:p>
          <a:p>
            <a:endParaRPr lang="en-US" b="0" i="0" u="none" strike="noStrike" baseline="0" dirty="0">
              <a:latin typeface="Arial" panose="020B0604020202020204" pitchFamily="34" charset="0"/>
            </a:endParaRPr>
          </a:p>
          <a:p>
            <a:r>
              <a:rPr lang="en-US" b="0" i="0" u="none" strike="noStrike" baseline="0" dirty="0">
                <a:latin typeface="Arial" panose="020B0604020202020204" pitchFamily="34" charset="0"/>
              </a:rPr>
              <a:t>Next, I need to identify some characteristics of Parent Partners. I ask myself: What are three words to describe a Parent Partner. </a:t>
            </a:r>
            <a:r>
              <a:rPr lang="en-US" b="1" i="1" u="none" strike="noStrike" baseline="0" dirty="0">
                <a:latin typeface="Arial" panose="020B0604020202020204" pitchFamily="34" charset="0"/>
              </a:rPr>
              <a:t>Click to show answer. </a:t>
            </a:r>
            <a:r>
              <a:rPr lang="en-US" b="0" i="0" u="none" strike="noStrike" baseline="0" dirty="0">
                <a:latin typeface="Arial" panose="020B0604020202020204" pitchFamily="34" charset="0"/>
              </a:rPr>
              <a:t>My characteristics are: Understanding—</a:t>
            </a:r>
            <a:r>
              <a:rPr lang="en-US" dirty="0">
                <a:latin typeface="Arial" panose="020B0604020202020204" pitchFamily="34" charset="0"/>
              </a:rPr>
              <a:t>Parent Partners</a:t>
            </a:r>
            <a:r>
              <a:rPr lang="en-US" b="0" i="0" u="none" strike="noStrike" baseline="0" dirty="0">
                <a:latin typeface="Arial" panose="020B0604020202020204" pitchFamily="34" charset="0"/>
              </a:rPr>
              <a:t> understand that parents have a role in the AZPLS. Involved—</a:t>
            </a:r>
            <a:r>
              <a:rPr lang="en-US" dirty="0">
                <a:latin typeface="Arial" panose="020B0604020202020204" pitchFamily="34" charset="0"/>
              </a:rPr>
              <a:t>Parent Partners</a:t>
            </a:r>
            <a:r>
              <a:rPr lang="en-US" b="0" i="0" u="none" strike="noStrike" baseline="0" dirty="0">
                <a:latin typeface="Arial" panose="020B0604020202020204" pitchFamily="34" charset="0"/>
              </a:rPr>
              <a:t> attend parent meetings to learn strategies. Supportive—</a:t>
            </a:r>
            <a:r>
              <a:rPr lang="en-US" dirty="0">
                <a:latin typeface="Arial" panose="020B0604020202020204" pitchFamily="34" charset="0"/>
              </a:rPr>
              <a:t>Parent Partners</a:t>
            </a:r>
            <a:r>
              <a:rPr lang="en-US" b="0" i="0" u="none" strike="noStrike" baseline="0" dirty="0">
                <a:latin typeface="Arial" panose="020B0604020202020204" pitchFamily="34" charset="0"/>
              </a:rPr>
              <a:t> use strategies at home to support student learning.</a:t>
            </a:r>
          </a:p>
          <a:p>
            <a:endParaRPr lang="en-US" b="0" i="0" u="none" strike="noStrike" baseline="0" dirty="0">
              <a:latin typeface="Arial" panose="020B0604020202020204" pitchFamily="34" charset="0"/>
            </a:endParaRPr>
          </a:p>
          <a:p>
            <a:r>
              <a:rPr lang="en-US" b="0" i="0" u="none" strike="noStrike" baseline="0" dirty="0">
                <a:latin typeface="Arial" panose="020B0604020202020204" pitchFamily="34" charset="0"/>
              </a:rPr>
              <a:t>Now, I want to give examples that support my definition and characteristics.</a:t>
            </a:r>
          </a:p>
          <a:p>
            <a:r>
              <a:rPr lang="en-US" b="1" i="1" u="none" strike="noStrike" baseline="0" dirty="0">
                <a:latin typeface="Arial" panose="020B0604020202020204" pitchFamily="34" charset="0"/>
              </a:rPr>
              <a:t>Click to show answer. </a:t>
            </a:r>
            <a:r>
              <a:rPr lang="en-US" b="0" i="0" u="none" strike="noStrike" baseline="0" dirty="0">
                <a:latin typeface="Arial" panose="020B0604020202020204" pitchFamily="34" charset="0"/>
              </a:rPr>
              <a:t>Parent Partners are parents who attend parent meetings, parents who participate in doing activities, and parents who support student learning.</a:t>
            </a:r>
          </a:p>
          <a:p>
            <a:endParaRPr lang="en-US" b="0" i="0" u="none" strike="noStrike" baseline="0" dirty="0">
              <a:latin typeface="Arial" panose="020B0604020202020204" pitchFamily="34" charset="0"/>
            </a:endParaRPr>
          </a:p>
          <a:p>
            <a:r>
              <a:rPr lang="en-US" b="0" i="0" u="none" strike="noStrike" baseline="0" dirty="0">
                <a:latin typeface="Arial" panose="020B0604020202020204" pitchFamily="34" charset="0"/>
              </a:rPr>
              <a:t>To continue to clarify who a Parent Partner is, I will identify who is not. </a:t>
            </a:r>
            <a:r>
              <a:rPr lang="en-US" b="1" i="1" u="none" strike="noStrike" baseline="0" dirty="0">
                <a:latin typeface="Arial" panose="020B0604020202020204" pitchFamily="34" charset="0"/>
              </a:rPr>
              <a:t>Click to show answer. </a:t>
            </a:r>
            <a:r>
              <a:rPr lang="en-US" b="0" i="0" u="none" strike="noStrike" baseline="0" dirty="0">
                <a:latin typeface="Arial" panose="020B0604020202020204" pitchFamily="34" charset="0"/>
              </a:rPr>
              <a:t>Parents who are not Parent Partners are parents who do not have </a:t>
            </a:r>
            <a:r>
              <a:rPr lang="en-US" dirty="0">
                <a:latin typeface="Arial" panose="020B0604020202020204" pitchFamily="34" charset="0"/>
              </a:rPr>
              <a:t>children in our school or who do not </a:t>
            </a:r>
            <a:r>
              <a:rPr lang="en-US" b="0" i="0" u="none" strike="noStrike" baseline="0" dirty="0">
                <a:latin typeface="Arial" panose="020B0604020202020204" pitchFamily="34" charset="0"/>
              </a:rPr>
              <a:t>attend parent meetings.</a:t>
            </a:r>
          </a:p>
          <a:p>
            <a:endParaRPr lang="en-US" b="0" i="0" u="none" strike="noStrike" baseline="0" dirty="0">
              <a:latin typeface="Arial" panose="020B0604020202020204" pitchFamily="34" charset="0"/>
            </a:endParaRPr>
          </a:p>
          <a:p>
            <a:r>
              <a:rPr lang="en-US" b="0" i="0" u="none" strike="noStrike" baseline="0" dirty="0">
                <a:latin typeface="Arial" panose="020B0604020202020204" pitchFamily="34" charset="0"/>
              </a:rPr>
              <a:t>The final piece is to add an illustration. </a:t>
            </a:r>
            <a:r>
              <a:rPr lang="en-US" b="1" i="1" u="none" strike="noStrike" baseline="0" dirty="0">
                <a:latin typeface="Arial" panose="020B0604020202020204" pitchFamily="34" charset="0"/>
              </a:rPr>
              <a:t>Click to show answer. </a:t>
            </a:r>
            <a:r>
              <a:rPr lang="en-US" b="0" i="0" u="none" strike="noStrike" baseline="0" dirty="0">
                <a:latin typeface="Arial" panose="020B0604020202020204" pitchFamily="34" charset="0"/>
              </a:rPr>
              <a:t>	</a:t>
            </a:r>
          </a:p>
          <a:p>
            <a:endParaRPr lang="en-US" dirty="0"/>
          </a:p>
        </p:txBody>
      </p:sp>
      <p:sp>
        <p:nvSpPr>
          <p:cNvPr id="5" name="TextBox 4">
            <a:extLst>
              <a:ext uri="{FF2B5EF4-FFF2-40B4-BE49-F238E27FC236}">
                <a16:creationId xmlns:a16="http://schemas.microsoft.com/office/drawing/2014/main" id="{2B787557-F64D-40B4-93F2-E00A3B07F9C4}"/>
              </a:ext>
            </a:extLst>
          </p:cNvPr>
          <p:cNvSpPr txBox="1"/>
          <p:nvPr/>
        </p:nvSpPr>
        <p:spPr>
          <a:xfrm>
            <a:off x="6337231" y="8679881"/>
            <a:ext cx="327619" cy="276999"/>
          </a:xfrm>
          <a:prstGeom prst="rect">
            <a:avLst/>
          </a:prstGeom>
          <a:noFill/>
          <a:ln>
            <a:noFill/>
          </a:ln>
        </p:spPr>
        <p:txBody>
          <a:bodyPr wrap="square" rtlCol="0">
            <a:spAutoFit/>
          </a:bodyPr>
          <a:lstStyle/>
          <a:p>
            <a:r>
              <a:rPr lang="en-US" sz="1200" dirty="0">
                <a:latin typeface="Arial" panose="020B0604020202020204" pitchFamily="34" charset="0"/>
                <a:cs typeface="Arial" panose="020B0604020202020204" pitchFamily="34" charset="0"/>
              </a:rPr>
              <a:t>5</a:t>
            </a:r>
          </a:p>
        </p:txBody>
      </p:sp>
    </p:spTree>
    <p:extLst>
      <p:ext uri="{BB962C8B-B14F-4D97-AF65-F5344CB8AC3E}">
        <p14:creationId xmlns:p14="http://schemas.microsoft.com/office/powerpoint/2010/main" val="1415414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63575" y="501650"/>
            <a:ext cx="5543550" cy="3117850"/>
          </a:xfrm>
        </p:spPr>
      </p:sp>
      <p:sp>
        <p:nvSpPr>
          <p:cNvPr id="3" name="Notes Placeholder 2"/>
          <p:cNvSpPr>
            <a:spLocks noGrp="1"/>
          </p:cNvSpPr>
          <p:nvPr>
            <p:ph type="body" idx="1"/>
          </p:nvPr>
        </p:nvSpPr>
        <p:spPr>
          <a:xfrm>
            <a:off x="664246" y="3753293"/>
            <a:ext cx="5605708" cy="4328274"/>
          </a:xfrm>
        </p:spPr>
        <p:txBody>
          <a:bodyPr/>
          <a:lstStyle/>
          <a:p>
            <a:r>
              <a:rPr lang="en-US" b="1" i="1" u="none" strike="noStrike" baseline="0" dirty="0">
                <a:solidFill>
                  <a:srgbClr val="000000"/>
                </a:solidFill>
                <a:latin typeface="Arial" panose="020B0604020202020204" pitchFamily="34" charset="0"/>
              </a:rPr>
              <a:t>Note: </a:t>
            </a:r>
            <a:r>
              <a:rPr lang="en-US" b="0" i="1" u="none" strike="noStrike" baseline="0" dirty="0">
                <a:solidFill>
                  <a:srgbClr val="000000"/>
                </a:solidFill>
                <a:latin typeface="Arial" panose="020B0604020202020204" pitchFamily="34" charset="0"/>
              </a:rPr>
              <a:t>Divide the group into smaller groups with each group around a poster. A staff member should facilitate each small group’s activity and engage parents to respond. Provide each facilitator with a facilitation card with the steps and example answers below for a reference. </a:t>
            </a:r>
          </a:p>
          <a:p>
            <a:endParaRPr lang="en-US" i="1" dirty="0">
              <a:solidFill>
                <a:srgbClr val="000000"/>
              </a:solidFill>
              <a:latin typeface="Arial" panose="020B0604020202020204" pitchFamily="34" charset="0"/>
            </a:endParaRPr>
          </a:p>
          <a:p>
            <a:r>
              <a:rPr lang="en-US" b="0" i="1" u="none" strike="noStrike" baseline="0" dirty="0">
                <a:solidFill>
                  <a:srgbClr val="000000"/>
                </a:solidFill>
                <a:latin typeface="Arial" panose="020B0604020202020204" pitchFamily="34" charset="0"/>
              </a:rPr>
              <a:t>Allow time to answer but watch the groups so it doesn’t take too long. Group facilitators should help keep groups on task and answering in a timely fashion. Ask one or two groups to share their answers for each step. </a:t>
            </a:r>
            <a:r>
              <a:rPr lang="en-US" i="1" dirty="0">
                <a:solidFill>
                  <a:srgbClr val="000000"/>
                </a:solidFill>
                <a:latin typeface="Arial" panose="020B0604020202020204" pitchFamily="34" charset="0"/>
              </a:rPr>
              <a:t>Honor</a:t>
            </a:r>
            <a:r>
              <a:rPr lang="en-US" b="0" i="1" u="none" strike="noStrike" baseline="0" dirty="0">
                <a:solidFill>
                  <a:srgbClr val="000000"/>
                </a:solidFill>
                <a:latin typeface="Arial" panose="020B0604020202020204" pitchFamily="34" charset="0"/>
              </a:rPr>
              <a:t> their sharing.</a:t>
            </a:r>
            <a:endParaRPr lang="en-US" b="0" i="0" u="none" strike="noStrike" baseline="0" dirty="0">
              <a:solidFill>
                <a:srgbClr val="000000"/>
              </a:solidFill>
              <a:latin typeface="Arial" panose="020B0604020202020204" pitchFamily="34" charset="0"/>
            </a:endParaRPr>
          </a:p>
          <a:p>
            <a:endParaRPr lang="en-US" b="1" i="0" u="none" strike="noStrike" baseline="0" dirty="0">
              <a:solidFill>
                <a:srgbClr val="000000"/>
              </a:solidFill>
              <a:latin typeface="Arial" panose="020B0604020202020204" pitchFamily="34" charset="0"/>
            </a:endParaRPr>
          </a:p>
          <a:p>
            <a:r>
              <a:rPr lang="en-US" b="0" i="0" u="none" strike="noStrike" baseline="0" dirty="0">
                <a:solidFill>
                  <a:srgbClr val="000000"/>
                </a:solidFill>
                <a:latin typeface="Arial" panose="020B0604020202020204" pitchFamily="34" charset="0"/>
              </a:rPr>
              <a:t>Let’s create one together. Our word is </a:t>
            </a:r>
            <a:r>
              <a:rPr lang="en-US" b="0" u="none" strike="noStrike" baseline="0" dirty="0">
                <a:solidFill>
                  <a:srgbClr val="000000"/>
                </a:solidFill>
                <a:latin typeface="Arial" panose="020B0604020202020204" pitchFamily="34" charset="0"/>
              </a:rPr>
              <a:t>Teachers</a:t>
            </a:r>
            <a:r>
              <a:rPr lang="en-US" b="0" i="0" u="none" strike="noStrike" baseline="0" dirty="0">
                <a:solidFill>
                  <a:srgbClr val="000000"/>
                </a:solidFill>
                <a:latin typeface="Arial" panose="020B0604020202020204" pitchFamily="34" charset="0"/>
              </a:rPr>
              <a:t>. First, we need a definition. What is a teacher?</a:t>
            </a:r>
            <a:r>
              <a:rPr lang="en-US" b="0" i="1" u="none" strike="noStrike" baseline="0" dirty="0">
                <a:solidFill>
                  <a:srgbClr val="000000"/>
                </a:solidFill>
                <a:latin typeface="Arial" panose="020B0604020202020204" pitchFamily="34" charset="0"/>
              </a:rPr>
              <a:t> Answer example: A person whose job is to teach students about certain subjects. </a:t>
            </a:r>
          </a:p>
          <a:p>
            <a:endParaRPr lang="en-US" b="0" i="0" u="none" strike="noStrike" baseline="0" dirty="0">
              <a:solidFill>
                <a:srgbClr val="000000"/>
              </a:solidFill>
              <a:latin typeface="Arial" panose="020B0604020202020204" pitchFamily="34" charset="0"/>
            </a:endParaRPr>
          </a:p>
          <a:p>
            <a:r>
              <a:rPr lang="en-US" b="0" i="0" u="none" strike="noStrike" baseline="0" dirty="0">
                <a:solidFill>
                  <a:srgbClr val="000000"/>
                </a:solidFill>
                <a:latin typeface="Arial" panose="020B0604020202020204" pitchFamily="34" charset="0"/>
              </a:rPr>
              <a:t>Next, we need to identify three characteristics of a teacher. What are some </a:t>
            </a:r>
            <a:r>
              <a:rPr lang="en-US" dirty="0">
                <a:solidFill>
                  <a:srgbClr val="000000"/>
                </a:solidFill>
                <a:latin typeface="Arial" panose="020B0604020202020204" pitchFamily="34" charset="0"/>
              </a:rPr>
              <a:t>word</a:t>
            </a:r>
            <a:r>
              <a:rPr lang="en-US" b="0" i="0" u="none" strike="noStrike" baseline="0" dirty="0">
                <a:solidFill>
                  <a:srgbClr val="000000"/>
                </a:solidFill>
                <a:latin typeface="Arial" panose="020B0604020202020204" pitchFamily="34" charset="0"/>
              </a:rPr>
              <a:t>s that </a:t>
            </a:r>
            <a:r>
              <a:rPr lang="en-US" dirty="0">
                <a:solidFill>
                  <a:srgbClr val="000000"/>
                </a:solidFill>
                <a:latin typeface="Arial" panose="020B0604020202020204" pitchFamily="34" charset="0"/>
              </a:rPr>
              <a:t>describe</a:t>
            </a:r>
            <a:r>
              <a:rPr lang="en-US" b="0" i="0" u="none" strike="noStrike" baseline="0" dirty="0">
                <a:solidFill>
                  <a:srgbClr val="000000"/>
                </a:solidFill>
                <a:latin typeface="Arial" panose="020B0604020202020204" pitchFamily="34" charset="0"/>
              </a:rPr>
              <a:t> a teacher? </a:t>
            </a:r>
            <a:r>
              <a:rPr lang="en-US" b="0" i="1" u="none" strike="noStrike" baseline="0" dirty="0">
                <a:solidFill>
                  <a:srgbClr val="000000"/>
                </a:solidFill>
                <a:latin typeface="Arial" panose="020B0604020202020204" pitchFamily="34" charset="0"/>
              </a:rPr>
              <a:t>Answer examples: </a:t>
            </a:r>
            <a:r>
              <a:rPr lang="en-US" i="1" dirty="0">
                <a:solidFill>
                  <a:srgbClr val="000000"/>
                </a:solidFill>
                <a:latin typeface="Arial" panose="020B0604020202020204" pitchFamily="34" charset="0"/>
              </a:rPr>
              <a:t>p</a:t>
            </a:r>
            <a:r>
              <a:rPr lang="en-US" b="0" i="1" u="none" strike="noStrike" baseline="0" dirty="0">
                <a:solidFill>
                  <a:srgbClr val="000000"/>
                </a:solidFill>
                <a:latin typeface="Arial" panose="020B0604020202020204" pitchFamily="34" charset="0"/>
              </a:rPr>
              <a:t>assionate</a:t>
            </a:r>
            <a:r>
              <a:rPr lang="en-US" b="0" i="1" u="none" strike="noStrike" baseline="0" dirty="0">
                <a:latin typeface="Arial" panose="020B0604020202020204" pitchFamily="34" charset="0"/>
              </a:rPr>
              <a:t>—</a:t>
            </a:r>
            <a:r>
              <a:rPr lang="en-US" b="0" i="1" u="none" strike="noStrike" baseline="0" dirty="0">
                <a:solidFill>
                  <a:srgbClr val="000000"/>
                </a:solidFill>
                <a:latin typeface="Arial" panose="020B0604020202020204" pitchFamily="34" charset="0"/>
              </a:rPr>
              <a:t>has a passion for teaching, loving</a:t>
            </a:r>
            <a:r>
              <a:rPr lang="en-US" b="0" i="1" u="none" strike="noStrike" baseline="0" dirty="0">
                <a:latin typeface="Arial" panose="020B0604020202020204" pitchFamily="34" charset="0"/>
              </a:rPr>
              <a:t>—l</a:t>
            </a:r>
            <a:r>
              <a:rPr lang="en-US" b="0" i="1" u="none" strike="noStrike" baseline="0" dirty="0">
                <a:solidFill>
                  <a:srgbClr val="000000"/>
                </a:solidFill>
                <a:latin typeface="Arial" panose="020B0604020202020204" pitchFamily="34" charset="0"/>
              </a:rPr>
              <a:t>oves kids, patient</a:t>
            </a:r>
            <a:r>
              <a:rPr lang="en-US" b="0" i="1" u="none" strike="noStrike" baseline="0" dirty="0">
                <a:latin typeface="Arial" panose="020B0604020202020204" pitchFamily="34" charset="0"/>
              </a:rPr>
              <a:t>—knows learning takes time</a:t>
            </a:r>
            <a:r>
              <a:rPr lang="en-US" i="1" dirty="0">
                <a:solidFill>
                  <a:srgbClr val="000000"/>
                </a:solidFill>
                <a:latin typeface="Arial" panose="020B0604020202020204" pitchFamily="34" charset="0"/>
              </a:rPr>
              <a:t>.</a:t>
            </a:r>
            <a:endParaRPr lang="en-US" b="0" i="1" u="none" strike="noStrike" baseline="0" dirty="0">
              <a:solidFill>
                <a:srgbClr val="000000"/>
              </a:solidFill>
              <a:latin typeface="Arial" panose="020B0604020202020204" pitchFamily="34" charset="0"/>
            </a:endParaRPr>
          </a:p>
          <a:p>
            <a:endParaRPr lang="en-US" b="0" i="0" u="none" strike="noStrike" baseline="0" dirty="0">
              <a:solidFill>
                <a:srgbClr val="000000"/>
              </a:solidFill>
              <a:latin typeface="Arial" panose="020B0604020202020204" pitchFamily="34" charset="0"/>
            </a:endParaRPr>
          </a:p>
          <a:p>
            <a:r>
              <a:rPr lang="en-US" b="0" i="0" u="none" strike="noStrike" baseline="0" dirty="0">
                <a:solidFill>
                  <a:srgbClr val="000000"/>
                </a:solidFill>
                <a:latin typeface="Arial" panose="020B0604020202020204" pitchFamily="34" charset="0"/>
              </a:rPr>
              <a:t>That’s a good list of characteristics! Now, let’s list three examples of teachers. </a:t>
            </a:r>
            <a:r>
              <a:rPr lang="en-US" b="0" i="1" u="none" strike="noStrike" baseline="0" dirty="0">
                <a:solidFill>
                  <a:srgbClr val="000000"/>
                </a:solidFill>
                <a:latin typeface="Arial" panose="020B0604020202020204" pitchFamily="34" charset="0"/>
              </a:rPr>
              <a:t>Answer examples: teacher names, 4th grade teacher, math teacher </a:t>
            </a:r>
          </a:p>
          <a:p>
            <a:endParaRPr lang="en-US" b="0" i="0" u="none" strike="noStrike" baseline="0" dirty="0">
              <a:solidFill>
                <a:srgbClr val="000000"/>
              </a:solidFill>
              <a:latin typeface="Arial" panose="020B0604020202020204" pitchFamily="34" charset="0"/>
            </a:endParaRPr>
          </a:p>
          <a:p>
            <a:r>
              <a:rPr lang="en-US" b="0" i="0" u="none" strike="noStrike" baseline="0" dirty="0">
                <a:solidFill>
                  <a:srgbClr val="000000"/>
                </a:solidFill>
                <a:latin typeface="Arial" panose="020B0604020202020204" pitchFamily="34" charset="0"/>
              </a:rPr>
              <a:t>Now, what are three non-examples? Non-examples can 	</a:t>
            </a:r>
          </a:p>
          <a:p>
            <a:r>
              <a:rPr lang="en-US" b="0" i="0" u="none" strike="noStrike" baseline="0" dirty="0">
                <a:solidFill>
                  <a:srgbClr val="000000"/>
                </a:solidFill>
                <a:latin typeface="Arial" panose="020B0604020202020204" pitchFamily="34" charset="0"/>
              </a:rPr>
              <a:t>be anyone who is not a teacher. </a:t>
            </a:r>
            <a:r>
              <a:rPr lang="en-US" b="0" i="1" u="none" strike="noStrike" baseline="0" dirty="0">
                <a:solidFill>
                  <a:srgbClr val="000000"/>
                </a:solidFill>
                <a:latin typeface="Arial" panose="020B0604020202020204" pitchFamily="34" charset="0"/>
              </a:rPr>
              <a:t>Answer examples: principal, doctor, mechanic, clerk </a:t>
            </a:r>
          </a:p>
          <a:p>
            <a:endParaRPr lang="en-US" b="0" i="0" u="none" strike="noStrike" baseline="0" dirty="0">
              <a:solidFill>
                <a:srgbClr val="000000"/>
              </a:solidFill>
              <a:latin typeface="Arial" panose="020B0604020202020204" pitchFamily="34" charset="0"/>
            </a:endParaRPr>
          </a:p>
          <a:p>
            <a:r>
              <a:rPr lang="en-US" b="0" i="0" u="none" strike="noStrike" baseline="0" dirty="0">
                <a:solidFill>
                  <a:srgbClr val="000000"/>
                </a:solidFill>
                <a:latin typeface="Arial" panose="020B0604020202020204" pitchFamily="34" charset="0"/>
              </a:rPr>
              <a:t>That leaves illustration. </a:t>
            </a:r>
            <a:r>
              <a:rPr lang="en-US" b="0" i="1" u="none" strike="noStrike" baseline="0" dirty="0">
                <a:solidFill>
                  <a:srgbClr val="000000"/>
                </a:solidFill>
                <a:latin typeface="Arial" panose="020B0604020202020204" pitchFamily="34" charset="0"/>
              </a:rPr>
              <a:t>Example: stick figure at a blackboard </a:t>
            </a:r>
            <a:r>
              <a:rPr lang="en-US" b="0" i="0" u="none" strike="noStrike" baseline="0" dirty="0">
                <a:solidFill>
                  <a:srgbClr val="000000"/>
                </a:solidFill>
                <a:latin typeface="Arial" panose="020B0604020202020204" pitchFamily="34" charset="0"/>
              </a:rPr>
              <a:t>	</a:t>
            </a:r>
          </a:p>
          <a:p>
            <a:endParaRPr lang="en-US" dirty="0"/>
          </a:p>
        </p:txBody>
      </p:sp>
      <p:sp>
        <p:nvSpPr>
          <p:cNvPr id="4" name="Slide Number Placeholder 3"/>
          <p:cNvSpPr>
            <a:spLocks noGrp="1"/>
          </p:cNvSpPr>
          <p:nvPr>
            <p:ph type="sldNum" sz="quarter" idx="5"/>
          </p:nvPr>
        </p:nvSpPr>
        <p:spPr>
          <a:xfrm>
            <a:off x="6009613" y="8498838"/>
            <a:ext cx="581896" cy="463407"/>
          </a:xfrm>
          <a:noFill/>
          <a:ln>
            <a:noFill/>
          </a:ln>
        </p:spPr>
        <p:txBody>
          <a:bodyPr/>
          <a:lstStyle/>
          <a:p>
            <a:fld id="{CFC2B90E-D175-4AE2-AA04-154A5FFD49C1}" type="slidenum">
              <a:rPr lang="en-US" smtClean="0">
                <a:latin typeface="Arial" panose="020B0604020202020204" pitchFamily="34" charset="0"/>
                <a:cs typeface="Arial" panose="020B0604020202020204" pitchFamily="34" charset="0"/>
              </a:rPr>
              <a:t>6</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053105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95325" y="547688"/>
            <a:ext cx="5543550" cy="3117850"/>
          </a:xfrm>
        </p:spPr>
      </p:sp>
      <p:sp>
        <p:nvSpPr>
          <p:cNvPr id="3" name="Notes Placeholder 2"/>
          <p:cNvSpPr>
            <a:spLocks noGrp="1"/>
          </p:cNvSpPr>
          <p:nvPr>
            <p:ph type="body" idx="1"/>
          </p:nvPr>
        </p:nvSpPr>
        <p:spPr>
          <a:xfrm>
            <a:off x="678815" y="3752184"/>
            <a:ext cx="5560060" cy="3636705"/>
          </a:xfrm>
        </p:spPr>
        <p:txBody>
          <a:bodyPr/>
          <a:lstStyle/>
          <a:p>
            <a:r>
              <a:rPr lang="en-US" dirty="0">
                <a:latin typeface="Arial" panose="020B0604020202020204" pitchFamily="34" charset="0"/>
                <a:cs typeface="Arial" panose="020B0604020202020204" pitchFamily="34" charset="0"/>
              </a:rPr>
              <a:t>Teachers model strategies first. They let students know what the strategy is and its purpose. I explained the strategy purpose and modeled with the Parent Partners Frayer Model.</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The next step was to do one together. We did that with the Teacher Frayer Model.</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Now, it’s your turn. </a:t>
            </a:r>
            <a:r>
              <a:rPr lang="en-US" b="0" i="0" u="none" strike="noStrike" baseline="0" dirty="0">
                <a:solidFill>
                  <a:srgbClr val="000000"/>
                </a:solidFill>
                <a:latin typeface="Arial" panose="020B0604020202020204" pitchFamily="34" charset="0"/>
              </a:rPr>
              <a:t>Yours will be for the word </a:t>
            </a:r>
            <a:r>
              <a:rPr lang="en-US" b="0" u="none" strike="noStrike" baseline="0" dirty="0">
                <a:solidFill>
                  <a:srgbClr val="000000"/>
                </a:solidFill>
                <a:latin typeface="Arial" panose="020B0604020202020204" pitchFamily="34" charset="0"/>
              </a:rPr>
              <a:t>student.</a:t>
            </a:r>
            <a:r>
              <a:rPr lang="en-US" b="0" i="0" u="none" strike="noStrike" baseline="0" dirty="0">
                <a:solidFill>
                  <a:srgbClr val="000000"/>
                </a:solidFill>
                <a:latin typeface="Arial" panose="020B0604020202020204" pitchFamily="34" charset="0"/>
              </a:rPr>
              <a:t> You will find your </a:t>
            </a:r>
            <a:r>
              <a:rPr lang="en-US" b="1" i="0" u="none" strike="noStrike" baseline="0" dirty="0">
                <a:solidFill>
                  <a:srgbClr val="000000"/>
                </a:solidFill>
                <a:latin typeface="Arial" panose="020B0604020202020204" pitchFamily="34" charset="0"/>
              </a:rPr>
              <a:t>Handout 1: Frayer Model Vocabulary Graphic Organizer: Student </a:t>
            </a:r>
            <a:r>
              <a:rPr lang="en-US" b="0" i="0" u="none" strike="noStrike" baseline="0" dirty="0">
                <a:solidFill>
                  <a:srgbClr val="000000"/>
                </a:solidFill>
                <a:latin typeface="Arial" panose="020B0604020202020204" pitchFamily="34" charset="0"/>
              </a:rPr>
              <a:t>in your folder. </a:t>
            </a:r>
          </a:p>
          <a:p>
            <a:endParaRPr lang="en-US" b="0" i="0" u="none" strike="noStrike" baseline="0" dirty="0">
              <a:solidFill>
                <a:srgbClr val="000000"/>
              </a:solidFill>
              <a:latin typeface="Arial" panose="020B0604020202020204" pitchFamily="34" charset="0"/>
            </a:endParaRPr>
          </a:p>
          <a:p>
            <a:r>
              <a:rPr lang="en-US" b="0" i="0" u="none" strike="noStrike" baseline="0" dirty="0">
                <a:solidFill>
                  <a:srgbClr val="000000"/>
                </a:solidFill>
                <a:latin typeface="Arial" panose="020B0604020202020204" pitchFamily="34" charset="0"/>
              </a:rPr>
              <a:t>Work in pairs. You can work with another parent or your child. Communicate with each other as you complete one graphic organizer</a:t>
            </a:r>
            <a:r>
              <a:rPr lang="en-US" b="0" i="1" u="none" strike="noStrike" baseline="0" dirty="0">
                <a:solidFill>
                  <a:srgbClr val="000000"/>
                </a:solidFill>
                <a:latin typeface="Arial" panose="020B0604020202020204" pitchFamily="34" charset="0"/>
              </a:rPr>
              <a:t>. </a:t>
            </a:r>
          </a:p>
          <a:p>
            <a:endParaRPr lang="en-US" i="1" dirty="0">
              <a:solidFill>
                <a:srgbClr val="000000"/>
              </a:solidFill>
              <a:latin typeface="Arial" panose="020B0604020202020204" pitchFamily="34" charset="0"/>
            </a:endParaRPr>
          </a:p>
          <a:p>
            <a:r>
              <a:rPr lang="en-US" b="0" i="1" u="none" strike="noStrike" baseline="0" dirty="0">
                <a:solidFill>
                  <a:srgbClr val="000000"/>
                </a:solidFill>
                <a:latin typeface="Arial" panose="020B0604020202020204" pitchFamily="34" charset="0"/>
              </a:rPr>
              <a:t>The staff small group facilitators should keep things moving and on track. </a:t>
            </a:r>
          </a:p>
          <a:p>
            <a:endParaRPr lang="en-US" i="1" dirty="0">
              <a:solidFill>
                <a:srgbClr val="000000"/>
              </a:solidFill>
              <a:latin typeface="Arial" panose="020B0604020202020204" pitchFamily="34" charset="0"/>
            </a:endParaRPr>
          </a:p>
          <a:p>
            <a:r>
              <a:rPr lang="en-US" b="0" i="1" u="none" strike="noStrike" baseline="0" dirty="0">
                <a:solidFill>
                  <a:srgbClr val="000000"/>
                </a:solidFill>
                <a:latin typeface="Arial" panose="020B0604020202020204" pitchFamily="34" charset="0"/>
              </a:rPr>
              <a:t>When everyone is finished: </a:t>
            </a:r>
            <a:r>
              <a:rPr lang="en-US" b="0" u="none" strike="noStrike" baseline="0" dirty="0">
                <a:solidFill>
                  <a:srgbClr val="000000"/>
                </a:solidFill>
                <a:latin typeface="Arial" panose="020B0604020202020204" pitchFamily="34" charset="0"/>
              </a:rPr>
              <a:t>Share your answers within your groups. Discuss how the I Do and We Do activities helped you complete your Frayer Model for Student. </a:t>
            </a:r>
            <a:r>
              <a:rPr lang="en-US" b="0" i="1" u="none" strike="noStrike" baseline="0" dirty="0">
                <a:solidFill>
                  <a:srgbClr val="000000"/>
                </a:solidFill>
                <a:latin typeface="Arial" panose="020B0604020202020204" pitchFamily="34" charset="0"/>
              </a:rPr>
              <a:t>Ask a couple of parents to share their experience.</a:t>
            </a:r>
          </a:p>
          <a:p>
            <a:endParaRPr lang="en-US" b="0" i="0" u="none" strike="noStrike" baseline="0" dirty="0">
              <a:solidFill>
                <a:srgbClr val="000000"/>
              </a:solidFill>
              <a:latin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a:xfrm>
            <a:off x="6238875" y="8491481"/>
            <a:ext cx="362190" cy="463407"/>
          </a:xfrm>
          <a:noFill/>
          <a:ln>
            <a:noFill/>
          </a:ln>
        </p:spPr>
        <p:txBody>
          <a:bodyPr/>
          <a:lstStyle/>
          <a:p>
            <a:fld id="{CFC2B90E-D175-4AE2-AA04-154A5FFD49C1}" type="slidenum">
              <a:rPr lang="en-US" smtClean="0">
                <a:latin typeface="Arial" panose="020B0604020202020204" pitchFamily="34" charset="0"/>
                <a:cs typeface="Arial" panose="020B0604020202020204" pitchFamily="34" charset="0"/>
              </a:rPr>
              <a:t>7</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873091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508000"/>
            <a:ext cx="5486400" cy="3086100"/>
          </a:xfrm>
        </p:spPr>
      </p:sp>
      <p:sp>
        <p:nvSpPr>
          <p:cNvPr id="3" name="Notes Placeholder 2"/>
          <p:cNvSpPr>
            <a:spLocks noGrp="1"/>
          </p:cNvSpPr>
          <p:nvPr>
            <p:ph type="body" idx="1"/>
          </p:nvPr>
        </p:nvSpPr>
        <p:spPr>
          <a:xfrm>
            <a:off x="685800" y="3682049"/>
            <a:ext cx="5486400" cy="4318951"/>
          </a:xfrm>
        </p:spPr>
        <p:txBody>
          <a:bodyPr/>
          <a:lstStyle/>
          <a:p>
            <a:r>
              <a:rPr lang="en-US" b="0" i="0" u="none" strike="noStrike" baseline="0" dirty="0">
                <a:solidFill>
                  <a:srgbClr val="000000"/>
                </a:solidFill>
                <a:latin typeface="Arial" panose="020B0604020202020204" pitchFamily="34" charset="0"/>
              </a:rPr>
              <a:t>This strategy works in every class. Your folder includes </a:t>
            </a:r>
            <a:r>
              <a:rPr lang="en-US" b="1" i="0" u="none" strike="noStrike" baseline="0" dirty="0">
                <a:solidFill>
                  <a:srgbClr val="000000"/>
                </a:solidFill>
                <a:latin typeface="Arial" panose="020B0604020202020204" pitchFamily="34" charset="0"/>
              </a:rPr>
              <a:t>Handout 2: Frayer Model Vocabulary Graphic Organizer: Examples for All Classes</a:t>
            </a:r>
            <a:r>
              <a:rPr lang="en-US" b="0" i="0" u="none" strike="noStrike" baseline="0" dirty="0">
                <a:solidFill>
                  <a:srgbClr val="000000"/>
                </a:solidFill>
                <a:latin typeface="Arial" panose="020B0604020202020204" pitchFamily="34" charset="0"/>
              </a:rPr>
              <a:t>, a page of examples for history/social studies, mathematics, language arts, and science. Take a moment to review these. </a:t>
            </a:r>
          </a:p>
          <a:p>
            <a:endParaRPr lang="en-US" b="0" i="0" u="none" strike="noStrike" baseline="0" dirty="0">
              <a:solidFill>
                <a:srgbClr val="000000"/>
              </a:solidFill>
              <a:latin typeface="Arial" panose="020B0604020202020204" pitchFamily="34" charset="0"/>
            </a:endParaRPr>
          </a:p>
          <a:p>
            <a:r>
              <a:rPr lang="en-US" b="0" i="0" u="none" strike="noStrike" baseline="0" dirty="0">
                <a:solidFill>
                  <a:srgbClr val="000000"/>
                </a:solidFill>
                <a:latin typeface="Arial" panose="020B0604020202020204" pitchFamily="34" charset="0"/>
              </a:rPr>
              <a:t>At your table, discuss what advantage you see to all teachers using the same type of strategy for learning new vocabulary words. </a:t>
            </a:r>
            <a:r>
              <a:rPr lang="en-US" b="0" i="1" u="none" strike="noStrike" baseline="0" dirty="0">
                <a:solidFill>
                  <a:srgbClr val="000000"/>
                </a:solidFill>
                <a:latin typeface="Arial" panose="020B0604020202020204" pitchFamily="34" charset="0"/>
              </a:rPr>
              <a:t>Ask a few to share their thoughts. </a:t>
            </a:r>
          </a:p>
          <a:p>
            <a:endParaRPr lang="en-US" b="0" i="0" u="none" strike="noStrike" baseline="0" dirty="0">
              <a:solidFill>
                <a:srgbClr val="000000"/>
              </a:solidFill>
              <a:latin typeface="Arial" panose="020B0604020202020204" pitchFamily="34" charset="0"/>
            </a:endParaRPr>
          </a:p>
          <a:p>
            <a:r>
              <a:rPr lang="en-US" b="0" i="0" u="none" strike="noStrike" baseline="0" dirty="0">
                <a:solidFill>
                  <a:srgbClr val="000000"/>
                </a:solidFill>
                <a:latin typeface="Arial" panose="020B0604020202020204" pitchFamily="34" charset="0"/>
              </a:rPr>
              <a:t>Your folder includes a few blank copie</a:t>
            </a:r>
            <a:r>
              <a:rPr lang="en-US" dirty="0">
                <a:solidFill>
                  <a:srgbClr val="000000"/>
                </a:solidFill>
                <a:latin typeface="Arial" panose="020B0604020202020204" pitchFamily="34" charset="0"/>
              </a:rPr>
              <a:t>s of </a:t>
            </a:r>
            <a:r>
              <a:rPr lang="en-US" b="1" i="0" u="none" strike="noStrike" baseline="0" dirty="0">
                <a:solidFill>
                  <a:srgbClr val="000000"/>
                </a:solidFill>
                <a:latin typeface="Arial" panose="020B0604020202020204" pitchFamily="34" charset="0"/>
              </a:rPr>
              <a:t>Handout 3:</a:t>
            </a:r>
            <a:r>
              <a:rPr lang="en-US" b="0" i="0" u="none" strike="noStrike" baseline="0" dirty="0">
                <a:solidFill>
                  <a:srgbClr val="000000"/>
                </a:solidFill>
                <a:latin typeface="Arial" panose="020B0604020202020204" pitchFamily="34" charset="0"/>
              </a:rPr>
              <a:t> </a:t>
            </a:r>
            <a:r>
              <a:rPr lang="en-US" b="1" i="0" u="none" strike="noStrike" baseline="0" dirty="0">
                <a:solidFill>
                  <a:srgbClr val="000000"/>
                </a:solidFill>
                <a:latin typeface="Arial" panose="020B0604020202020204" pitchFamily="34" charset="0"/>
              </a:rPr>
              <a:t>Frayer Model Vocabulary Graphic Organizer</a:t>
            </a:r>
            <a:r>
              <a:rPr lang="en-US" b="0" i="0" u="none" strike="noStrike" baseline="0" dirty="0">
                <a:solidFill>
                  <a:srgbClr val="000000"/>
                </a:solidFill>
                <a:latin typeface="Arial" panose="020B0604020202020204" pitchFamily="34" charset="0"/>
              </a:rPr>
              <a:t> that you can use at home. When you need more, you and your chil</a:t>
            </a:r>
            <a:r>
              <a:rPr lang="en-US" dirty="0">
                <a:solidFill>
                  <a:srgbClr val="000000"/>
                </a:solidFill>
                <a:latin typeface="Arial" panose="020B0604020202020204" pitchFamily="34" charset="0"/>
              </a:rPr>
              <a:t>d can draw the Frayer Model.</a:t>
            </a:r>
            <a:endParaRPr lang="en-US" b="0" i="0" u="none" strike="noStrike" baseline="0" dirty="0">
              <a:solidFill>
                <a:srgbClr val="000000"/>
              </a:solidFill>
              <a:latin typeface="Arial" panose="020B0604020202020204" pitchFamily="34" charset="0"/>
            </a:endParaRPr>
          </a:p>
          <a:p>
            <a:endParaRPr lang="en-US" b="0" i="0" u="none" strike="noStrike" baseline="0" dirty="0">
              <a:solidFill>
                <a:srgbClr val="000000"/>
              </a:solidFill>
              <a:latin typeface="Arial" panose="020B0604020202020204" pitchFamily="34" charset="0"/>
            </a:endParaRPr>
          </a:p>
          <a:p>
            <a:r>
              <a:rPr lang="en-US" b="0" i="0" u="none" strike="noStrike" baseline="0" dirty="0">
                <a:solidFill>
                  <a:srgbClr val="000000"/>
                </a:solidFill>
                <a:latin typeface="Arial" panose="020B0604020202020204" pitchFamily="34" charset="0"/>
              </a:rPr>
              <a:t>This is one vocabulary strategy. Your children’s teachers </a:t>
            </a:r>
            <a:r>
              <a:rPr lang="en-US" dirty="0">
                <a:solidFill>
                  <a:srgbClr val="000000"/>
                </a:solidFill>
                <a:latin typeface="Arial" panose="020B0604020202020204" pitchFamily="34" charset="0"/>
              </a:rPr>
              <a:t>are using</a:t>
            </a:r>
            <a:r>
              <a:rPr lang="en-US" b="0" i="0" u="none" strike="noStrike" baseline="0" dirty="0">
                <a:solidFill>
                  <a:srgbClr val="000000"/>
                </a:solidFill>
                <a:latin typeface="Arial" panose="020B0604020202020204" pitchFamily="34" charset="0"/>
              </a:rPr>
              <a:t> other vocabulary strategies throughout the year. Ask your child to teach you a new vocabulary strategy from time to time</a:t>
            </a:r>
            <a:r>
              <a:rPr lang="en-US" dirty="0">
                <a:solidFill>
                  <a:srgbClr val="000000"/>
                </a:solidFill>
                <a:latin typeface="Arial" panose="020B0604020202020204" pitchFamily="34" charset="0"/>
              </a:rPr>
              <a:t> and to share different vocabulary graphic organizers with you.</a:t>
            </a:r>
            <a:r>
              <a:rPr lang="en-US" b="0" i="0" u="none" strike="noStrike" baseline="0" dirty="0">
                <a:solidFill>
                  <a:srgbClr val="000000"/>
                </a:solidFill>
                <a:latin typeface="Arial" panose="020B0604020202020204" pitchFamily="34" charset="0"/>
              </a:rPr>
              <a:t> 	</a:t>
            </a:r>
          </a:p>
          <a:p>
            <a:endParaRPr lang="en-US" dirty="0"/>
          </a:p>
        </p:txBody>
      </p:sp>
      <p:sp>
        <p:nvSpPr>
          <p:cNvPr id="4" name="Slide Number Placeholder 3"/>
          <p:cNvSpPr>
            <a:spLocks noGrp="1"/>
          </p:cNvSpPr>
          <p:nvPr>
            <p:ph type="sldNum" sz="quarter" idx="5"/>
          </p:nvPr>
        </p:nvSpPr>
        <p:spPr>
          <a:xfrm>
            <a:off x="6118412" y="8465170"/>
            <a:ext cx="401825" cy="458787"/>
          </a:xfrm>
        </p:spPr>
        <p:txBody>
          <a:bodyPr/>
          <a:lstStyle/>
          <a:p>
            <a:fld id="{3B00000A-A3BA-4773-926A-95C17DF81E88}" type="slidenum">
              <a:rPr lang="en-US" smtClean="0">
                <a:latin typeface="Arial" panose="020B0604020202020204" pitchFamily="34" charset="0"/>
                <a:cs typeface="Arial" panose="020B0604020202020204" pitchFamily="34" charset="0"/>
              </a:rPr>
              <a:t>8</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791462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76275" y="458788"/>
            <a:ext cx="5543550" cy="3117850"/>
          </a:xfrm>
        </p:spPr>
      </p:sp>
      <p:sp>
        <p:nvSpPr>
          <p:cNvPr id="3" name="Notes Placeholder 2"/>
          <p:cNvSpPr>
            <a:spLocks noGrp="1"/>
          </p:cNvSpPr>
          <p:nvPr>
            <p:ph type="body" idx="1"/>
          </p:nvPr>
        </p:nvSpPr>
        <p:spPr>
          <a:xfrm>
            <a:off x="659765" y="3668233"/>
            <a:ext cx="5560060" cy="4233821"/>
          </a:xfrm>
        </p:spPr>
        <p:txBody>
          <a:bodyPr/>
          <a:lstStyle/>
          <a:p>
            <a:pPr marL="0" marR="0">
              <a:spcBef>
                <a:spcPts val="0"/>
              </a:spcBef>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Comprehension</a:t>
            </a:r>
            <a:r>
              <a:rPr lang="en-US" i="1"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is the understanding and interpretation of what is read. The reader must be able to put the pieces together to make sense of the text. </a:t>
            </a:r>
          </a:p>
          <a:p>
            <a:pPr marL="0" marR="0">
              <a:spcBef>
                <a:spcPts val="0"/>
              </a:spcBef>
            </a:pPr>
            <a:endPar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Again, think back to when you were in the same grade as your child. Did a reading assignment in social studies feel overwhelming? Did you automatically understand what you were given to read in science? Did you feel like you were the only one who didn’t understand? Share your experience with your child or a table partner. </a:t>
            </a:r>
          </a:p>
          <a:p>
            <a:pPr marL="0" marR="0">
              <a:spcBef>
                <a:spcPts val="0"/>
              </a:spcBef>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p>
          <a:p>
            <a:pPr marL="0" marR="0">
              <a:spcBef>
                <a:spcPts val="0"/>
              </a:spcBef>
            </a:pPr>
            <a:r>
              <a:rPr lang="en-US" i="1" dirty="0">
                <a:solidFill>
                  <a:srgbClr val="000000"/>
                </a:solidFill>
                <a:effectLst/>
                <a:latin typeface="Arial" panose="020B0604020202020204" pitchFamily="34" charset="0"/>
                <a:ea typeface="Calibri" panose="020F0502020204030204" pitchFamily="34" charset="0"/>
                <a:cs typeface="Arial" panose="020B0604020202020204" pitchFamily="34" charset="0"/>
              </a:rPr>
              <a:t>After sharing: </a:t>
            </a:r>
            <a:r>
              <a:rPr lang="en-US" dirty="0">
                <a:effectLst/>
                <a:latin typeface="Arial" panose="020B0604020202020204" pitchFamily="34" charset="0"/>
                <a:ea typeface="Calibri" panose="020F0502020204030204" pitchFamily="34" charset="0"/>
                <a:cs typeface="Arial" panose="020B0604020202020204" pitchFamily="34" charset="0"/>
              </a:rPr>
              <a:t>Reading informational text does not come naturally for all readers so our students are learning strategies to better understand informational text in all their classes. Whether they are in language arts, history, social studies, mathematics, or science class, they will be better prepared to understand what they read. </a:t>
            </a:r>
          </a:p>
          <a:p>
            <a:pPr marL="0" marR="0">
              <a:spcBef>
                <a:spcPts val="0"/>
              </a:spcBef>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spcBef>
                <a:spcPts val="0"/>
              </a:spcBef>
            </a:pPr>
            <a:r>
              <a:rPr lang="en-US" dirty="0">
                <a:effectLst/>
                <a:latin typeface="Arial" panose="020B0604020202020204" pitchFamily="34" charset="0"/>
                <a:ea typeface="Calibri" panose="020F0502020204030204" pitchFamily="34" charset="0"/>
                <a:cs typeface="Arial" panose="020B0604020202020204" pitchFamily="34" charset="0"/>
              </a:rPr>
              <a:t>Comprehension strategies are routines and procedures that readers actively use to help them make sense of texts. There are many comprehension strategies, but let’s look at one.</a:t>
            </a:r>
          </a:p>
          <a:p>
            <a:endParaRPr lang="en-US" dirty="0"/>
          </a:p>
        </p:txBody>
      </p:sp>
      <p:sp>
        <p:nvSpPr>
          <p:cNvPr id="4" name="Slide Number Placeholder 3"/>
          <p:cNvSpPr>
            <a:spLocks noGrp="1"/>
          </p:cNvSpPr>
          <p:nvPr>
            <p:ph type="sldNum" sz="quarter" idx="5"/>
          </p:nvPr>
        </p:nvSpPr>
        <p:spPr>
          <a:xfrm>
            <a:off x="6219825" y="8545583"/>
            <a:ext cx="520235" cy="463407"/>
          </a:xfrm>
        </p:spPr>
        <p:txBody>
          <a:bodyPr/>
          <a:lstStyle/>
          <a:p>
            <a:fld id="{CFC2B90E-D175-4AE2-AA04-154A5FFD49C1}" type="slidenum">
              <a:rPr lang="en-US" smtClean="0">
                <a:latin typeface="Arial" panose="020B0604020202020204" pitchFamily="34" charset="0"/>
                <a:cs typeface="Arial" panose="020B0604020202020204" pitchFamily="34" charset="0"/>
              </a:rPr>
              <a:t>9</a:t>
            </a:fld>
            <a:endParaRPr lang="en-US"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53088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en-US"/>
              <a:t>Click to edit Master title style</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5/27/2023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5/27/2023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5/27/2023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636E1B-0D98-4584-8AC3-2C161AE216D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D30D9B3-781F-4A27-A398-BC4CD04D16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9AAD845-4985-4893-8D15-C9832167AE22}"/>
              </a:ext>
            </a:extLst>
          </p:cNvPr>
          <p:cNvSpPr>
            <a:spLocks noGrp="1"/>
          </p:cNvSpPr>
          <p:nvPr>
            <p:ph type="dt" sz="half" idx="10"/>
          </p:nvPr>
        </p:nvSpPr>
        <p:spPr/>
        <p:txBody>
          <a:bodyPr/>
          <a:lstStyle/>
          <a:p>
            <a:fld id="{8571D37E-27CD-405B-8B0E-AAEA7E9D3E32}" type="datetimeFigureOut">
              <a:rPr lang="en-US" smtClean="0"/>
              <a:t>5/27/2023</a:t>
            </a:fld>
            <a:endParaRPr lang="en-US"/>
          </a:p>
        </p:txBody>
      </p:sp>
      <p:sp>
        <p:nvSpPr>
          <p:cNvPr id="5" name="Footer Placeholder 4">
            <a:extLst>
              <a:ext uri="{FF2B5EF4-FFF2-40B4-BE49-F238E27FC236}">
                <a16:creationId xmlns:a16="http://schemas.microsoft.com/office/drawing/2014/main" id="{F241EE49-7978-430D-854D-E1C3F8961C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EA302A-EC15-4994-B028-88DF84F02D7B}"/>
              </a:ext>
            </a:extLst>
          </p:cNvPr>
          <p:cNvSpPr>
            <a:spLocks noGrp="1"/>
          </p:cNvSpPr>
          <p:nvPr>
            <p:ph type="sldNum" sz="quarter" idx="12"/>
          </p:nvPr>
        </p:nvSpPr>
        <p:spPr/>
        <p:txBody>
          <a:bodyPr/>
          <a:lstStyle/>
          <a:p>
            <a:fld id="{EE1F524D-858B-4595-9419-0372BBC49AD6}" type="slidenum">
              <a:rPr lang="en-US" smtClean="0"/>
              <a:t>‹#›</a:t>
            </a:fld>
            <a:endParaRPr lang="en-US"/>
          </a:p>
        </p:txBody>
      </p:sp>
    </p:spTree>
    <p:extLst>
      <p:ext uri="{BB962C8B-B14F-4D97-AF65-F5344CB8AC3E}">
        <p14:creationId xmlns:p14="http://schemas.microsoft.com/office/powerpoint/2010/main" val="10177831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83ABC-5648-4401-8FBE-BD8A566DE9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EC24919-F384-4E8C-B70C-9A48C2F5032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B81A98C-66CC-4963-8027-192EFD833FF8}"/>
              </a:ext>
            </a:extLst>
          </p:cNvPr>
          <p:cNvSpPr>
            <a:spLocks noGrp="1"/>
          </p:cNvSpPr>
          <p:nvPr>
            <p:ph type="dt" sz="half" idx="10"/>
          </p:nvPr>
        </p:nvSpPr>
        <p:spPr/>
        <p:txBody>
          <a:bodyPr/>
          <a:lstStyle/>
          <a:p>
            <a:fld id="{8571D37E-27CD-405B-8B0E-AAEA7E9D3E32}" type="datetimeFigureOut">
              <a:rPr lang="en-US" smtClean="0"/>
              <a:t>5/27/2023</a:t>
            </a:fld>
            <a:endParaRPr lang="en-US"/>
          </a:p>
        </p:txBody>
      </p:sp>
      <p:sp>
        <p:nvSpPr>
          <p:cNvPr id="5" name="Footer Placeholder 4">
            <a:extLst>
              <a:ext uri="{FF2B5EF4-FFF2-40B4-BE49-F238E27FC236}">
                <a16:creationId xmlns:a16="http://schemas.microsoft.com/office/drawing/2014/main" id="{3A01D9DF-602F-45C2-BC62-749A393DE1E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6649A6-A800-4343-952B-202B1B15E068}"/>
              </a:ext>
            </a:extLst>
          </p:cNvPr>
          <p:cNvSpPr>
            <a:spLocks noGrp="1"/>
          </p:cNvSpPr>
          <p:nvPr>
            <p:ph type="sldNum" sz="quarter" idx="12"/>
          </p:nvPr>
        </p:nvSpPr>
        <p:spPr/>
        <p:txBody>
          <a:bodyPr/>
          <a:lstStyle/>
          <a:p>
            <a:fld id="{EE1F524D-858B-4595-9419-0372BBC49AD6}" type="slidenum">
              <a:rPr lang="en-US" smtClean="0"/>
              <a:t>‹#›</a:t>
            </a:fld>
            <a:endParaRPr lang="en-US"/>
          </a:p>
        </p:txBody>
      </p:sp>
    </p:spTree>
    <p:extLst>
      <p:ext uri="{BB962C8B-B14F-4D97-AF65-F5344CB8AC3E}">
        <p14:creationId xmlns:p14="http://schemas.microsoft.com/office/powerpoint/2010/main" val="250688231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7D9CD-F663-490D-8700-2ADB8981CC0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1F220EF-65A6-461C-9E10-A02330E0B21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9A1D3C6-095A-48A9-967D-02D0FF82C0C8}"/>
              </a:ext>
            </a:extLst>
          </p:cNvPr>
          <p:cNvSpPr>
            <a:spLocks noGrp="1"/>
          </p:cNvSpPr>
          <p:nvPr>
            <p:ph type="dt" sz="half" idx="10"/>
          </p:nvPr>
        </p:nvSpPr>
        <p:spPr/>
        <p:txBody>
          <a:bodyPr/>
          <a:lstStyle/>
          <a:p>
            <a:fld id="{8571D37E-27CD-405B-8B0E-AAEA7E9D3E32}" type="datetimeFigureOut">
              <a:rPr lang="en-US" smtClean="0"/>
              <a:t>5/27/2023</a:t>
            </a:fld>
            <a:endParaRPr lang="en-US"/>
          </a:p>
        </p:txBody>
      </p:sp>
      <p:sp>
        <p:nvSpPr>
          <p:cNvPr id="5" name="Footer Placeholder 4">
            <a:extLst>
              <a:ext uri="{FF2B5EF4-FFF2-40B4-BE49-F238E27FC236}">
                <a16:creationId xmlns:a16="http://schemas.microsoft.com/office/drawing/2014/main" id="{843FD77B-7AD8-4952-ADB3-72693B57B06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1C5C3B-FE22-44F3-9D15-4E5301957B37}"/>
              </a:ext>
            </a:extLst>
          </p:cNvPr>
          <p:cNvSpPr>
            <a:spLocks noGrp="1"/>
          </p:cNvSpPr>
          <p:nvPr>
            <p:ph type="sldNum" sz="quarter" idx="12"/>
          </p:nvPr>
        </p:nvSpPr>
        <p:spPr/>
        <p:txBody>
          <a:bodyPr/>
          <a:lstStyle/>
          <a:p>
            <a:fld id="{EE1F524D-858B-4595-9419-0372BBC49AD6}" type="slidenum">
              <a:rPr lang="en-US" smtClean="0"/>
              <a:t>‹#›</a:t>
            </a:fld>
            <a:endParaRPr lang="en-US"/>
          </a:p>
        </p:txBody>
      </p:sp>
    </p:spTree>
    <p:extLst>
      <p:ext uri="{BB962C8B-B14F-4D97-AF65-F5344CB8AC3E}">
        <p14:creationId xmlns:p14="http://schemas.microsoft.com/office/powerpoint/2010/main" val="3022445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501F28-93B3-43BB-9BCB-875749679DC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552BCC78-6C22-49B8-92BA-59C236AF06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DDBB9AB-F79C-4343-BE2D-2D413FC52B8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D4F5E67-B53D-420E-9726-74D205135E68}"/>
              </a:ext>
            </a:extLst>
          </p:cNvPr>
          <p:cNvSpPr>
            <a:spLocks noGrp="1"/>
          </p:cNvSpPr>
          <p:nvPr>
            <p:ph type="dt" sz="half" idx="10"/>
          </p:nvPr>
        </p:nvSpPr>
        <p:spPr/>
        <p:txBody>
          <a:bodyPr/>
          <a:lstStyle/>
          <a:p>
            <a:fld id="{8571D37E-27CD-405B-8B0E-AAEA7E9D3E32}" type="datetimeFigureOut">
              <a:rPr lang="en-US" smtClean="0"/>
              <a:t>5/27/2023</a:t>
            </a:fld>
            <a:endParaRPr lang="en-US"/>
          </a:p>
        </p:txBody>
      </p:sp>
      <p:sp>
        <p:nvSpPr>
          <p:cNvPr id="6" name="Footer Placeholder 5">
            <a:extLst>
              <a:ext uri="{FF2B5EF4-FFF2-40B4-BE49-F238E27FC236}">
                <a16:creationId xmlns:a16="http://schemas.microsoft.com/office/drawing/2014/main" id="{E543A26A-88E0-49E6-8C8B-981B14E822A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D4994BC-ED9B-48EB-BBFE-A5DA5B658B9F}"/>
              </a:ext>
            </a:extLst>
          </p:cNvPr>
          <p:cNvSpPr>
            <a:spLocks noGrp="1"/>
          </p:cNvSpPr>
          <p:nvPr>
            <p:ph type="sldNum" sz="quarter" idx="12"/>
          </p:nvPr>
        </p:nvSpPr>
        <p:spPr/>
        <p:txBody>
          <a:bodyPr/>
          <a:lstStyle/>
          <a:p>
            <a:fld id="{EE1F524D-858B-4595-9419-0372BBC49AD6}" type="slidenum">
              <a:rPr lang="en-US" smtClean="0"/>
              <a:t>‹#›</a:t>
            </a:fld>
            <a:endParaRPr lang="en-US"/>
          </a:p>
        </p:txBody>
      </p:sp>
    </p:spTree>
    <p:extLst>
      <p:ext uri="{BB962C8B-B14F-4D97-AF65-F5344CB8AC3E}">
        <p14:creationId xmlns:p14="http://schemas.microsoft.com/office/powerpoint/2010/main" val="422423380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A6FCD-89E6-48CD-B9C2-7201DA52257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3ADC136-679F-4A05-928C-075D9C1A5B6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C9D5898-CFAC-4588-971F-D88473101E2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74EC072-0A76-4588-9E24-055D980BDA0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DE3A08B-46A5-4829-883D-4A951F21B7A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0ED67BF-0CA7-473C-9C0C-16CD8324376C}"/>
              </a:ext>
            </a:extLst>
          </p:cNvPr>
          <p:cNvSpPr>
            <a:spLocks noGrp="1"/>
          </p:cNvSpPr>
          <p:nvPr>
            <p:ph type="dt" sz="half" idx="10"/>
          </p:nvPr>
        </p:nvSpPr>
        <p:spPr/>
        <p:txBody>
          <a:bodyPr/>
          <a:lstStyle/>
          <a:p>
            <a:fld id="{8571D37E-27CD-405B-8B0E-AAEA7E9D3E32}" type="datetimeFigureOut">
              <a:rPr lang="en-US" smtClean="0"/>
              <a:t>5/27/2023</a:t>
            </a:fld>
            <a:endParaRPr lang="en-US"/>
          </a:p>
        </p:txBody>
      </p:sp>
      <p:sp>
        <p:nvSpPr>
          <p:cNvPr id="8" name="Footer Placeholder 7">
            <a:extLst>
              <a:ext uri="{FF2B5EF4-FFF2-40B4-BE49-F238E27FC236}">
                <a16:creationId xmlns:a16="http://schemas.microsoft.com/office/drawing/2014/main" id="{7339EFF4-5430-4A54-BC29-FC78773776A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AF59A81-9D37-46EB-936B-392F526368C2}"/>
              </a:ext>
            </a:extLst>
          </p:cNvPr>
          <p:cNvSpPr>
            <a:spLocks noGrp="1"/>
          </p:cNvSpPr>
          <p:nvPr>
            <p:ph type="sldNum" sz="quarter" idx="12"/>
          </p:nvPr>
        </p:nvSpPr>
        <p:spPr/>
        <p:txBody>
          <a:bodyPr/>
          <a:lstStyle/>
          <a:p>
            <a:fld id="{EE1F524D-858B-4595-9419-0372BBC49AD6}" type="slidenum">
              <a:rPr lang="en-US" smtClean="0"/>
              <a:t>‹#›</a:t>
            </a:fld>
            <a:endParaRPr lang="en-US"/>
          </a:p>
        </p:txBody>
      </p:sp>
    </p:spTree>
    <p:extLst>
      <p:ext uri="{BB962C8B-B14F-4D97-AF65-F5344CB8AC3E}">
        <p14:creationId xmlns:p14="http://schemas.microsoft.com/office/powerpoint/2010/main" val="120168513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18EE93-51FB-4AD6-9597-A62F9EC60B4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B5295D0-7E19-480D-A3CC-7C665669D066}"/>
              </a:ext>
            </a:extLst>
          </p:cNvPr>
          <p:cNvSpPr>
            <a:spLocks noGrp="1"/>
          </p:cNvSpPr>
          <p:nvPr>
            <p:ph type="dt" sz="half" idx="10"/>
          </p:nvPr>
        </p:nvSpPr>
        <p:spPr/>
        <p:txBody>
          <a:bodyPr/>
          <a:lstStyle/>
          <a:p>
            <a:fld id="{8571D37E-27CD-405B-8B0E-AAEA7E9D3E32}" type="datetimeFigureOut">
              <a:rPr lang="en-US" smtClean="0"/>
              <a:t>5/27/2023</a:t>
            </a:fld>
            <a:endParaRPr lang="en-US"/>
          </a:p>
        </p:txBody>
      </p:sp>
      <p:sp>
        <p:nvSpPr>
          <p:cNvPr id="4" name="Footer Placeholder 3">
            <a:extLst>
              <a:ext uri="{FF2B5EF4-FFF2-40B4-BE49-F238E27FC236}">
                <a16:creationId xmlns:a16="http://schemas.microsoft.com/office/drawing/2014/main" id="{74AFDD70-57ED-4ED9-9E01-F28BDA5432D1}"/>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C110EB-7C47-4CA3-8B7D-19D95CB84435}"/>
              </a:ext>
            </a:extLst>
          </p:cNvPr>
          <p:cNvSpPr>
            <a:spLocks noGrp="1"/>
          </p:cNvSpPr>
          <p:nvPr>
            <p:ph type="sldNum" sz="quarter" idx="12"/>
          </p:nvPr>
        </p:nvSpPr>
        <p:spPr/>
        <p:txBody>
          <a:bodyPr/>
          <a:lstStyle/>
          <a:p>
            <a:fld id="{EE1F524D-858B-4595-9419-0372BBC49AD6}" type="slidenum">
              <a:rPr lang="en-US" smtClean="0"/>
              <a:t>‹#›</a:t>
            </a:fld>
            <a:endParaRPr lang="en-US"/>
          </a:p>
        </p:txBody>
      </p:sp>
    </p:spTree>
    <p:extLst>
      <p:ext uri="{BB962C8B-B14F-4D97-AF65-F5344CB8AC3E}">
        <p14:creationId xmlns:p14="http://schemas.microsoft.com/office/powerpoint/2010/main" val="380502155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40A73CC-13FB-4AD5-A732-D1F0C6764A68}"/>
              </a:ext>
            </a:extLst>
          </p:cNvPr>
          <p:cNvSpPr>
            <a:spLocks noGrp="1"/>
          </p:cNvSpPr>
          <p:nvPr>
            <p:ph type="dt" sz="half" idx="10"/>
          </p:nvPr>
        </p:nvSpPr>
        <p:spPr/>
        <p:txBody>
          <a:bodyPr/>
          <a:lstStyle/>
          <a:p>
            <a:fld id="{8571D37E-27CD-405B-8B0E-AAEA7E9D3E32}" type="datetimeFigureOut">
              <a:rPr lang="en-US" smtClean="0"/>
              <a:t>5/27/2023</a:t>
            </a:fld>
            <a:endParaRPr lang="en-US"/>
          </a:p>
        </p:txBody>
      </p:sp>
      <p:sp>
        <p:nvSpPr>
          <p:cNvPr id="3" name="Footer Placeholder 2">
            <a:extLst>
              <a:ext uri="{FF2B5EF4-FFF2-40B4-BE49-F238E27FC236}">
                <a16:creationId xmlns:a16="http://schemas.microsoft.com/office/drawing/2014/main" id="{C14C074A-C8B3-42CB-BAF7-0AA02D9CFC7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9138CE6-B5D4-44D9-93B3-AB924638AD2E}"/>
              </a:ext>
            </a:extLst>
          </p:cNvPr>
          <p:cNvSpPr>
            <a:spLocks noGrp="1"/>
          </p:cNvSpPr>
          <p:nvPr>
            <p:ph type="sldNum" sz="quarter" idx="12"/>
          </p:nvPr>
        </p:nvSpPr>
        <p:spPr/>
        <p:txBody>
          <a:bodyPr/>
          <a:lstStyle/>
          <a:p>
            <a:fld id="{EE1F524D-858B-4595-9419-0372BBC49AD6}" type="slidenum">
              <a:rPr lang="en-US" smtClean="0"/>
              <a:t>‹#›</a:t>
            </a:fld>
            <a:endParaRPr lang="en-US"/>
          </a:p>
        </p:txBody>
      </p:sp>
    </p:spTree>
    <p:extLst>
      <p:ext uri="{BB962C8B-B14F-4D97-AF65-F5344CB8AC3E}">
        <p14:creationId xmlns:p14="http://schemas.microsoft.com/office/powerpoint/2010/main" val="17767512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69699-10D6-4F7D-AB89-0801185BAC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ED050F6-AAB3-4760-B2FB-A9650666AA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1B02391-FABD-40B2-AE25-AF4288AD9C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23F685B-F6EA-426E-90CC-EC2C7B5320CE}"/>
              </a:ext>
            </a:extLst>
          </p:cNvPr>
          <p:cNvSpPr>
            <a:spLocks noGrp="1"/>
          </p:cNvSpPr>
          <p:nvPr>
            <p:ph type="dt" sz="half" idx="10"/>
          </p:nvPr>
        </p:nvSpPr>
        <p:spPr/>
        <p:txBody>
          <a:bodyPr/>
          <a:lstStyle/>
          <a:p>
            <a:fld id="{8571D37E-27CD-405B-8B0E-AAEA7E9D3E32}" type="datetimeFigureOut">
              <a:rPr lang="en-US" smtClean="0"/>
              <a:t>5/27/2023</a:t>
            </a:fld>
            <a:endParaRPr lang="en-US"/>
          </a:p>
        </p:txBody>
      </p:sp>
      <p:sp>
        <p:nvSpPr>
          <p:cNvPr id="6" name="Footer Placeholder 5">
            <a:extLst>
              <a:ext uri="{FF2B5EF4-FFF2-40B4-BE49-F238E27FC236}">
                <a16:creationId xmlns:a16="http://schemas.microsoft.com/office/drawing/2014/main" id="{B27BDFDA-19D4-40BC-AF86-FAA6D2F0557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D5D4245-8269-459E-8046-5A3AF5609E3A}"/>
              </a:ext>
            </a:extLst>
          </p:cNvPr>
          <p:cNvSpPr>
            <a:spLocks noGrp="1"/>
          </p:cNvSpPr>
          <p:nvPr>
            <p:ph type="sldNum" sz="quarter" idx="12"/>
          </p:nvPr>
        </p:nvSpPr>
        <p:spPr/>
        <p:txBody>
          <a:bodyPr/>
          <a:lstStyle/>
          <a:p>
            <a:fld id="{EE1F524D-858B-4595-9419-0372BBC49AD6}" type="slidenum">
              <a:rPr lang="en-US" smtClean="0"/>
              <a:t>‹#›</a:t>
            </a:fld>
            <a:endParaRPr lang="en-US"/>
          </a:p>
        </p:txBody>
      </p:sp>
    </p:spTree>
    <p:extLst>
      <p:ext uri="{BB962C8B-B14F-4D97-AF65-F5344CB8AC3E}">
        <p14:creationId xmlns:p14="http://schemas.microsoft.com/office/powerpoint/2010/main" val="3525751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5/27/2023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EB3AAA-4632-477A-8410-0A3ED55A005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D4FF10B-2C85-4BF0-8F7B-2375EA33D4E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67F6C9A-B15C-44D7-B5BD-CB14D8487BE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7E1C86-3109-4CCB-8950-24439BE5F76B}"/>
              </a:ext>
            </a:extLst>
          </p:cNvPr>
          <p:cNvSpPr>
            <a:spLocks noGrp="1"/>
          </p:cNvSpPr>
          <p:nvPr>
            <p:ph type="dt" sz="half" idx="10"/>
          </p:nvPr>
        </p:nvSpPr>
        <p:spPr/>
        <p:txBody>
          <a:bodyPr/>
          <a:lstStyle/>
          <a:p>
            <a:fld id="{8571D37E-27CD-405B-8B0E-AAEA7E9D3E32}" type="datetimeFigureOut">
              <a:rPr lang="en-US" smtClean="0"/>
              <a:t>5/27/2023</a:t>
            </a:fld>
            <a:endParaRPr lang="en-US"/>
          </a:p>
        </p:txBody>
      </p:sp>
      <p:sp>
        <p:nvSpPr>
          <p:cNvPr id="6" name="Footer Placeholder 5">
            <a:extLst>
              <a:ext uri="{FF2B5EF4-FFF2-40B4-BE49-F238E27FC236}">
                <a16:creationId xmlns:a16="http://schemas.microsoft.com/office/drawing/2014/main" id="{A423A073-29C0-4F9A-B7EC-C5DC3906DD3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C36369B-8B3C-44F4-AF32-8BB5E735C976}"/>
              </a:ext>
            </a:extLst>
          </p:cNvPr>
          <p:cNvSpPr>
            <a:spLocks noGrp="1"/>
          </p:cNvSpPr>
          <p:nvPr>
            <p:ph type="sldNum" sz="quarter" idx="12"/>
          </p:nvPr>
        </p:nvSpPr>
        <p:spPr/>
        <p:txBody>
          <a:bodyPr/>
          <a:lstStyle/>
          <a:p>
            <a:fld id="{EE1F524D-858B-4595-9419-0372BBC49AD6}" type="slidenum">
              <a:rPr lang="en-US" smtClean="0"/>
              <a:t>‹#›</a:t>
            </a:fld>
            <a:endParaRPr lang="en-US"/>
          </a:p>
        </p:txBody>
      </p:sp>
    </p:spTree>
    <p:extLst>
      <p:ext uri="{BB962C8B-B14F-4D97-AF65-F5344CB8AC3E}">
        <p14:creationId xmlns:p14="http://schemas.microsoft.com/office/powerpoint/2010/main" val="19025807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44557-7EBB-4AE6-BBCB-F63A9C6E151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41A4874-500D-40D8-A360-1B538A9E06C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35309D-30B6-47F3-8CA0-62E14E6C76E1}"/>
              </a:ext>
            </a:extLst>
          </p:cNvPr>
          <p:cNvSpPr>
            <a:spLocks noGrp="1"/>
          </p:cNvSpPr>
          <p:nvPr>
            <p:ph type="dt" sz="half" idx="10"/>
          </p:nvPr>
        </p:nvSpPr>
        <p:spPr/>
        <p:txBody>
          <a:bodyPr/>
          <a:lstStyle/>
          <a:p>
            <a:fld id="{8571D37E-27CD-405B-8B0E-AAEA7E9D3E32}" type="datetimeFigureOut">
              <a:rPr lang="en-US" smtClean="0"/>
              <a:t>5/27/2023</a:t>
            </a:fld>
            <a:endParaRPr lang="en-US"/>
          </a:p>
        </p:txBody>
      </p:sp>
      <p:sp>
        <p:nvSpPr>
          <p:cNvPr id="5" name="Footer Placeholder 4">
            <a:extLst>
              <a:ext uri="{FF2B5EF4-FFF2-40B4-BE49-F238E27FC236}">
                <a16:creationId xmlns:a16="http://schemas.microsoft.com/office/drawing/2014/main" id="{3CB6143B-E0EB-442A-A75E-474EFA1FDAE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DD1CA4-37B2-4BE4-846B-D5452B86D1A9}"/>
              </a:ext>
            </a:extLst>
          </p:cNvPr>
          <p:cNvSpPr>
            <a:spLocks noGrp="1"/>
          </p:cNvSpPr>
          <p:nvPr>
            <p:ph type="sldNum" sz="quarter" idx="12"/>
          </p:nvPr>
        </p:nvSpPr>
        <p:spPr/>
        <p:txBody>
          <a:bodyPr/>
          <a:lstStyle/>
          <a:p>
            <a:fld id="{EE1F524D-858B-4595-9419-0372BBC49AD6}" type="slidenum">
              <a:rPr lang="en-US" smtClean="0"/>
              <a:t>‹#›</a:t>
            </a:fld>
            <a:endParaRPr lang="en-US"/>
          </a:p>
        </p:txBody>
      </p:sp>
    </p:spTree>
    <p:extLst>
      <p:ext uri="{BB962C8B-B14F-4D97-AF65-F5344CB8AC3E}">
        <p14:creationId xmlns:p14="http://schemas.microsoft.com/office/powerpoint/2010/main" val="3294795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AEDC286-2734-43DE-B05A-7DC25FD6BC0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B5E2B31-1796-463C-BBAE-F656EA8BDF3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26B276D-87B2-4E76-ADC6-00E446BD59AE}"/>
              </a:ext>
            </a:extLst>
          </p:cNvPr>
          <p:cNvSpPr>
            <a:spLocks noGrp="1"/>
          </p:cNvSpPr>
          <p:nvPr>
            <p:ph type="dt" sz="half" idx="10"/>
          </p:nvPr>
        </p:nvSpPr>
        <p:spPr/>
        <p:txBody>
          <a:bodyPr/>
          <a:lstStyle/>
          <a:p>
            <a:fld id="{8571D37E-27CD-405B-8B0E-AAEA7E9D3E32}" type="datetimeFigureOut">
              <a:rPr lang="en-US" smtClean="0"/>
              <a:t>5/27/2023</a:t>
            </a:fld>
            <a:endParaRPr lang="en-US"/>
          </a:p>
        </p:txBody>
      </p:sp>
      <p:sp>
        <p:nvSpPr>
          <p:cNvPr id="5" name="Footer Placeholder 4">
            <a:extLst>
              <a:ext uri="{FF2B5EF4-FFF2-40B4-BE49-F238E27FC236}">
                <a16:creationId xmlns:a16="http://schemas.microsoft.com/office/drawing/2014/main" id="{FF1CDCDC-AC33-4304-9CEB-7658E2CE31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E240AFF-70E3-41C9-A421-031854114F42}"/>
              </a:ext>
            </a:extLst>
          </p:cNvPr>
          <p:cNvSpPr>
            <a:spLocks noGrp="1"/>
          </p:cNvSpPr>
          <p:nvPr>
            <p:ph type="sldNum" sz="quarter" idx="12"/>
          </p:nvPr>
        </p:nvSpPr>
        <p:spPr/>
        <p:txBody>
          <a:bodyPr/>
          <a:lstStyle/>
          <a:p>
            <a:fld id="{EE1F524D-858B-4595-9419-0372BBC49AD6}" type="slidenum">
              <a:rPr lang="en-US" smtClean="0"/>
              <a:t>‹#›</a:t>
            </a:fld>
            <a:endParaRPr lang="en-US"/>
          </a:p>
        </p:txBody>
      </p:sp>
    </p:spTree>
    <p:extLst>
      <p:ext uri="{BB962C8B-B14F-4D97-AF65-F5344CB8AC3E}">
        <p14:creationId xmlns:p14="http://schemas.microsoft.com/office/powerpoint/2010/main" val="5559908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5586B75A-687E-405C-8A0B-8D00578BA2C3}" type="datetimeFigureOut">
              <a:rPr lang="en-US" dirty="0"/>
              <a:pPr/>
              <a:t>5/27/2023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5/27/2023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5/27/2023</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5/27/2023</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5/27/2023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5/27/2023</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8" name="Date Placeholder 7"/>
          <p:cNvSpPr>
            <a:spLocks noGrp="1"/>
          </p:cNvSpPr>
          <p:nvPr>
            <p:ph type="dt" sz="half" idx="10"/>
          </p:nvPr>
        </p:nvSpPr>
        <p:spPr/>
        <p:txBody>
          <a:bodyPr/>
          <a:lstStyle/>
          <a:p>
            <a:fld id="{5586B75A-687E-405C-8A0B-8D00578BA2C3}" type="datetimeFigureOut">
              <a:rPr lang="en-US" dirty="0"/>
              <a:pPr/>
              <a:t>5/27/2023</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5/27/2023</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b="0" i="0" u="none"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1BABD6-B934-462B-A1A6-336CB9EE13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EEC1FCB-0F47-49FC-8A3D-565F132B4A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C423CE-8994-4D35-AE10-1E7D89EA570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71D37E-27CD-405B-8B0E-AAEA7E9D3E32}" type="datetimeFigureOut">
              <a:rPr lang="en-US" smtClean="0"/>
              <a:t>5/27/2023</a:t>
            </a:fld>
            <a:endParaRPr lang="en-US"/>
          </a:p>
        </p:txBody>
      </p:sp>
      <p:sp>
        <p:nvSpPr>
          <p:cNvPr id="5" name="Footer Placeholder 4">
            <a:extLst>
              <a:ext uri="{FF2B5EF4-FFF2-40B4-BE49-F238E27FC236}">
                <a16:creationId xmlns:a16="http://schemas.microsoft.com/office/drawing/2014/main" id="{B66B7F28-049F-4ABB-9B41-C68371C9C6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2726E2B-CF0F-490D-944F-7FFCDCC7F22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F524D-858B-4595-9419-0372BBC49AD6}" type="slidenum">
              <a:rPr lang="en-US" smtClean="0"/>
              <a:t>‹#›</a:t>
            </a:fld>
            <a:endParaRPr lang="en-US"/>
          </a:p>
        </p:txBody>
      </p:sp>
    </p:spTree>
    <p:extLst>
      <p:ext uri="{BB962C8B-B14F-4D97-AF65-F5344CB8AC3E}">
        <p14:creationId xmlns:p14="http://schemas.microsoft.com/office/powerpoint/2010/main" val="1701851979"/>
      </p:ext>
    </p:extLst>
  </p:cSld>
  <p:clrMap bg1="lt1" tx1="dk1" bg2="lt2" tx2="dk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5.emf"/><Relationship Id="rId4" Type="http://schemas.openxmlformats.org/officeDocument/2006/relationships/image" Target="../media/image14.emf"/></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4.sv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8.emf"/></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microsoft.com/office/2007/relationships/hdphoto" Target="../media/hdphoto3.wdp"/><Relationship Id="rId5" Type="http://schemas.openxmlformats.org/officeDocument/2006/relationships/image" Target="../media/image10.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microsoft.com/office/2007/relationships/hdphoto" Target="../media/hdphoto4.wdp"/></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9.xml"/><Relationship Id="rId1" Type="http://schemas.openxmlformats.org/officeDocument/2006/relationships/slideLayout" Target="../slideLayouts/slideLayout7.xml"/><Relationship Id="rId5" Type="http://schemas.microsoft.com/office/2007/relationships/hdphoto" Target="../media/hdphoto1.wdp"/><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8FB82E5-9F20-8D66-71C2-34ACAC9046B0}"/>
              </a:ext>
              <a:ext uri="{C183D7F6-B498-43B3-948B-1728B52AA6E4}">
                <adec:decorative xmlns:adec="http://schemas.microsoft.com/office/drawing/2017/decorative" val="1"/>
              </a:ext>
            </a:extLst>
          </p:cNvPr>
          <p:cNvSpPr txBox="1"/>
          <p:nvPr/>
        </p:nvSpPr>
        <p:spPr>
          <a:xfrm>
            <a:off x="0" y="292413"/>
            <a:ext cx="12192000" cy="4299623"/>
          </a:xfrm>
          <a:prstGeom prst="rect">
            <a:avLst/>
          </a:prstGeom>
          <a:solidFill>
            <a:srgbClr val="012369"/>
          </a:solidFill>
          <a:ln>
            <a:solidFill>
              <a:schemeClr val="tx1"/>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6" name="TextBox 5">
            <a:extLst>
              <a:ext uri="{FF2B5EF4-FFF2-40B4-BE49-F238E27FC236}">
                <a16:creationId xmlns:a16="http://schemas.microsoft.com/office/drawing/2014/main" id="{717AB5C6-92F9-48CF-BEF2-812CC1220FD9}"/>
              </a:ext>
            </a:extLst>
          </p:cNvPr>
          <p:cNvSpPr txBox="1"/>
          <p:nvPr/>
        </p:nvSpPr>
        <p:spPr>
          <a:xfrm>
            <a:off x="458972" y="1911497"/>
            <a:ext cx="11274056" cy="2000548"/>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US" sz="4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Arizona Professional Learning Series:</a:t>
            </a:r>
          </a:p>
          <a:p>
            <a:pPr marL="0" marR="0" lvl="0" indent="0" algn="ctr" defTabSz="457200" rtl="0" eaLnBrk="1" fontAlgn="auto" latinLnBrk="0" hangingPunct="1">
              <a:lnSpc>
                <a:spcPct val="100000"/>
              </a:lnSpc>
              <a:spcBef>
                <a:spcPts val="0"/>
              </a:spcBef>
              <a:spcAft>
                <a:spcPts val="1200"/>
              </a:spcAft>
              <a:buClrTx/>
              <a:buSzTx/>
              <a:buFontTx/>
              <a:buNone/>
              <a:tabLst/>
              <a:defRPr/>
            </a:pPr>
            <a:r>
              <a:rPr kumimoji="0" lang="en-US" sz="66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Parent Meeting</a:t>
            </a:r>
            <a:endParaRPr kumimoji="0" lang="en-US" sz="7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DC16AB68-C84C-4F1E-9338-FB6BC56FF727}"/>
              </a:ext>
            </a:extLst>
          </p:cNvPr>
          <p:cNvSpPr txBox="1"/>
          <p:nvPr/>
        </p:nvSpPr>
        <p:spPr>
          <a:xfrm>
            <a:off x="0" y="5085228"/>
            <a:ext cx="12192000" cy="1384995"/>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US" sz="6600" b="1" dirty="0">
                <a:solidFill>
                  <a:srgbClr val="012169"/>
                </a:solidFill>
                <a:latin typeface="Arial Black" panose="020B0A04020102020204" pitchFamily="34" charset="0"/>
                <a:cs typeface="Arial" panose="020B0604020202020204" pitchFamily="34" charset="0"/>
              </a:rPr>
              <a:t>Literacy Strategies</a:t>
            </a:r>
            <a:endParaRPr kumimoji="0" lang="en-US" sz="8000" b="1" i="0" u="none" strike="noStrike" kern="1200" cap="none" spc="0" normalizeH="0" baseline="0" noProof="0" dirty="0">
              <a:ln>
                <a:noFill/>
              </a:ln>
              <a:solidFill>
                <a:srgbClr val="012169"/>
              </a:solidFill>
              <a:effectLst/>
              <a:uLnTx/>
              <a:uFillTx/>
              <a:latin typeface="Arial Black" panose="020B0A04020102020204" pitchFamily="34" charset="0"/>
              <a:ea typeface="+mn-ea"/>
              <a:cs typeface="Arial" panose="020B0604020202020204" pitchFamily="34"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8" name="TextBox 7">
            <a:extLst>
              <a:ext uri="{FF2B5EF4-FFF2-40B4-BE49-F238E27FC236}">
                <a16:creationId xmlns:a16="http://schemas.microsoft.com/office/drawing/2014/main" id="{44DDC878-4FC2-4AC6-A2E9-58C5AB5D6F6F}"/>
              </a:ext>
            </a:extLst>
          </p:cNvPr>
          <p:cNvSpPr txBox="1"/>
          <p:nvPr/>
        </p:nvSpPr>
        <p:spPr>
          <a:xfrm>
            <a:off x="3330751" y="710794"/>
            <a:ext cx="6442852" cy="523220"/>
          </a:xfrm>
          <a:prstGeom prst="rect">
            <a:avLst/>
          </a:prstGeom>
          <a:noFill/>
          <a:ln>
            <a:noFill/>
          </a:ln>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Arizona Department of Education</a:t>
            </a:r>
          </a:p>
        </p:txBody>
      </p:sp>
      <p:sp>
        <p:nvSpPr>
          <p:cNvPr id="3" name="Rectangle 2">
            <a:extLst>
              <a:ext uri="{FF2B5EF4-FFF2-40B4-BE49-F238E27FC236}">
                <a16:creationId xmlns:a16="http://schemas.microsoft.com/office/drawing/2014/main" id="{AAF835A6-76FF-4288-A444-BFC5CA3AA0FA}"/>
              </a:ext>
              <a:ext uri="{C183D7F6-B498-43B3-948B-1728B52AA6E4}">
                <adec:decorative xmlns:adec="http://schemas.microsoft.com/office/drawing/2017/decorative" val="1"/>
              </a:ext>
            </a:extLst>
          </p:cNvPr>
          <p:cNvSpPr/>
          <p:nvPr/>
        </p:nvSpPr>
        <p:spPr>
          <a:xfrm>
            <a:off x="0" y="435"/>
            <a:ext cx="12192000" cy="291978"/>
          </a:xfrm>
          <a:prstGeom prst="rect">
            <a:avLst/>
          </a:prstGeom>
          <a:solidFill>
            <a:srgbClr val="BF0D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8AF5DB9D-7B53-4E26-A6E8-96CC77D8D312}"/>
              </a:ext>
              <a:ext uri="{C183D7F6-B498-43B3-948B-1728B52AA6E4}">
                <adec:decorative xmlns:adec="http://schemas.microsoft.com/office/drawing/2017/decorative" val="1"/>
              </a:ext>
            </a:extLst>
          </p:cNvPr>
          <p:cNvSpPr/>
          <p:nvPr/>
        </p:nvSpPr>
        <p:spPr>
          <a:xfrm>
            <a:off x="0" y="4592036"/>
            <a:ext cx="12192000" cy="110082"/>
          </a:xfrm>
          <a:prstGeom prst="rect">
            <a:avLst/>
          </a:prstGeom>
          <a:solidFill>
            <a:srgbClr val="FCAF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7" name="Rectangle 16">
            <a:extLst>
              <a:ext uri="{FF2B5EF4-FFF2-40B4-BE49-F238E27FC236}">
                <a16:creationId xmlns:a16="http://schemas.microsoft.com/office/drawing/2014/main" id="{E1338E75-8B1A-48A9-8487-1D147E8066B9}"/>
              </a:ext>
              <a:ext uri="{C183D7F6-B498-43B3-948B-1728B52AA6E4}">
                <adec:decorative xmlns:adec="http://schemas.microsoft.com/office/drawing/2017/decorative" val="1"/>
              </a:ext>
            </a:extLst>
          </p:cNvPr>
          <p:cNvSpPr/>
          <p:nvPr/>
        </p:nvSpPr>
        <p:spPr>
          <a:xfrm>
            <a:off x="0" y="6580305"/>
            <a:ext cx="12192000" cy="319443"/>
          </a:xfrm>
          <a:prstGeom prst="rect">
            <a:avLst/>
          </a:prstGeom>
          <a:solidFill>
            <a:srgbClr val="BF0D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5" name="Title 4" hidden="1">
            <a:extLst>
              <a:ext uri="{FF2B5EF4-FFF2-40B4-BE49-F238E27FC236}">
                <a16:creationId xmlns:a16="http://schemas.microsoft.com/office/drawing/2014/main" id="{3F56C0E9-0745-A1F6-61B4-DCC6C5EC587D}"/>
              </a:ext>
            </a:extLst>
          </p:cNvPr>
          <p:cNvSpPr>
            <a:spLocks noGrp="1"/>
          </p:cNvSpPr>
          <p:nvPr>
            <p:ph type="title" idx="4294967295"/>
          </p:nvPr>
        </p:nvSpPr>
        <p:spPr/>
        <p:txBody>
          <a:bodyPr/>
          <a:lstStyle/>
          <a:p>
            <a:r>
              <a:rPr lang="en-US" sz="1200" kern="1200" dirty="0">
                <a:solidFill>
                  <a:srgbClr val="000000"/>
                </a:solidFill>
                <a:effectLst/>
                <a:latin typeface="Arial" panose="020B0604020202020204" pitchFamily="34" charset="0"/>
                <a:ea typeface="+mn-ea"/>
                <a:cs typeface="Arial" panose="020B0604020202020204" pitchFamily="34" charset="0"/>
              </a:rPr>
              <a:t>Literacy Strategies Parent Meeting</a:t>
            </a:r>
            <a:endParaRPr lang="en-US" dirty="0"/>
          </a:p>
        </p:txBody>
      </p:sp>
      <p:pic>
        <p:nvPicPr>
          <p:cNvPr id="9" name="Picture 8" descr="A picture containing text, emblem, logo, trademark&#10;&#10;Description automatically generated">
            <a:extLst>
              <a:ext uri="{FF2B5EF4-FFF2-40B4-BE49-F238E27FC236}">
                <a16:creationId xmlns:a16="http://schemas.microsoft.com/office/drawing/2014/main" id="{1F4890D2-2D0B-181F-D2DC-51BFEBD3148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18397" y="498393"/>
            <a:ext cx="943006" cy="943006"/>
          </a:xfrm>
          <a:prstGeom prst="rect">
            <a:avLst/>
          </a:prstGeom>
        </p:spPr>
      </p:pic>
    </p:spTree>
    <p:extLst>
      <p:ext uri="{BB962C8B-B14F-4D97-AF65-F5344CB8AC3E}">
        <p14:creationId xmlns:p14="http://schemas.microsoft.com/office/powerpoint/2010/main" val="1129619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12369"/>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4E13721-6C53-64CB-DD4A-320C0D690C67}"/>
              </a:ext>
              <a:ext uri="{C183D7F6-B498-43B3-948B-1728B52AA6E4}">
                <adec:decorative xmlns:adec="http://schemas.microsoft.com/office/drawing/2017/decorative" val="1"/>
              </a:ext>
            </a:extLst>
          </p:cNvPr>
          <p:cNvSpPr txBox="1"/>
          <p:nvPr/>
        </p:nvSpPr>
        <p:spPr>
          <a:xfrm>
            <a:off x="515008" y="430924"/>
            <a:ext cx="11204026" cy="5990897"/>
          </a:xfrm>
          <a:prstGeom prst="rect">
            <a:avLst/>
          </a:prstGeom>
          <a:solidFill>
            <a:schemeClr val="bg1"/>
          </a:solidFill>
          <a:ln w="57150">
            <a:solidFill>
              <a:srgbClr val="FCAF17"/>
            </a:solidFill>
          </a:ln>
        </p:spPr>
        <p:txBody>
          <a:bodyPr wrap="square" rtlCol="0">
            <a:spAutoFit/>
          </a:bodyPr>
          <a:lstStyle/>
          <a:p>
            <a:pPr algn="l"/>
            <a:endParaRPr lang="en-US" dirty="0"/>
          </a:p>
        </p:txBody>
      </p:sp>
      <p:sp>
        <p:nvSpPr>
          <p:cNvPr id="5" name="Speech Bubble: Rectangle with Corners Rounded 4">
            <a:extLst>
              <a:ext uri="{FF2B5EF4-FFF2-40B4-BE49-F238E27FC236}">
                <a16:creationId xmlns:a16="http://schemas.microsoft.com/office/drawing/2014/main" id="{B4D004AC-A1AC-46B9-B0D7-DAFE5A726D63}"/>
              </a:ext>
              <a:ext uri="{C183D7F6-B498-43B3-948B-1728B52AA6E4}">
                <adec:decorative xmlns:adec="http://schemas.microsoft.com/office/drawing/2017/decorative" val="1"/>
              </a:ext>
            </a:extLst>
          </p:cNvPr>
          <p:cNvSpPr/>
          <p:nvPr/>
        </p:nvSpPr>
        <p:spPr>
          <a:xfrm rot="265288">
            <a:off x="6458107" y="2454858"/>
            <a:ext cx="4168502" cy="2485680"/>
          </a:xfrm>
          <a:prstGeom prst="wedgeRoundRectCallout">
            <a:avLst>
              <a:gd name="adj1" fmla="val -30858"/>
              <a:gd name="adj2" fmla="val 81751"/>
              <a:gd name="adj3" fmla="val 16667"/>
            </a:avLst>
          </a:prstGeom>
          <a:solidFill>
            <a:schemeClr val="bg1"/>
          </a:solidFill>
          <a:ln w="139700">
            <a:solidFill>
              <a:srgbClr val="012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97347EEA-5A1D-423B-94CC-A83B1ADA362C}"/>
              </a:ext>
            </a:extLst>
          </p:cNvPr>
          <p:cNvSpPr txBox="1"/>
          <p:nvPr/>
        </p:nvSpPr>
        <p:spPr>
          <a:xfrm rot="261425">
            <a:off x="6720100" y="2890766"/>
            <a:ext cx="3644517" cy="1446550"/>
          </a:xfrm>
          <a:prstGeom prst="rect">
            <a:avLst/>
          </a:prstGeom>
          <a:solidFill>
            <a:schemeClr val="bg1"/>
          </a:solidFill>
          <a:ln>
            <a:noFill/>
          </a:ln>
        </p:spPr>
        <p:txBody>
          <a:bodyPr wrap="square" rtlCol="0">
            <a:spAutoFit/>
          </a:bodyPr>
          <a:lstStyle/>
          <a:p>
            <a:pPr algn="ctr"/>
            <a:r>
              <a:rPr lang="en-US" sz="8800" b="1" dirty="0">
                <a:solidFill>
                  <a:srgbClr val="BF0D3E"/>
                </a:solidFill>
                <a:latin typeface="Arial" panose="020B0604020202020204" pitchFamily="34" charset="0"/>
                <a:cs typeface="Arial" panose="020B0604020202020204" pitchFamily="34" charset="0"/>
              </a:rPr>
              <a:t>Aloud</a:t>
            </a:r>
          </a:p>
        </p:txBody>
      </p:sp>
      <p:sp>
        <p:nvSpPr>
          <p:cNvPr id="6" name="Thought Bubble: Cloud 5" descr="Icon of thought bubble: Think Aloud">
            <a:extLst>
              <a:ext uri="{FF2B5EF4-FFF2-40B4-BE49-F238E27FC236}">
                <a16:creationId xmlns:a16="http://schemas.microsoft.com/office/drawing/2014/main" id="{BA9D60D3-312E-4E91-B844-6D45E0FEAEEF}"/>
              </a:ext>
            </a:extLst>
          </p:cNvPr>
          <p:cNvSpPr/>
          <p:nvPr/>
        </p:nvSpPr>
        <p:spPr>
          <a:xfrm>
            <a:off x="1467451" y="1198883"/>
            <a:ext cx="4351429" cy="3111063"/>
          </a:xfrm>
          <a:prstGeom prst="cloudCallout">
            <a:avLst>
              <a:gd name="adj1" fmla="val 44215"/>
              <a:gd name="adj2" fmla="val 66471"/>
            </a:avLst>
          </a:prstGeom>
          <a:solidFill>
            <a:schemeClr val="bg1"/>
          </a:solidFill>
          <a:ln w="139700">
            <a:solidFill>
              <a:srgbClr val="01236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012369"/>
                </a:solidFill>
              </a:ln>
            </a:endParaRPr>
          </a:p>
        </p:txBody>
      </p:sp>
      <p:sp>
        <p:nvSpPr>
          <p:cNvPr id="7" name="TextBox 6">
            <a:extLst>
              <a:ext uri="{FF2B5EF4-FFF2-40B4-BE49-F238E27FC236}">
                <a16:creationId xmlns:a16="http://schemas.microsoft.com/office/drawing/2014/main" id="{CAB56563-F2A3-4DB5-8BE8-6A2AF8412B85}"/>
              </a:ext>
              <a:ext uri="{C183D7F6-B498-43B3-948B-1728B52AA6E4}">
                <adec:decorative xmlns:adec="http://schemas.microsoft.com/office/drawing/2017/decorative" val="1"/>
              </a:ext>
            </a:extLst>
          </p:cNvPr>
          <p:cNvSpPr txBox="1"/>
          <p:nvPr/>
        </p:nvSpPr>
        <p:spPr>
          <a:xfrm rot="20676591">
            <a:off x="2008949" y="1927888"/>
            <a:ext cx="3268432" cy="1446550"/>
          </a:xfrm>
          <a:prstGeom prst="rect">
            <a:avLst/>
          </a:prstGeom>
          <a:solidFill>
            <a:schemeClr val="bg1"/>
          </a:solidFill>
          <a:ln>
            <a:noFill/>
          </a:ln>
        </p:spPr>
        <p:txBody>
          <a:bodyPr wrap="square" rtlCol="0">
            <a:spAutoFit/>
          </a:bodyPr>
          <a:lstStyle/>
          <a:p>
            <a:pPr algn="l"/>
            <a:r>
              <a:rPr lang="en-US" sz="8800" b="1" dirty="0">
                <a:ln w="57150">
                  <a:solidFill>
                    <a:srgbClr val="BF0D3E"/>
                  </a:solidFill>
                </a:ln>
                <a:solidFill>
                  <a:schemeClr val="bg1"/>
                </a:solidFill>
                <a:latin typeface="Arial" panose="020B0604020202020204" pitchFamily="34" charset="0"/>
                <a:cs typeface="Arial" panose="020B0604020202020204" pitchFamily="34" charset="0"/>
              </a:rPr>
              <a:t>Think</a:t>
            </a:r>
          </a:p>
        </p:txBody>
      </p:sp>
      <p:sp>
        <p:nvSpPr>
          <p:cNvPr id="4" name="Title 3" hidden="1">
            <a:extLst>
              <a:ext uri="{FF2B5EF4-FFF2-40B4-BE49-F238E27FC236}">
                <a16:creationId xmlns:a16="http://schemas.microsoft.com/office/drawing/2014/main" id="{AA14283F-A9C8-BBA7-1767-E1E836F5A954}"/>
              </a:ext>
            </a:extLst>
          </p:cNvPr>
          <p:cNvSpPr>
            <a:spLocks noGrp="1"/>
          </p:cNvSpPr>
          <p:nvPr>
            <p:ph type="title" idx="4294967295"/>
          </p:nvPr>
        </p:nvSpPr>
        <p:spPr/>
        <p:txBody>
          <a:bodyPr/>
          <a:lstStyle/>
          <a:p>
            <a:r>
              <a:rPr lang="en-US" dirty="0"/>
              <a:t>Think Aloud</a:t>
            </a:r>
          </a:p>
        </p:txBody>
      </p:sp>
    </p:spTree>
    <p:extLst>
      <p:ext uri="{BB962C8B-B14F-4D97-AF65-F5344CB8AC3E}">
        <p14:creationId xmlns:p14="http://schemas.microsoft.com/office/powerpoint/2010/main" val="16358496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quot;&quot;">
            <a:extLst>
              <a:ext uri="{FF2B5EF4-FFF2-40B4-BE49-F238E27FC236}">
                <a16:creationId xmlns:a16="http://schemas.microsoft.com/office/drawing/2014/main" id="{1F42E441-F637-49EE-AEEB-89D0CB8F2674}"/>
              </a:ext>
            </a:extLst>
          </p:cNvPr>
          <p:cNvSpPr/>
          <p:nvPr/>
        </p:nvSpPr>
        <p:spPr>
          <a:xfrm>
            <a:off x="0" y="4367639"/>
            <a:ext cx="11707367" cy="1925282"/>
          </a:xfrm>
          <a:prstGeom prst="rect">
            <a:avLst/>
          </a:prstGeom>
          <a:solidFill>
            <a:srgbClr val="0123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Corbel" panose="020B0503020204020204"/>
              <a:ea typeface="+mn-ea"/>
              <a:cs typeface="+mn-cs"/>
            </a:endParaRPr>
          </a:p>
        </p:txBody>
      </p:sp>
      <p:sp>
        <p:nvSpPr>
          <p:cNvPr id="4" name="Rectangle 3" descr="&quot;&quot;">
            <a:extLst>
              <a:ext uri="{FF2B5EF4-FFF2-40B4-BE49-F238E27FC236}">
                <a16:creationId xmlns:a16="http://schemas.microsoft.com/office/drawing/2014/main" id="{109DA3EB-4B47-46F9-B90A-3AA33589E730}"/>
              </a:ext>
            </a:extLst>
          </p:cNvPr>
          <p:cNvSpPr/>
          <p:nvPr/>
        </p:nvSpPr>
        <p:spPr>
          <a:xfrm>
            <a:off x="0" y="0"/>
            <a:ext cx="11707367" cy="497110"/>
          </a:xfrm>
          <a:prstGeom prst="rect">
            <a:avLst/>
          </a:prstGeom>
          <a:solidFill>
            <a:srgbClr val="BF0D3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16" name="Rectangle 15">
            <a:extLst>
              <a:ext uri="{FF2B5EF4-FFF2-40B4-BE49-F238E27FC236}">
                <a16:creationId xmlns:a16="http://schemas.microsoft.com/office/drawing/2014/main" id="{1E7A47BE-3856-F269-AC5B-C71225C4E3BC}"/>
              </a:ext>
              <a:ext uri="{C183D7F6-B498-43B3-948B-1728B52AA6E4}">
                <adec:decorative xmlns:adec="http://schemas.microsoft.com/office/drawing/2017/decorative" val="1"/>
              </a:ext>
            </a:extLst>
          </p:cNvPr>
          <p:cNvSpPr/>
          <p:nvPr/>
        </p:nvSpPr>
        <p:spPr>
          <a:xfrm>
            <a:off x="-2" y="4322138"/>
            <a:ext cx="11707367" cy="87086"/>
          </a:xfrm>
          <a:prstGeom prst="rect">
            <a:avLst/>
          </a:prstGeom>
          <a:solidFill>
            <a:srgbClr val="FCAF1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pic>
        <p:nvPicPr>
          <p:cNvPr id="26" name="Picture 25">
            <a:extLst>
              <a:ext uri="{FF2B5EF4-FFF2-40B4-BE49-F238E27FC236}">
                <a16:creationId xmlns:a16="http://schemas.microsoft.com/office/drawing/2014/main" id="{DCE26A61-B499-B4D5-F366-2A186CBE905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46964" y="962610"/>
            <a:ext cx="3660312" cy="2894027"/>
          </a:xfrm>
          <a:prstGeom prst="rect">
            <a:avLst/>
          </a:prstGeom>
        </p:spPr>
      </p:pic>
      <p:pic>
        <p:nvPicPr>
          <p:cNvPr id="27" name="Picture 26">
            <a:extLst>
              <a:ext uri="{FF2B5EF4-FFF2-40B4-BE49-F238E27FC236}">
                <a16:creationId xmlns:a16="http://schemas.microsoft.com/office/drawing/2014/main" id="{EE8CF5AC-89C7-FA1F-03F0-4A2D73BAF73C}"/>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065339" y="1023743"/>
            <a:ext cx="3576683" cy="2940968"/>
          </a:xfrm>
          <a:prstGeom prst="rect">
            <a:avLst/>
          </a:prstGeom>
        </p:spPr>
      </p:pic>
      <p:pic>
        <p:nvPicPr>
          <p:cNvPr id="28" name="Picture 27">
            <a:extLst>
              <a:ext uri="{FF2B5EF4-FFF2-40B4-BE49-F238E27FC236}">
                <a16:creationId xmlns:a16="http://schemas.microsoft.com/office/drawing/2014/main" id="{5FFF4D52-1FC0-AFE4-F5F9-E55A32C7AB54}"/>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642022" y="1023743"/>
            <a:ext cx="3792884" cy="2940968"/>
          </a:xfrm>
          <a:prstGeom prst="rect">
            <a:avLst/>
          </a:prstGeom>
        </p:spPr>
      </p:pic>
      <p:sp>
        <p:nvSpPr>
          <p:cNvPr id="9" name="TextBox 8">
            <a:extLst>
              <a:ext uri="{FF2B5EF4-FFF2-40B4-BE49-F238E27FC236}">
                <a16:creationId xmlns:a16="http://schemas.microsoft.com/office/drawing/2014/main" id="{234E480C-41DE-4B71-7FCD-24020795F52B}"/>
              </a:ext>
            </a:extLst>
          </p:cNvPr>
          <p:cNvSpPr txBox="1"/>
          <p:nvPr/>
        </p:nvSpPr>
        <p:spPr>
          <a:xfrm>
            <a:off x="49107" y="4601036"/>
            <a:ext cx="11658258" cy="1200329"/>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rPr>
              <a:t>  Before    During    After</a:t>
            </a:r>
          </a:p>
        </p:txBody>
      </p:sp>
      <p:sp>
        <p:nvSpPr>
          <p:cNvPr id="3" name="Title 2" hidden="1">
            <a:extLst>
              <a:ext uri="{FF2B5EF4-FFF2-40B4-BE49-F238E27FC236}">
                <a16:creationId xmlns:a16="http://schemas.microsoft.com/office/drawing/2014/main" id="{36B8A931-A8EA-73AA-26F9-8B6A8DA1A435}"/>
              </a:ext>
            </a:extLst>
          </p:cNvPr>
          <p:cNvSpPr>
            <a:spLocks noGrp="1"/>
          </p:cNvSpPr>
          <p:nvPr>
            <p:ph type="title" idx="4294967295"/>
          </p:nvPr>
        </p:nvSpPr>
        <p:spPr/>
        <p:txBody>
          <a:bodyPr/>
          <a:lstStyle/>
          <a:p>
            <a:r>
              <a:rPr lang="en-US" dirty="0"/>
              <a:t>Before During After</a:t>
            </a:r>
          </a:p>
        </p:txBody>
      </p:sp>
    </p:spTree>
    <p:extLst>
      <p:ext uri="{BB962C8B-B14F-4D97-AF65-F5344CB8AC3E}">
        <p14:creationId xmlns:p14="http://schemas.microsoft.com/office/powerpoint/2010/main" val="322102220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icture of adult elephant helping small elephant cross a river">
            <a:extLst>
              <a:ext uri="{FF2B5EF4-FFF2-40B4-BE49-F238E27FC236}">
                <a16:creationId xmlns:a16="http://schemas.microsoft.com/office/drawing/2014/main" id="{209884FE-F262-4D59-96CB-E3F59310A92D}"/>
              </a:ext>
            </a:extLst>
          </p:cNvPr>
          <p:cNvPicPr>
            <a:picLocks noChangeAspect="1"/>
          </p:cNvPicPr>
          <p:nvPr/>
        </p:nvPicPr>
        <p:blipFill rotWithShape="1">
          <a:blip r:embed="rId3"/>
          <a:srcRect l="2157" t="4921" r="2056" b="5079"/>
          <a:stretch/>
        </p:blipFill>
        <p:spPr>
          <a:xfrm>
            <a:off x="-95693" y="0"/>
            <a:ext cx="12287693" cy="6857990"/>
          </a:xfrm>
          <a:prstGeom prst="rect">
            <a:avLst/>
          </a:prstGeom>
          <a:ln>
            <a:noFill/>
          </a:ln>
        </p:spPr>
      </p:pic>
      <p:sp>
        <p:nvSpPr>
          <p:cNvPr id="2" name="Title 1" hidden="1">
            <a:extLst>
              <a:ext uri="{FF2B5EF4-FFF2-40B4-BE49-F238E27FC236}">
                <a16:creationId xmlns:a16="http://schemas.microsoft.com/office/drawing/2014/main" id="{343AC366-7E87-8755-5E08-AAD0A841B5F3}"/>
              </a:ext>
            </a:extLst>
          </p:cNvPr>
          <p:cNvSpPr>
            <a:spLocks noGrp="1"/>
          </p:cNvSpPr>
          <p:nvPr>
            <p:ph type="title" idx="4294967295"/>
          </p:nvPr>
        </p:nvSpPr>
        <p:spPr/>
        <p:txBody>
          <a:bodyPr/>
          <a:lstStyle/>
          <a:p>
            <a:r>
              <a:rPr lang="en-US" sz="1200" kern="1200" dirty="0">
                <a:solidFill>
                  <a:srgbClr val="000000"/>
                </a:solidFill>
                <a:effectLst/>
                <a:latin typeface="Arial" panose="020B0604020202020204" pitchFamily="34" charset="0"/>
                <a:ea typeface="+mn-ea"/>
                <a:cs typeface="Arial" panose="020B0604020202020204" pitchFamily="34" charset="0"/>
              </a:rPr>
              <a:t>Baby elephant in</a:t>
            </a:r>
            <a:r>
              <a:rPr lang="en-US" sz="1200" kern="1200" baseline="0" dirty="0">
                <a:solidFill>
                  <a:srgbClr val="000000"/>
                </a:solidFill>
                <a:effectLst/>
                <a:latin typeface="Arial" panose="020B0604020202020204" pitchFamily="34" charset="0"/>
                <a:ea typeface="+mn-ea"/>
                <a:cs typeface="Arial" panose="020B0604020202020204" pitchFamily="34" charset="0"/>
              </a:rPr>
              <a:t> </a:t>
            </a:r>
            <a:r>
              <a:rPr lang="en-US" sz="1200" kern="1200" dirty="0">
                <a:solidFill>
                  <a:srgbClr val="000000"/>
                </a:solidFill>
                <a:effectLst/>
                <a:latin typeface="Arial" panose="020B0604020202020204" pitchFamily="34" charset="0"/>
                <a:ea typeface="+mn-ea"/>
                <a:cs typeface="Arial" panose="020B0604020202020204" pitchFamily="34" charset="0"/>
              </a:rPr>
              <a:t>the water</a:t>
            </a:r>
            <a:endParaRPr lang="en-US" dirty="0"/>
          </a:p>
        </p:txBody>
      </p:sp>
    </p:spTree>
    <p:extLst>
      <p:ext uri="{BB962C8B-B14F-4D97-AF65-F5344CB8AC3E}">
        <p14:creationId xmlns:p14="http://schemas.microsoft.com/office/powerpoint/2010/main" val="37803268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t, Cats, Feline, Felines, Colony Of Cats, Three">
            <a:extLst>
              <a:ext uri="{FF2B5EF4-FFF2-40B4-BE49-F238E27FC236}">
                <a16:creationId xmlns:a16="http://schemas.microsoft.com/office/drawing/2014/main" id="{597CD3F2-169B-474D-AB0E-C4D667EE68FF}"/>
              </a:ext>
            </a:extLst>
          </p:cNvPr>
          <p:cNvPicPr/>
          <p:nvPr/>
        </p:nvPicPr>
        <p:blipFill rotWithShape="1">
          <a:blip r:embed="rId3">
            <a:extLst>
              <a:ext uri="{28A0092B-C50C-407E-A947-70E740481C1C}">
                <a14:useLocalDpi xmlns:a14="http://schemas.microsoft.com/office/drawing/2010/main" val="0"/>
              </a:ext>
            </a:extLst>
          </a:blip>
          <a:srcRect t="20495"/>
          <a:stretch/>
        </p:blipFill>
        <p:spPr bwMode="auto">
          <a:xfrm>
            <a:off x="20" y="10"/>
            <a:ext cx="12191980" cy="6857990"/>
          </a:xfrm>
          <a:prstGeom prst="rect">
            <a:avLst/>
          </a:prstGeom>
        </p:spPr>
      </p:pic>
      <p:sp>
        <p:nvSpPr>
          <p:cNvPr id="3" name="Title 2" hidden="1">
            <a:extLst>
              <a:ext uri="{FF2B5EF4-FFF2-40B4-BE49-F238E27FC236}">
                <a16:creationId xmlns:a16="http://schemas.microsoft.com/office/drawing/2014/main" id="{58087887-D977-08D5-4E26-EB6520DCC204}"/>
              </a:ext>
            </a:extLst>
          </p:cNvPr>
          <p:cNvSpPr>
            <a:spLocks noGrp="1"/>
          </p:cNvSpPr>
          <p:nvPr>
            <p:ph type="title" idx="4294967295"/>
          </p:nvPr>
        </p:nvSpPr>
        <p:spPr/>
        <p:txBody>
          <a:bodyPr/>
          <a:lstStyle/>
          <a:p>
            <a:r>
              <a:rPr lang="en-US" sz="1200" kern="1200" dirty="0">
                <a:solidFill>
                  <a:srgbClr val="000000"/>
                </a:solidFill>
                <a:effectLst/>
                <a:latin typeface="Arial" panose="020B0604020202020204" pitchFamily="34" charset="0"/>
                <a:ea typeface="+mn-ea"/>
                <a:cs typeface="Arial" panose="020B0604020202020204" pitchFamily="34" charset="0"/>
              </a:rPr>
              <a:t>Three cats watching something</a:t>
            </a:r>
            <a:endParaRPr lang="en-US" dirty="0"/>
          </a:p>
        </p:txBody>
      </p:sp>
    </p:spTree>
    <p:extLst>
      <p:ext uri="{BB962C8B-B14F-4D97-AF65-F5344CB8AC3E}">
        <p14:creationId xmlns:p14="http://schemas.microsoft.com/office/powerpoint/2010/main" val="27922364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quot;&quot;">
            <a:extLst>
              <a:ext uri="{FF2B5EF4-FFF2-40B4-BE49-F238E27FC236}">
                <a16:creationId xmlns:a16="http://schemas.microsoft.com/office/drawing/2014/main" id="{B854D61E-D940-4041-A4DF-5F4B833152B7}"/>
              </a:ext>
            </a:extLst>
          </p:cNvPr>
          <p:cNvSpPr txBox="1"/>
          <p:nvPr/>
        </p:nvSpPr>
        <p:spPr>
          <a:xfrm>
            <a:off x="11761764" y="758950"/>
            <a:ext cx="430236" cy="5340097"/>
          </a:xfrm>
          <a:prstGeom prst="rect">
            <a:avLst/>
          </a:prstGeom>
          <a:solidFill>
            <a:srgbClr val="012369"/>
          </a:solidFill>
          <a:ln>
            <a:noFill/>
          </a:ln>
        </p:spPr>
        <p:txBody>
          <a:bodyPr wrap="square" rtlCol="0">
            <a:spAutoFit/>
          </a:bodyPr>
          <a:lstStyle/>
          <a:p>
            <a:pPr algn="l"/>
            <a:endParaRPr lang="en-US" dirty="0"/>
          </a:p>
        </p:txBody>
      </p:sp>
      <p:sp>
        <p:nvSpPr>
          <p:cNvPr id="5" name="TextBox 4" descr="&quot;&quot;">
            <a:extLst>
              <a:ext uri="{FF2B5EF4-FFF2-40B4-BE49-F238E27FC236}">
                <a16:creationId xmlns:a16="http://schemas.microsoft.com/office/drawing/2014/main" id="{C1651069-1749-4A97-82E3-AE1C4FA7FDF0}"/>
              </a:ext>
            </a:extLst>
          </p:cNvPr>
          <p:cNvSpPr txBox="1"/>
          <p:nvPr/>
        </p:nvSpPr>
        <p:spPr>
          <a:xfrm>
            <a:off x="0" y="758950"/>
            <a:ext cx="5188688" cy="5340097"/>
          </a:xfrm>
          <a:prstGeom prst="rect">
            <a:avLst/>
          </a:prstGeom>
          <a:solidFill>
            <a:srgbClr val="012369"/>
          </a:solidFill>
          <a:ln>
            <a:noFill/>
          </a:ln>
        </p:spPr>
        <p:txBody>
          <a:bodyPr wrap="square" rtlCol="0">
            <a:spAutoFit/>
          </a:bodyPr>
          <a:lstStyle/>
          <a:p>
            <a:pPr algn="l"/>
            <a:endParaRPr lang="en-US" dirty="0"/>
          </a:p>
        </p:txBody>
      </p:sp>
      <p:pic>
        <p:nvPicPr>
          <p:cNvPr id="6" name="Picture 5">
            <a:extLst>
              <a:ext uri="{FF2B5EF4-FFF2-40B4-BE49-F238E27FC236}">
                <a16:creationId xmlns:a16="http://schemas.microsoft.com/office/drawing/2014/main" id="{F6B2B848-35AB-4AD8-A1FD-1621EBF23D95}"/>
              </a:ext>
              <a:ext uri="{C183D7F6-B498-43B3-948B-1728B52AA6E4}">
                <adec:decorative xmlns:adec="http://schemas.microsoft.com/office/drawing/2017/decorative" val="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5816008" y="758950"/>
            <a:ext cx="5318176" cy="5312805"/>
          </a:xfrm>
          <a:prstGeom prst="rect">
            <a:avLst/>
          </a:prstGeom>
        </p:spPr>
      </p:pic>
      <p:sp>
        <p:nvSpPr>
          <p:cNvPr id="7" name="TextBox 6">
            <a:extLst>
              <a:ext uri="{FF2B5EF4-FFF2-40B4-BE49-F238E27FC236}">
                <a16:creationId xmlns:a16="http://schemas.microsoft.com/office/drawing/2014/main" id="{D59FF3B7-F5CF-45E1-83C0-EC7AE967ECB5}"/>
              </a:ext>
            </a:extLst>
          </p:cNvPr>
          <p:cNvSpPr txBox="1"/>
          <p:nvPr/>
        </p:nvSpPr>
        <p:spPr>
          <a:xfrm>
            <a:off x="679708" y="1732105"/>
            <a:ext cx="4390065" cy="4339650"/>
          </a:xfrm>
          <a:prstGeom prst="rect">
            <a:avLst/>
          </a:prstGeom>
          <a:noFill/>
          <a:ln>
            <a:noFill/>
          </a:ln>
        </p:spPr>
        <p:txBody>
          <a:bodyPr wrap="square" rtlCol="0">
            <a:spAutoFit/>
          </a:bodyPr>
          <a:lstStyle/>
          <a:p>
            <a:pPr algn="ctr"/>
            <a:r>
              <a:rPr lang="en-US" sz="7200" b="1" dirty="0">
                <a:solidFill>
                  <a:schemeClr val="bg1"/>
                </a:solidFill>
                <a:latin typeface="Arial" panose="020B0604020202020204" pitchFamily="34" charset="0"/>
                <a:cs typeface="Arial" panose="020B0604020202020204" pitchFamily="34" charset="0"/>
              </a:rPr>
              <a:t>I Do.</a:t>
            </a:r>
          </a:p>
          <a:p>
            <a:pPr algn="ctr"/>
            <a:endParaRPr lang="en-US" sz="6000" b="1" dirty="0">
              <a:solidFill>
                <a:schemeClr val="bg1"/>
              </a:solidFill>
              <a:latin typeface="Arial" panose="020B0604020202020204" pitchFamily="34" charset="0"/>
              <a:cs typeface="Arial" panose="020B0604020202020204" pitchFamily="34" charset="0"/>
            </a:endParaRPr>
          </a:p>
          <a:p>
            <a:pPr algn="ctr"/>
            <a:r>
              <a:rPr lang="en-US" sz="7200" b="1" dirty="0">
                <a:solidFill>
                  <a:schemeClr val="bg1"/>
                </a:solidFill>
                <a:latin typeface="Arial" panose="020B0604020202020204" pitchFamily="34" charset="0"/>
                <a:cs typeface="Arial" panose="020B0604020202020204" pitchFamily="34" charset="0"/>
              </a:rPr>
              <a:t>  We do.</a:t>
            </a:r>
          </a:p>
          <a:p>
            <a:pPr algn="ctr"/>
            <a:endParaRPr lang="en-US" sz="7200" b="1" dirty="0">
              <a:solidFill>
                <a:schemeClr val="bg1"/>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B06E34EE-67D9-4282-AB4E-95C4CEEEC45C}"/>
              </a:ext>
              <a:ext uri="{C183D7F6-B498-43B3-948B-1728B52AA6E4}">
                <adec:decorative xmlns:adec="http://schemas.microsoft.com/office/drawing/2017/decorative" val="1"/>
              </a:ext>
            </a:extLst>
          </p:cNvPr>
          <p:cNvPicPr>
            <a:picLocks noChangeAspect="1"/>
          </p:cNvPicPr>
          <p:nvPr/>
        </p:nvPicPr>
        <p:blipFill>
          <a:blip r:embed="rId5">
            <a:biLevel thresh="50000"/>
            <a:extLst>
              <a:ext uri="{BEBA8EAE-BF5A-486C-A8C5-ECC9F3942E4B}">
                <a14:imgProps xmlns:a14="http://schemas.microsoft.com/office/drawing/2010/main">
                  <a14:imgLayer r:embed="rId6">
                    <a14:imgEffect>
                      <a14:backgroundRemoval t="10000" b="90000" l="10000" r="90000">
                        <a14:backgroundMark x1="13563" y1="37613" x2="13563" y2="37613"/>
                        <a14:backgroundMark x1="14943" y1="32658" x2="14943" y2="32658"/>
                        <a14:backgroundMark x1="15402" y1="35135" x2="15402" y2="35135"/>
                        <a14:backgroundMark x1="58621" y1="22748" x2="58621" y2="22748"/>
                        <a14:backgroundMark x1="16782" y1="37387" x2="16782" y2="37387"/>
                        <a14:backgroundMark x1="24138" y1="33108" x2="24138" y2="33108"/>
                        <a14:backgroundMark x1="74483" y1="18468" x2="74483" y2="18468"/>
                        <a14:backgroundMark x1="28736" y1="22748" x2="28736" y2="22748"/>
                        <a14:backgroundMark x1="78621" y1="43694" x2="78621" y2="43694"/>
                        <a14:backgroundMark x1="78621" y1="43694" x2="78621" y2="43694"/>
                        <a14:backgroundMark x1="45747" y1="20721" x2="45747" y2="20721"/>
                        <a14:backgroundMark x1="21609" y1="78378" x2="21609" y2="78378"/>
                        <a14:backgroundMark x1="35402" y1="29279" x2="35402" y2="29279"/>
                        <a14:backgroundMark x1="40460" y1="88288" x2="40460" y2="88288"/>
                        <a14:backgroundMark x1="37241" y1="12387" x2="37241" y2="12387"/>
                        <a14:backgroundMark x1="14943" y1="65090" x2="14943" y2="65090"/>
                        <a14:backgroundMark x1="86437" y1="49775" x2="86437" y2="49775"/>
                        <a14:backgroundMark x1="42529" y1="23423" x2="42529" y2="23423"/>
                        <a14:backgroundMark x1="81839" y1="81081" x2="81839" y2="81081"/>
                        <a14:backgroundMark x1="42299" y1="25225" x2="42299" y2="25225"/>
                        <a14:backgroundMark x1="82989" y1="52703" x2="82989" y2="52703"/>
                        <a14:backgroundMark x1="71724" y1="62613" x2="71724" y2="62613"/>
                        <a14:backgroundMark x1="43678" y1="22072" x2="43678" y2="22072"/>
                        <a14:backgroundMark x1="25977" y1="21396" x2="25977" y2="21396"/>
                        <a14:backgroundMark x1="25057" y1="78378" x2="25057" y2="78378"/>
                        <a14:backgroundMark x1="19080" y1="63063" x2="19080" y2="63063"/>
                        <a14:backgroundMark x1="13563" y1="61261" x2="30575" y2="81532"/>
                        <a14:backgroundMark x1="30575" y1="81532" x2="39310" y2="86937"/>
                        <a14:backgroundMark x1="11954" y1="33784" x2="40920" y2="19369"/>
                        <a14:backgroundMark x1="40920" y1="19369" x2="40690" y2="38063"/>
                        <a14:backgroundMark x1="84368" y1="36937" x2="67586" y2="84234"/>
                      </a14:backgroundRemoval>
                    </a14:imgEffect>
                    <a14:imgEffect>
                      <a14:sharpenSoften amount="25000"/>
                    </a14:imgEffect>
                  </a14:imgLayer>
                </a14:imgProps>
              </a:ext>
            </a:extLst>
          </a:blip>
          <a:stretch>
            <a:fillRect/>
          </a:stretch>
        </p:blipFill>
        <p:spPr>
          <a:xfrm>
            <a:off x="627320" y="1603880"/>
            <a:ext cx="1234320" cy="1259858"/>
          </a:xfrm>
          <a:prstGeom prst="rect">
            <a:avLst/>
          </a:prstGeom>
        </p:spPr>
      </p:pic>
      <p:pic>
        <p:nvPicPr>
          <p:cNvPr id="9" name="Picture 8">
            <a:extLst>
              <a:ext uri="{FF2B5EF4-FFF2-40B4-BE49-F238E27FC236}">
                <a16:creationId xmlns:a16="http://schemas.microsoft.com/office/drawing/2014/main" id="{2BF79894-1E1B-4813-83BD-BBEFA0C30366}"/>
              </a:ext>
              <a:ext uri="{C183D7F6-B498-43B3-948B-1728B52AA6E4}">
                <adec:decorative xmlns:adec="http://schemas.microsoft.com/office/drawing/2017/decorative" val="1"/>
              </a:ext>
            </a:extLst>
          </p:cNvPr>
          <p:cNvPicPr>
            <a:picLocks noChangeAspect="1"/>
          </p:cNvPicPr>
          <p:nvPr/>
        </p:nvPicPr>
        <p:blipFill>
          <a:blip r:embed="rId5">
            <a:biLevel thresh="50000"/>
            <a:extLst>
              <a:ext uri="{BEBA8EAE-BF5A-486C-A8C5-ECC9F3942E4B}">
                <a14:imgProps xmlns:a14="http://schemas.microsoft.com/office/drawing/2010/main">
                  <a14:imgLayer r:embed="rId6">
                    <a14:imgEffect>
                      <a14:backgroundRemoval t="10000" b="90000" l="10000" r="90000">
                        <a14:backgroundMark x1="13563" y1="37613" x2="13563" y2="37613"/>
                        <a14:backgroundMark x1="14943" y1="32658" x2="14943" y2="32658"/>
                        <a14:backgroundMark x1="15402" y1="35135" x2="15402" y2="35135"/>
                        <a14:backgroundMark x1="58621" y1="22748" x2="58621" y2="22748"/>
                        <a14:backgroundMark x1="16782" y1="37387" x2="16782" y2="37387"/>
                        <a14:backgroundMark x1="24138" y1="33108" x2="24138" y2="33108"/>
                        <a14:backgroundMark x1="74483" y1="18468" x2="74483" y2="18468"/>
                        <a14:backgroundMark x1="28736" y1="22748" x2="28736" y2="22748"/>
                        <a14:backgroundMark x1="78621" y1="43694" x2="78621" y2="43694"/>
                        <a14:backgroundMark x1="78621" y1="43694" x2="78621" y2="43694"/>
                        <a14:backgroundMark x1="45747" y1="20721" x2="45747" y2="20721"/>
                        <a14:backgroundMark x1="21609" y1="78378" x2="21609" y2="78378"/>
                        <a14:backgroundMark x1="35402" y1="29279" x2="35402" y2="29279"/>
                        <a14:backgroundMark x1="40460" y1="88288" x2="40460" y2="88288"/>
                        <a14:backgroundMark x1="37241" y1="12387" x2="37241" y2="12387"/>
                        <a14:backgroundMark x1="14943" y1="65090" x2="14943" y2="65090"/>
                        <a14:backgroundMark x1="86437" y1="49775" x2="86437" y2="49775"/>
                        <a14:backgroundMark x1="42529" y1="23423" x2="42529" y2="23423"/>
                        <a14:backgroundMark x1="81839" y1="81081" x2="81839" y2="81081"/>
                        <a14:backgroundMark x1="42299" y1="25225" x2="42299" y2="25225"/>
                        <a14:backgroundMark x1="82989" y1="52703" x2="82989" y2="52703"/>
                        <a14:backgroundMark x1="71724" y1="62613" x2="71724" y2="62613"/>
                        <a14:backgroundMark x1="43678" y1="22072" x2="43678" y2="22072"/>
                        <a14:backgroundMark x1="25977" y1="21396" x2="25977" y2="21396"/>
                        <a14:backgroundMark x1="25057" y1="78378" x2="25057" y2="78378"/>
                        <a14:backgroundMark x1="19080" y1="63063" x2="19080" y2="63063"/>
                        <a14:backgroundMark x1="13563" y1="61261" x2="30575" y2="81532"/>
                        <a14:backgroundMark x1="30575" y1="81532" x2="39310" y2="86937"/>
                        <a14:backgroundMark x1="11954" y1="33784" x2="40920" y2="19369"/>
                        <a14:backgroundMark x1="40920" y1="19369" x2="40690" y2="38063"/>
                        <a14:backgroundMark x1="84368" y1="36937" x2="67586" y2="84234"/>
                      </a14:backgroundRemoval>
                    </a14:imgEffect>
                    <a14:imgEffect>
                      <a14:sharpenSoften amount="25000"/>
                    </a14:imgEffect>
                  </a14:imgLayer>
                </a14:imgProps>
              </a:ext>
            </a:extLst>
          </a:blip>
          <a:stretch>
            <a:fillRect/>
          </a:stretch>
        </p:blipFill>
        <p:spPr>
          <a:xfrm>
            <a:off x="560793" y="3649958"/>
            <a:ext cx="1234320" cy="1259858"/>
          </a:xfrm>
          <a:prstGeom prst="rect">
            <a:avLst/>
          </a:prstGeom>
        </p:spPr>
      </p:pic>
      <p:sp>
        <p:nvSpPr>
          <p:cNvPr id="4" name="TextBox 3">
            <a:extLst>
              <a:ext uri="{FF2B5EF4-FFF2-40B4-BE49-F238E27FC236}">
                <a16:creationId xmlns:a16="http://schemas.microsoft.com/office/drawing/2014/main" id="{2D6AD4DC-2B41-4DB3-85C0-BF1FAC4823D6}"/>
              </a:ext>
            </a:extLst>
          </p:cNvPr>
          <p:cNvSpPr txBox="1"/>
          <p:nvPr/>
        </p:nvSpPr>
        <p:spPr>
          <a:xfrm>
            <a:off x="6893503" y="1905504"/>
            <a:ext cx="3040911" cy="3046988"/>
          </a:xfrm>
          <a:prstGeom prst="rect">
            <a:avLst/>
          </a:prstGeom>
          <a:noFill/>
          <a:ln>
            <a:noFill/>
          </a:ln>
        </p:spPr>
        <p:txBody>
          <a:bodyPr wrap="square" rtlCol="0">
            <a:spAutoFit/>
          </a:bodyPr>
          <a:lstStyle/>
          <a:p>
            <a:pPr algn="ctr"/>
            <a:r>
              <a:rPr lang="en-US" sz="9600" b="1" dirty="0">
                <a:solidFill>
                  <a:srgbClr val="BF0D3E"/>
                </a:solidFill>
                <a:latin typeface="Arial" panose="020B0604020202020204" pitchFamily="34" charset="0"/>
                <a:cs typeface="Arial" panose="020B0604020202020204" pitchFamily="34" charset="0"/>
              </a:rPr>
              <a:t>You Do!</a:t>
            </a:r>
          </a:p>
        </p:txBody>
      </p:sp>
      <p:sp>
        <p:nvSpPr>
          <p:cNvPr id="3" name="Title 2" hidden="1">
            <a:extLst>
              <a:ext uri="{FF2B5EF4-FFF2-40B4-BE49-F238E27FC236}">
                <a16:creationId xmlns:a16="http://schemas.microsoft.com/office/drawing/2014/main" id="{EE5A65BB-F552-1AB3-1BE7-823593EEFAD7}"/>
              </a:ext>
            </a:extLst>
          </p:cNvPr>
          <p:cNvSpPr>
            <a:spLocks noGrp="1"/>
          </p:cNvSpPr>
          <p:nvPr>
            <p:ph type="title" idx="4294967295"/>
          </p:nvPr>
        </p:nvSpPr>
        <p:spPr/>
        <p:txBody>
          <a:bodyPr/>
          <a:lstStyle/>
          <a:p>
            <a:r>
              <a:rPr lang="en-US" dirty="0"/>
              <a:t>I do. We do.</a:t>
            </a:r>
          </a:p>
        </p:txBody>
      </p:sp>
    </p:spTree>
    <p:extLst>
      <p:ext uri="{BB962C8B-B14F-4D97-AF65-F5344CB8AC3E}">
        <p14:creationId xmlns:p14="http://schemas.microsoft.com/office/powerpoint/2010/main" val="27216888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12369"/>
        </a:solidFill>
        <a:effectLst/>
      </p:bgPr>
    </p:bg>
    <p:spTree>
      <p:nvGrpSpPr>
        <p:cNvPr id="1" name=""/>
        <p:cNvGrpSpPr/>
        <p:nvPr/>
      </p:nvGrpSpPr>
      <p:grpSpPr>
        <a:xfrm>
          <a:off x="0" y="0"/>
          <a:ext cx="0" cy="0"/>
          <a:chOff x="0" y="0"/>
          <a:chExt cx="0" cy="0"/>
        </a:xfrm>
      </p:grpSpPr>
      <p:pic>
        <p:nvPicPr>
          <p:cNvPr id="3" name="Picture 2" descr="Images of forest before and after a fire">
            <a:extLst>
              <a:ext uri="{FF2B5EF4-FFF2-40B4-BE49-F238E27FC236}">
                <a16:creationId xmlns:a16="http://schemas.microsoft.com/office/drawing/2014/main" id="{BB26DC29-5C96-4E30-9606-1CDA0C9A10AB}"/>
              </a:ext>
            </a:extLst>
          </p:cNvPr>
          <p:cNvPicPr>
            <a:picLocks noChangeAspect="1"/>
          </p:cNvPicPr>
          <p:nvPr/>
        </p:nvPicPr>
        <p:blipFill>
          <a:blip r:embed="rId3"/>
          <a:stretch>
            <a:fillRect/>
          </a:stretch>
        </p:blipFill>
        <p:spPr>
          <a:xfrm>
            <a:off x="362416" y="238346"/>
            <a:ext cx="6558062" cy="6381308"/>
          </a:xfrm>
          <a:prstGeom prst="rect">
            <a:avLst/>
          </a:prstGeom>
          <a:ln w="12700" cap="sq">
            <a:noFill/>
            <a:prstDash val="solid"/>
            <a:miter lim="800000"/>
          </a:ln>
          <a:effectLst/>
        </p:spPr>
      </p:pic>
      <p:pic>
        <p:nvPicPr>
          <p:cNvPr id="4" name="Picture 3">
            <a:extLst>
              <a:ext uri="{FF2B5EF4-FFF2-40B4-BE49-F238E27FC236}">
                <a16:creationId xmlns:a16="http://schemas.microsoft.com/office/drawing/2014/main" id="{DAF54CB4-9553-4522-A0F5-69312A16D325}"/>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7192474" y="238346"/>
            <a:ext cx="4596514" cy="2987668"/>
          </a:xfrm>
          <a:prstGeom prst="rect">
            <a:avLst/>
          </a:prstGeom>
          <a:ln w="19050" cap="sq">
            <a:noFill/>
            <a:prstDash val="solid"/>
            <a:miter lim="800000"/>
          </a:ln>
          <a:effectLst/>
        </p:spPr>
      </p:pic>
      <p:pic>
        <p:nvPicPr>
          <p:cNvPr id="5" name="Picture 4">
            <a:extLst>
              <a:ext uri="{FF2B5EF4-FFF2-40B4-BE49-F238E27FC236}">
                <a16:creationId xmlns:a16="http://schemas.microsoft.com/office/drawing/2014/main" id="{B64551ED-FB7E-4F98-8830-BD2621A7FE9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7192474" y="3421610"/>
            <a:ext cx="4596514" cy="3198044"/>
          </a:xfrm>
          <a:prstGeom prst="rect">
            <a:avLst/>
          </a:prstGeom>
          <a:ln w="19050" cap="sq">
            <a:noFill/>
            <a:prstDash val="solid"/>
            <a:miter lim="800000"/>
          </a:ln>
          <a:effectLst/>
        </p:spPr>
      </p:pic>
      <p:sp>
        <p:nvSpPr>
          <p:cNvPr id="2" name="Title 1" hidden="1">
            <a:extLst>
              <a:ext uri="{FF2B5EF4-FFF2-40B4-BE49-F238E27FC236}">
                <a16:creationId xmlns:a16="http://schemas.microsoft.com/office/drawing/2014/main" id="{2045AA85-A383-CC07-2EC9-6675A922E387}"/>
              </a:ext>
            </a:extLst>
          </p:cNvPr>
          <p:cNvSpPr>
            <a:spLocks noGrp="1"/>
          </p:cNvSpPr>
          <p:nvPr>
            <p:ph type="title" idx="4294967295"/>
          </p:nvPr>
        </p:nvSpPr>
        <p:spPr/>
        <p:txBody>
          <a:bodyPr/>
          <a:lstStyle/>
          <a:p>
            <a:r>
              <a:rPr lang="en-US" dirty="0"/>
              <a:t>Forest fire before and</a:t>
            </a:r>
            <a:r>
              <a:rPr lang="en-US" baseline="0" dirty="0"/>
              <a:t> after</a:t>
            </a:r>
            <a:endParaRPr lang="en-US" dirty="0"/>
          </a:p>
        </p:txBody>
      </p:sp>
    </p:spTree>
    <p:extLst>
      <p:ext uri="{BB962C8B-B14F-4D97-AF65-F5344CB8AC3E}">
        <p14:creationId xmlns:p14="http://schemas.microsoft.com/office/powerpoint/2010/main" val="9046099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12369"/>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262ABC4B-37D8-4218-BDD8-6DF6A00C0C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Picture 1" descr="Terraces, Scenery, Paint A, Moc Chau, Magical, Field">
            <a:extLst>
              <a:ext uri="{FF2B5EF4-FFF2-40B4-BE49-F238E27FC236}">
                <a16:creationId xmlns:a16="http://schemas.microsoft.com/office/drawing/2014/main" id="{E8340DD1-0B5A-499D-9399-B6258A3441B9}"/>
              </a:ext>
            </a:extLst>
          </p:cNvPr>
          <p:cNvPicPr>
            <a:picLocks noChangeAspect="1"/>
          </p:cNvPicPr>
          <p:nvPr/>
        </p:nvPicPr>
        <p:blipFill rotWithShape="1">
          <a:blip r:embed="rId3">
            <a:extLst>
              <a:ext uri="{28A0092B-C50C-407E-A947-70E740481C1C}">
                <a14:useLocalDpi xmlns:a14="http://schemas.microsoft.com/office/drawing/2010/main" val="0"/>
              </a:ext>
            </a:extLst>
          </a:blip>
          <a:srcRect t="10171" r="-2" b="10170"/>
          <a:stretch/>
        </p:blipFill>
        <p:spPr bwMode="auto">
          <a:xfrm>
            <a:off x="570614" y="518382"/>
            <a:ext cx="5259896" cy="2796443"/>
          </a:xfrm>
          <a:prstGeom prst="rect">
            <a:avLst/>
          </a:prstGeom>
          <a:solidFill>
            <a:srgbClr val="FFFFFF">
              <a:shade val="85000"/>
            </a:srgbClr>
          </a:solidFill>
          <a:ln w="38100">
            <a:noFill/>
          </a:ln>
          <a:scene3d>
            <a:camera prst="orthographicFront"/>
            <a:lightRig rig="twoPt" dir="t">
              <a:rot lat="0" lon="0" rev="7200000"/>
            </a:lightRig>
          </a:scene3d>
          <a:sp3d>
            <a:contourClr>
              <a:srgbClr val="FFFFFF"/>
            </a:contourClr>
          </a:sp3d>
        </p:spPr>
      </p:pic>
      <p:pic>
        <p:nvPicPr>
          <p:cNvPr id="3" name="Picture 2" descr="A picture containing sky, outdoor, mountain, road&#10;">
            <a:extLst>
              <a:ext uri="{FF2B5EF4-FFF2-40B4-BE49-F238E27FC236}">
                <a16:creationId xmlns:a16="http://schemas.microsoft.com/office/drawing/2014/main" id="{EA344366-918D-47E0-8F0F-28A675119A65}"/>
              </a:ext>
              <a:ext uri="{C183D7F6-B498-43B3-948B-1728B52AA6E4}">
                <adec:decorative xmlns:adec="http://schemas.microsoft.com/office/drawing/2017/decorative" val="0"/>
              </a:ext>
            </a:extLst>
          </p:cNvPr>
          <p:cNvPicPr>
            <a:picLocks noChangeAspect="1"/>
          </p:cNvPicPr>
          <p:nvPr/>
        </p:nvPicPr>
        <p:blipFill rotWithShape="1">
          <a:blip r:embed="rId4">
            <a:extLst>
              <a:ext uri="{28A0092B-C50C-407E-A947-70E740481C1C}">
                <a14:useLocalDpi xmlns:a14="http://schemas.microsoft.com/office/drawing/2010/main" val="0"/>
              </a:ext>
            </a:extLst>
          </a:blip>
          <a:srcRect t="17213" r="-2" b="33623"/>
          <a:stretch/>
        </p:blipFill>
        <p:spPr bwMode="auto">
          <a:xfrm>
            <a:off x="570614" y="3742939"/>
            <a:ext cx="5282991" cy="2596679"/>
          </a:xfrm>
          <a:prstGeom prst="rect">
            <a:avLst/>
          </a:prstGeom>
          <a:solidFill>
            <a:srgbClr val="FFFFFF">
              <a:shade val="85000"/>
            </a:srgbClr>
          </a:solidFill>
          <a:ln w="38100">
            <a:noFill/>
          </a:ln>
          <a:scene3d>
            <a:camera prst="orthographicFront"/>
            <a:lightRig rig="twoPt" dir="t">
              <a:rot lat="0" lon="0" rev="7200000"/>
            </a:lightRig>
          </a:scene3d>
          <a:sp3d>
            <a:contourClr>
              <a:srgbClr val="FFFFFF"/>
            </a:contourClr>
          </a:sp3d>
          <a:extLst>
            <a:ext uri="{53640926-AAD7-44D8-BBD7-CCE9431645EC}">
              <a14:shadowObscured xmlns:a14="http://schemas.microsoft.com/office/drawing/2010/main"/>
            </a:ext>
          </a:extLst>
        </p:spPr>
      </p:pic>
      <p:pic>
        <p:nvPicPr>
          <p:cNvPr id="4" name="Picture 3" descr="Key West, Florida, Hurricane, Dennis, Storm, Surge">
            <a:extLst>
              <a:ext uri="{FF2B5EF4-FFF2-40B4-BE49-F238E27FC236}">
                <a16:creationId xmlns:a16="http://schemas.microsoft.com/office/drawing/2014/main" id="{40F7C5C7-67F7-4E81-A929-AEA87359AAAE}"/>
              </a:ext>
            </a:extLst>
          </p:cNvPr>
          <p:cNvPicPr>
            <a:picLocks noChangeAspect="1"/>
          </p:cNvPicPr>
          <p:nvPr/>
        </p:nvPicPr>
        <p:blipFill rotWithShape="1">
          <a:blip r:embed="rId5">
            <a:extLst>
              <a:ext uri="{28A0092B-C50C-407E-A947-70E740481C1C}">
                <a14:useLocalDpi xmlns:a14="http://schemas.microsoft.com/office/drawing/2010/main" val="0"/>
              </a:ext>
            </a:extLst>
          </a:blip>
          <a:srcRect l="20646" r="16238" b="1"/>
          <a:stretch/>
        </p:blipFill>
        <p:spPr bwMode="auto">
          <a:xfrm>
            <a:off x="6096000" y="518383"/>
            <a:ext cx="5525386" cy="5821236"/>
          </a:xfrm>
          <a:prstGeom prst="rect">
            <a:avLst/>
          </a:prstGeom>
          <a:solidFill>
            <a:srgbClr val="FFFFFF">
              <a:shade val="85000"/>
            </a:srgbClr>
          </a:solidFill>
          <a:ln w="38100">
            <a:noFill/>
          </a:ln>
          <a:scene3d>
            <a:camera prst="orthographicFront"/>
            <a:lightRig rig="twoPt" dir="t">
              <a:rot lat="0" lon="0" rev="7200000"/>
            </a:lightRig>
          </a:scene3d>
          <a:sp3d>
            <a:contourClr>
              <a:srgbClr val="FFFFFF"/>
            </a:contourClr>
          </a:sp3d>
          <a:extLst>
            <a:ext uri="{53640926-AAD7-44D8-BBD7-CCE9431645EC}">
              <a14:shadowObscured xmlns:a14="http://schemas.microsoft.com/office/drawing/2010/main"/>
            </a:ext>
          </a:extLst>
        </p:spPr>
      </p:pic>
      <p:sp>
        <p:nvSpPr>
          <p:cNvPr id="5" name="Title 4" hidden="1">
            <a:extLst>
              <a:ext uri="{FF2B5EF4-FFF2-40B4-BE49-F238E27FC236}">
                <a16:creationId xmlns:a16="http://schemas.microsoft.com/office/drawing/2014/main" id="{DA16306E-89E2-BC30-1E1C-49C2A2FE1CA9}"/>
              </a:ext>
            </a:extLst>
          </p:cNvPr>
          <p:cNvSpPr>
            <a:spLocks noGrp="1"/>
          </p:cNvSpPr>
          <p:nvPr>
            <p:ph type="title" idx="4294967295"/>
          </p:nvPr>
        </p:nvSpPr>
        <p:spPr/>
        <p:txBody>
          <a:bodyPr/>
          <a:lstStyle/>
          <a:p>
            <a:r>
              <a:rPr lang="en-US" sz="1200" b="1" kern="12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rPr>
              <a:t>Hurricanes; Before, During, and After</a:t>
            </a:r>
            <a:endParaRPr lang="en-US" dirty="0"/>
          </a:p>
        </p:txBody>
      </p:sp>
    </p:spTree>
    <p:extLst>
      <p:ext uri="{BB962C8B-B14F-4D97-AF65-F5344CB8AC3E}">
        <p14:creationId xmlns:p14="http://schemas.microsoft.com/office/powerpoint/2010/main" val="27351076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quot;&quot;">
            <a:extLst>
              <a:ext uri="{FF2B5EF4-FFF2-40B4-BE49-F238E27FC236}">
                <a16:creationId xmlns:a16="http://schemas.microsoft.com/office/drawing/2014/main" id="{454351CE-C6AF-3F46-4695-93722D7ECCCC}"/>
              </a:ext>
            </a:extLst>
          </p:cNvPr>
          <p:cNvSpPr txBox="1"/>
          <p:nvPr/>
        </p:nvSpPr>
        <p:spPr>
          <a:xfrm>
            <a:off x="0" y="758951"/>
            <a:ext cx="4226560" cy="5340097"/>
          </a:xfrm>
          <a:prstGeom prst="rect">
            <a:avLst/>
          </a:prstGeom>
          <a:solidFill>
            <a:srgbClr val="BF0D3E"/>
          </a:solidFill>
          <a:ln>
            <a:noFill/>
          </a:ln>
        </p:spPr>
        <p:txBody>
          <a:bodyPr wrap="square" rtlCol="0">
            <a:spAutoFit/>
          </a:bodyPr>
          <a:lstStyle/>
          <a:p>
            <a:pPr algn="l"/>
            <a:endParaRPr lang="en-US" dirty="0"/>
          </a:p>
        </p:txBody>
      </p:sp>
      <p:pic>
        <p:nvPicPr>
          <p:cNvPr id="9" name="Picture 8" descr="Icon of a cartoon of a group of parents">
            <a:extLst>
              <a:ext uri="{FF2B5EF4-FFF2-40B4-BE49-F238E27FC236}">
                <a16:creationId xmlns:a16="http://schemas.microsoft.com/office/drawing/2014/main" id="{CE5569B4-4F6C-D4A5-D512-C6492DA07210}"/>
              </a:ext>
            </a:extLst>
          </p:cNvPr>
          <p:cNvPicPr>
            <a:picLocks noChangeAspect="1"/>
          </p:cNvPicPr>
          <p:nvPr/>
        </p:nvPicPr>
        <p:blipFill>
          <a:blip r:embed="rId3"/>
          <a:stretch>
            <a:fillRect/>
          </a:stretch>
        </p:blipFill>
        <p:spPr>
          <a:xfrm>
            <a:off x="4706556" y="2102121"/>
            <a:ext cx="6575211" cy="2653756"/>
          </a:xfrm>
          <a:prstGeom prst="rect">
            <a:avLst/>
          </a:prstGeom>
        </p:spPr>
      </p:pic>
      <p:sp>
        <p:nvSpPr>
          <p:cNvPr id="10" name="Text Box 4">
            <a:extLst>
              <a:ext uri="{FF2B5EF4-FFF2-40B4-BE49-F238E27FC236}">
                <a16:creationId xmlns:a16="http://schemas.microsoft.com/office/drawing/2014/main" id="{0B1BC8A4-3DB5-BEF1-DFBF-16E1E5106432}"/>
              </a:ext>
            </a:extLst>
          </p:cNvPr>
          <p:cNvSpPr txBox="1"/>
          <p:nvPr/>
        </p:nvSpPr>
        <p:spPr>
          <a:xfrm>
            <a:off x="5625789" y="3795338"/>
            <a:ext cx="4926059" cy="1065526"/>
          </a:xfrm>
          <a:prstGeom prst="rect">
            <a:avLst/>
          </a:prstGeom>
          <a:solidFill>
            <a:schemeClr val="bg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8000" b="1" i="0" u="none" strike="noStrike" kern="1200" cap="none" spc="-300" normalizeH="0" baseline="0" noProof="0" dirty="0">
                <a:ln>
                  <a:noFill/>
                </a:ln>
                <a:solidFill>
                  <a:srgbClr val="012369"/>
                </a:solidFill>
                <a:effectLst/>
                <a:uLnTx/>
                <a:uFillTx/>
                <a:latin typeface="Arial" panose="020B0604020202020204" pitchFamily="34" charset="0"/>
                <a:ea typeface="Calibri" panose="020F0502020204030204" pitchFamily="34" charset="0"/>
                <a:cs typeface="Arial" panose="020B0604020202020204" pitchFamily="34" charset="0"/>
              </a:rPr>
              <a:t>PARENTS</a:t>
            </a:r>
            <a:endParaRPr kumimoji="0" lang="en-US" sz="6600" b="1" i="0" u="none" strike="noStrike" kern="1200" cap="none" spc="-300" normalizeH="0" baseline="0" noProof="0" dirty="0">
              <a:ln>
                <a:noFill/>
              </a:ln>
              <a:solidFill>
                <a:srgbClr val="012369"/>
              </a:solidFill>
              <a:effectLst/>
              <a:uLnTx/>
              <a:uFillTx/>
              <a:latin typeface="Arial" panose="020B0604020202020204" pitchFamily="34" charset="0"/>
              <a:ea typeface="Calibri" panose="020F0502020204030204" pitchFamily="34" charset="0"/>
              <a:cs typeface="Arial" panose="020B0604020202020204" pitchFamily="34" charset="0"/>
            </a:endParaRPr>
          </a:p>
        </p:txBody>
      </p:sp>
      <p:sp>
        <p:nvSpPr>
          <p:cNvPr id="11" name="TextBox 10" descr="&quot;&quot;">
            <a:extLst>
              <a:ext uri="{FF2B5EF4-FFF2-40B4-BE49-F238E27FC236}">
                <a16:creationId xmlns:a16="http://schemas.microsoft.com/office/drawing/2014/main" id="{F5152D4A-9CC9-0F69-EFD2-34DF710D26AD}"/>
              </a:ext>
            </a:extLst>
          </p:cNvPr>
          <p:cNvSpPr txBox="1"/>
          <p:nvPr/>
        </p:nvSpPr>
        <p:spPr>
          <a:xfrm>
            <a:off x="11761764" y="755139"/>
            <a:ext cx="430236" cy="5340097"/>
          </a:xfrm>
          <a:prstGeom prst="rect">
            <a:avLst/>
          </a:prstGeom>
          <a:solidFill>
            <a:srgbClr val="012369"/>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pic>
        <p:nvPicPr>
          <p:cNvPr id="14" name="Picture 13" descr="Icon of a thumbs up">
            <a:extLst>
              <a:ext uri="{FF2B5EF4-FFF2-40B4-BE49-F238E27FC236}">
                <a16:creationId xmlns:a16="http://schemas.microsoft.com/office/drawing/2014/main" id="{2B818878-C188-7831-E552-0712F960A18D}"/>
              </a:ext>
            </a:extLst>
          </p:cNvPr>
          <p:cNvPicPr>
            <a:picLocks noChangeAspect="1"/>
          </p:cNvPicPr>
          <p:nvPr/>
        </p:nvPicPr>
        <p:blipFill>
          <a:blip r:embed="rId4"/>
          <a:stretch>
            <a:fillRect/>
          </a:stretch>
        </p:blipFill>
        <p:spPr>
          <a:xfrm>
            <a:off x="408668" y="1264731"/>
            <a:ext cx="3023878" cy="4328535"/>
          </a:xfrm>
          <a:prstGeom prst="rect">
            <a:avLst/>
          </a:prstGeom>
        </p:spPr>
      </p:pic>
      <p:sp>
        <p:nvSpPr>
          <p:cNvPr id="15" name="Text Box 4">
            <a:extLst>
              <a:ext uri="{FF2B5EF4-FFF2-40B4-BE49-F238E27FC236}">
                <a16:creationId xmlns:a16="http://schemas.microsoft.com/office/drawing/2014/main" id="{19ADDE4E-C05B-F8EC-2258-B379B8CFAB72}"/>
              </a:ext>
            </a:extLst>
          </p:cNvPr>
          <p:cNvSpPr txBox="1">
            <a:spLocks noChangeArrowheads="1"/>
          </p:cNvSpPr>
          <p:nvPr/>
        </p:nvSpPr>
        <p:spPr bwMode="auto">
          <a:xfrm>
            <a:off x="1016000" y="3316519"/>
            <a:ext cx="2086190" cy="183357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36576" tIns="36576" rIns="36576" bIns="36576" numCol="1" anchor="t" anchorCtr="0" compatLnSpc="1">
            <a:prstTxWarp prst="textNoShape">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12369"/>
                </a:solidFill>
                <a:effectLst/>
                <a:uLnTx/>
                <a:uFillTx/>
                <a:latin typeface="Arial" panose="020B0604020202020204" pitchFamily="34" charset="0"/>
                <a:cs typeface="Arial" panose="020B0604020202020204" pitchFamily="34" charset="0"/>
              </a:rPr>
              <a:t>You’ve </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i="0" u="none" strike="noStrike" kern="1200" cap="none" spc="0" normalizeH="0" baseline="0" noProof="0" dirty="0">
                <a:ln>
                  <a:noFill/>
                </a:ln>
                <a:solidFill>
                  <a:srgbClr val="012369"/>
                </a:solidFill>
                <a:effectLst/>
                <a:uLnTx/>
                <a:uFillTx/>
                <a:latin typeface="Arial" panose="020B0604020202020204" pitchFamily="34" charset="0"/>
                <a:cs typeface="Arial" panose="020B0604020202020204" pitchFamily="34" charset="0"/>
              </a:rPr>
              <a:t>Got This!</a:t>
            </a:r>
            <a:endParaRPr kumimoji="0" lang="en-US" altLang="en-US" sz="3200" b="0" i="0" u="none" strike="noStrike" kern="1200" cap="none" spc="0" normalizeH="0" baseline="0" noProof="0" dirty="0">
              <a:ln>
                <a:noFill/>
              </a:ln>
              <a:solidFill>
                <a:srgbClr val="012369"/>
              </a:solidFill>
              <a:effectLst/>
              <a:uLnTx/>
              <a:uFillTx/>
              <a:latin typeface="Arial" panose="020B0604020202020204" pitchFamily="34" charset="0"/>
              <a:cs typeface="Arial" panose="020B0604020202020204" pitchFamily="34" charset="0"/>
            </a:endParaRPr>
          </a:p>
        </p:txBody>
      </p:sp>
      <p:sp>
        <p:nvSpPr>
          <p:cNvPr id="16" name="TextBox 15">
            <a:extLst>
              <a:ext uri="{FF2B5EF4-FFF2-40B4-BE49-F238E27FC236}">
                <a16:creationId xmlns:a16="http://schemas.microsoft.com/office/drawing/2014/main" id="{EEEA393D-5F8A-1D70-9C30-2522D028C64A}"/>
              </a:ext>
              <a:ext uri="{C183D7F6-B498-43B3-948B-1728B52AA6E4}">
                <adec:decorative xmlns:adec="http://schemas.microsoft.com/office/drawing/2017/decorative" val="1"/>
              </a:ext>
            </a:extLst>
          </p:cNvPr>
          <p:cNvSpPr txBox="1"/>
          <p:nvPr/>
        </p:nvSpPr>
        <p:spPr>
          <a:xfrm>
            <a:off x="4492821" y="776222"/>
            <a:ext cx="6998139" cy="5297933"/>
          </a:xfrm>
          <a:prstGeom prst="rect">
            <a:avLst/>
          </a:prstGeom>
          <a:noFill/>
          <a:ln w="57150">
            <a:solidFill>
              <a:srgbClr val="012369"/>
            </a:solidFill>
          </a:ln>
        </p:spPr>
        <p:txBody>
          <a:bodyPr wrap="square" rtlCol="0">
            <a:spAutoFit/>
          </a:bodyPr>
          <a:lstStyle/>
          <a:p>
            <a:pPr algn="l"/>
            <a:endParaRPr lang="en-US" dirty="0"/>
          </a:p>
        </p:txBody>
      </p:sp>
      <p:sp>
        <p:nvSpPr>
          <p:cNvPr id="3" name="Title 2" hidden="1">
            <a:extLst>
              <a:ext uri="{FF2B5EF4-FFF2-40B4-BE49-F238E27FC236}">
                <a16:creationId xmlns:a16="http://schemas.microsoft.com/office/drawing/2014/main" id="{EA7AF095-9D40-7AA2-895A-EB9E28AC5F0E}"/>
              </a:ext>
            </a:extLst>
          </p:cNvPr>
          <p:cNvSpPr>
            <a:spLocks noGrp="1"/>
          </p:cNvSpPr>
          <p:nvPr>
            <p:ph type="title" idx="4294967295"/>
          </p:nvPr>
        </p:nvSpPr>
        <p:spPr/>
        <p:txBody>
          <a:bodyPr/>
          <a:lstStyle/>
          <a:p>
            <a:r>
              <a:rPr lang="en-US" dirty="0"/>
              <a:t>Parents</a:t>
            </a:r>
          </a:p>
        </p:txBody>
      </p:sp>
    </p:spTree>
    <p:extLst>
      <p:ext uri="{BB962C8B-B14F-4D97-AF65-F5344CB8AC3E}">
        <p14:creationId xmlns:p14="http://schemas.microsoft.com/office/powerpoint/2010/main" val="22408920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12369"/>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DE4DA5-D55A-587A-0294-B27EF9B22816}"/>
              </a:ext>
              <a:ext uri="{C183D7F6-B498-43B3-948B-1728B52AA6E4}">
                <adec:decorative xmlns:adec="http://schemas.microsoft.com/office/drawing/2017/decorative" val="1"/>
              </a:ext>
            </a:extLst>
          </p:cNvPr>
          <p:cNvSpPr txBox="1"/>
          <p:nvPr/>
        </p:nvSpPr>
        <p:spPr>
          <a:xfrm>
            <a:off x="653143" y="522515"/>
            <a:ext cx="10885714" cy="5704114"/>
          </a:xfrm>
          <a:prstGeom prst="rect">
            <a:avLst/>
          </a:prstGeom>
          <a:solidFill>
            <a:schemeClr val="bg1"/>
          </a:solidFill>
          <a:ln w="57150">
            <a:solidFill>
              <a:srgbClr val="FCAF17"/>
            </a:solid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sp>
        <p:nvSpPr>
          <p:cNvPr id="5" name="TextBox 4">
            <a:extLst>
              <a:ext uri="{FF2B5EF4-FFF2-40B4-BE49-F238E27FC236}">
                <a16:creationId xmlns:a16="http://schemas.microsoft.com/office/drawing/2014/main" id="{3D8749D2-920E-0E70-2C45-24E8F245698E}"/>
              </a:ext>
            </a:extLst>
          </p:cNvPr>
          <p:cNvSpPr txBox="1"/>
          <p:nvPr/>
        </p:nvSpPr>
        <p:spPr>
          <a:xfrm>
            <a:off x="3550943" y="2835963"/>
            <a:ext cx="6814458" cy="1077218"/>
          </a:xfrm>
          <a:prstGeom prst="rect">
            <a:avLst/>
          </a:prstGeom>
          <a:no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12369"/>
                </a:solidFill>
                <a:effectLst/>
                <a:uLnTx/>
                <a:uFillTx/>
                <a:latin typeface="Arial" panose="020B0604020202020204" pitchFamily="34" charset="0"/>
                <a:ea typeface="+mn-ea"/>
                <a:cs typeface="Arial" panose="020B0604020202020204" pitchFamily="34" charset="0"/>
              </a:rPr>
              <a:t>Arizona Department of Education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012369"/>
                </a:solidFill>
                <a:effectLst/>
                <a:uLnTx/>
                <a:uFillTx/>
                <a:latin typeface="Arial" panose="020B0604020202020204" pitchFamily="34" charset="0"/>
                <a:ea typeface="+mn-ea"/>
                <a:cs typeface="Arial" panose="020B0604020202020204" pitchFamily="34" charset="0"/>
              </a:rPr>
              <a:t>Exceptional Student Services</a:t>
            </a:r>
          </a:p>
        </p:txBody>
      </p:sp>
      <p:sp>
        <p:nvSpPr>
          <p:cNvPr id="4" name="Title 3" hidden="1">
            <a:extLst>
              <a:ext uri="{FF2B5EF4-FFF2-40B4-BE49-F238E27FC236}">
                <a16:creationId xmlns:a16="http://schemas.microsoft.com/office/drawing/2014/main" id="{35FCB1E2-3D76-2631-9EA3-E8349ED129CC}"/>
              </a:ext>
            </a:extLst>
          </p:cNvPr>
          <p:cNvSpPr>
            <a:spLocks noGrp="1"/>
          </p:cNvSpPr>
          <p:nvPr>
            <p:ph type="title" idx="4294967295"/>
          </p:nvPr>
        </p:nvSpPr>
        <p:spPr/>
        <p:txBody>
          <a:bodyPr/>
          <a:lstStyle/>
          <a:p>
            <a:r>
              <a:rPr lang="en-US" dirty="0"/>
              <a:t>AZ Department of Education ESS</a:t>
            </a:r>
          </a:p>
        </p:txBody>
      </p:sp>
      <p:pic>
        <p:nvPicPr>
          <p:cNvPr id="6" name="Picture 5" descr="A picture containing text, emblem, logo, trademark&#10;&#10;Description automatically generated">
            <a:extLst>
              <a:ext uri="{FF2B5EF4-FFF2-40B4-BE49-F238E27FC236}">
                <a16:creationId xmlns:a16="http://schemas.microsoft.com/office/drawing/2014/main" id="{9034B62C-233B-0129-0DF4-C853FDDBD14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77487" y="2903069"/>
            <a:ext cx="943006" cy="943006"/>
          </a:xfrm>
          <a:prstGeom prst="rect">
            <a:avLst/>
          </a:prstGeom>
        </p:spPr>
      </p:pic>
    </p:spTree>
    <p:extLst>
      <p:ext uri="{BB962C8B-B14F-4D97-AF65-F5344CB8AC3E}">
        <p14:creationId xmlns:p14="http://schemas.microsoft.com/office/powerpoint/2010/main" val="379205261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12369"/>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4E3C01-3A62-AE04-DF04-41E8E77916FF}"/>
              </a:ext>
              <a:ext uri="{C183D7F6-B498-43B3-948B-1728B52AA6E4}">
                <adec:decorative xmlns:adec="http://schemas.microsoft.com/office/drawing/2017/decorative" val="1"/>
              </a:ext>
            </a:extLst>
          </p:cNvPr>
          <p:cNvSpPr txBox="1"/>
          <p:nvPr/>
        </p:nvSpPr>
        <p:spPr>
          <a:xfrm>
            <a:off x="685800" y="520700"/>
            <a:ext cx="10820400" cy="5753100"/>
          </a:xfrm>
          <a:prstGeom prst="rect">
            <a:avLst/>
          </a:prstGeom>
          <a:solidFill>
            <a:schemeClr val="bg1"/>
          </a:solidFill>
          <a:ln w="57150">
            <a:solidFill>
              <a:srgbClr val="FCAF17"/>
            </a:solidFill>
          </a:ln>
        </p:spPr>
        <p:txBody>
          <a:bodyPr wrap="square" rtlCol="0">
            <a:spAutoFit/>
          </a:bodyPr>
          <a:lstStyle/>
          <a:p>
            <a:pPr algn="l"/>
            <a:endParaRPr lang="en-US" dirty="0"/>
          </a:p>
        </p:txBody>
      </p:sp>
      <p:pic>
        <p:nvPicPr>
          <p:cNvPr id="3" name="Picture 2" title="&quot;&quot;">
            <a:extLst>
              <a:ext uri="{FF2B5EF4-FFF2-40B4-BE49-F238E27FC236}">
                <a16:creationId xmlns:a16="http://schemas.microsoft.com/office/drawing/2014/main" id="{2B32E3C7-8B0D-2DE0-6D9F-6285E64B25AB}"/>
              </a:ext>
            </a:extLst>
          </p:cNvPr>
          <p:cNvPicPr>
            <a:picLocks noChangeAspect="1"/>
          </p:cNvPicPr>
          <p:nvPr/>
        </p:nvPicPr>
        <p:blipFill>
          <a:blip r:embed="rId3"/>
          <a:stretch>
            <a:fillRect/>
          </a:stretch>
        </p:blipFill>
        <p:spPr>
          <a:xfrm>
            <a:off x="971444" y="724640"/>
            <a:ext cx="10249111" cy="4142320"/>
          </a:xfrm>
          <a:prstGeom prst="rect">
            <a:avLst/>
          </a:prstGeom>
        </p:spPr>
      </p:pic>
      <p:sp>
        <p:nvSpPr>
          <p:cNvPr id="4" name="Text Box 4">
            <a:extLst>
              <a:ext uri="{FF2B5EF4-FFF2-40B4-BE49-F238E27FC236}">
                <a16:creationId xmlns:a16="http://schemas.microsoft.com/office/drawing/2014/main" id="{3172DD9E-4654-C869-B20A-B892EC06C434}"/>
              </a:ext>
            </a:extLst>
          </p:cNvPr>
          <p:cNvSpPr txBox="1"/>
          <p:nvPr/>
        </p:nvSpPr>
        <p:spPr>
          <a:xfrm>
            <a:off x="2387598" y="3315970"/>
            <a:ext cx="7609841" cy="2557129"/>
          </a:xfrm>
          <a:prstGeom prst="rect">
            <a:avLst/>
          </a:prstGeom>
          <a:solidFill>
            <a:schemeClr val="bg1"/>
          </a:solid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300" normalizeH="0" baseline="0" noProof="0" dirty="0">
                <a:ln>
                  <a:noFill/>
                </a:ln>
                <a:solidFill>
                  <a:srgbClr val="012369"/>
                </a:solidFill>
                <a:effectLst/>
                <a:uLnTx/>
                <a:uFillTx/>
                <a:latin typeface="Arial" panose="020B0604020202020204" pitchFamily="34" charset="0"/>
                <a:ea typeface="Calibri" panose="020F0502020204030204" pitchFamily="34" charset="0"/>
                <a:cs typeface="Arial" panose="020B0604020202020204" pitchFamily="34" charset="0"/>
              </a:rPr>
              <a:t>Thanks for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8800" b="1" i="0" u="none" strike="noStrike" kern="1200" cap="none" spc="-300" normalizeH="0" baseline="0" noProof="0" dirty="0">
                <a:ln>
                  <a:noFill/>
                </a:ln>
                <a:solidFill>
                  <a:srgbClr val="012369"/>
                </a:solidFill>
                <a:effectLst/>
                <a:uLnTx/>
                <a:uFillTx/>
                <a:latin typeface="Arial" panose="020B0604020202020204" pitchFamily="34" charset="0"/>
                <a:ea typeface="Calibri" panose="020F0502020204030204" pitchFamily="34" charset="0"/>
                <a:cs typeface="Arial" panose="020B0604020202020204" pitchFamily="34" charset="0"/>
              </a:rPr>
              <a:t>being here!</a:t>
            </a:r>
            <a:endParaRPr kumimoji="0" lang="en-US" sz="6000" b="1" i="0" u="none" strike="noStrike" kern="1200" cap="none" spc="-300" normalizeH="0" baseline="0" noProof="0" dirty="0">
              <a:ln>
                <a:noFill/>
              </a:ln>
              <a:solidFill>
                <a:srgbClr val="012369"/>
              </a:solidFill>
              <a:effectLst/>
              <a:uLnTx/>
              <a:uFillTx/>
              <a:latin typeface="Corbel" panose="020B0503020204020204"/>
              <a:ea typeface="Calibri" panose="020F0502020204030204" pitchFamily="34" charset="0"/>
              <a:cs typeface="Times New Roman" panose="02020603050405020304" pitchFamily="18" charset="0"/>
            </a:endParaRPr>
          </a:p>
        </p:txBody>
      </p:sp>
      <p:sp>
        <p:nvSpPr>
          <p:cNvPr id="5" name="Title 4" hidden="1">
            <a:extLst>
              <a:ext uri="{FF2B5EF4-FFF2-40B4-BE49-F238E27FC236}">
                <a16:creationId xmlns:a16="http://schemas.microsoft.com/office/drawing/2014/main" id="{AB112766-2E83-4531-4C23-74D57B611F36}"/>
              </a:ext>
            </a:extLst>
          </p:cNvPr>
          <p:cNvSpPr>
            <a:spLocks noGrp="1"/>
          </p:cNvSpPr>
          <p:nvPr>
            <p:ph type="title" idx="4294967295"/>
          </p:nvPr>
        </p:nvSpPr>
        <p:spPr/>
        <p:txBody>
          <a:bodyPr/>
          <a:lstStyle/>
          <a:p>
            <a:r>
              <a:rPr lang="en-US" dirty="0"/>
              <a:t>Thanks for being here!</a:t>
            </a:r>
          </a:p>
        </p:txBody>
      </p:sp>
    </p:spTree>
    <p:extLst>
      <p:ext uri="{BB962C8B-B14F-4D97-AF65-F5344CB8AC3E}">
        <p14:creationId xmlns:p14="http://schemas.microsoft.com/office/powerpoint/2010/main" val="2110052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descr="&quot;&quot;">
            <a:extLst>
              <a:ext uri="{FF2B5EF4-FFF2-40B4-BE49-F238E27FC236}">
                <a16:creationId xmlns:a16="http://schemas.microsoft.com/office/drawing/2014/main" id="{3B11FFD9-DFE0-37F3-DB6B-D132474049FE}"/>
              </a:ext>
            </a:extLst>
          </p:cNvPr>
          <p:cNvSpPr/>
          <p:nvPr/>
        </p:nvSpPr>
        <p:spPr>
          <a:xfrm>
            <a:off x="5123690" y="758951"/>
            <a:ext cx="7084134" cy="5309146"/>
          </a:xfrm>
          <a:prstGeom prst="rect">
            <a:avLst/>
          </a:prstGeom>
          <a:solidFill>
            <a:srgbClr val="0121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orbel" panose="020B0503020204020204"/>
              <a:ea typeface="+mn-ea"/>
              <a:cs typeface="+mn-cs"/>
            </a:endParaRPr>
          </a:p>
        </p:txBody>
      </p:sp>
      <p:sp>
        <p:nvSpPr>
          <p:cNvPr id="4" name="TextBox 3" descr="&quot;&quot;">
            <a:extLst>
              <a:ext uri="{FF2B5EF4-FFF2-40B4-BE49-F238E27FC236}">
                <a16:creationId xmlns:a16="http://schemas.microsoft.com/office/drawing/2014/main" id="{BD5EA8A1-B3D6-AF07-36FE-EE8EE11A2991}"/>
              </a:ext>
            </a:extLst>
          </p:cNvPr>
          <p:cNvSpPr txBox="1"/>
          <p:nvPr/>
        </p:nvSpPr>
        <p:spPr>
          <a:xfrm>
            <a:off x="0" y="758951"/>
            <a:ext cx="430236" cy="5340097"/>
          </a:xfrm>
          <a:prstGeom prst="rect">
            <a:avLst/>
          </a:prstGeom>
          <a:solidFill>
            <a:srgbClr val="BF0D3E"/>
          </a:solidFill>
          <a:ln>
            <a:noFill/>
          </a:ln>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orbel" panose="020B0503020204020204"/>
              <a:ea typeface="+mn-ea"/>
              <a:cs typeface="+mn-cs"/>
            </a:endParaRPr>
          </a:p>
        </p:txBody>
      </p:sp>
      <p:pic>
        <p:nvPicPr>
          <p:cNvPr id="5" name="Graphic 1" descr="Aperture with solid fill">
            <a:extLst>
              <a:ext uri="{FF2B5EF4-FFF2-40B4-BE49-F238E27FC236}">
                <a16:creationId xmlns:a16="http://schemas.microsoft.com/office/drawing/2014/main" id="{E0192357-2A45-60D1-946A-2DD05F855B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74387" y="927285"/>
            <a:ext cx="4997240" cy="4997240"/>
          </a:xfrm>
          <a:prstGeom prst="rect">
            <a:avLst/>
          </a:prstGeom>
        </p:spPr>
      </p:pic>
      <p:sp>
        <p:nvSpPr>
          <p:cNvPr id="9" name="TextBox 8">
            <a:extLst>
              <a:ext uri="{FF2B5EF4-FFF2-40B4-BE49-F238E27FC236}">
                <a16:creationId xmlns:a16="http://schemas.microsoft.com/office/drawing/2014/main" id="{50D3DF0E-BA01-5C41-3EA1-ED7FD933EBD3}"/>
              </a:ext>
            </a:extLst>
          </p:cNvPr>
          <p:cNvSpPr txBox="1"/>
          <p:nvPr/>
        </p:nvSpPr>
        <p:spPr>
          <a:xfrm>
            <a:off x="5424750" y="1473638"/>
            <a:ext cx="6482013" cy="4370427"/>
          </a:xfrm>
          <a:prstGeom prst="rect">
            <a:avLst/>
          </a:prstGeom>
          <a:noFill/>
          <a:ln>
            <a:noFill/>
          </a:ln>
        </p:spPr>
        <p:txBody>
          <a:bodyPr wrap="square" rtlCol="0">
            <a:spAutoFit/>
          </a:bodyPr>
          <a:lstStyle/>
          <a:p>
            <a:pPr algn="ctr">
              <a:spcAft>
                <a:spcPts val="2400"/>
              </a:spcAft>
            </a:pPr>
            <a:r>
              <a:rPr lang="en-US" sz="6000" b="1" dirty="0">
                <a:solidFill>
                  <a:schemeClr val="bg1"/>
                </a:solidFill>
                <a:latin typeface="Arial" panose="020B0604020202020204" pitchFamily="34" charset="0"/>
                <a:cs typeface="Arial" panose="020B0604020202020204" pitchFamily="34" charset="0"/>
              </a:rPr>
              <a:t>Vocabulary            and Comprehension Strategies</a:t>
            </a:r>
          </a:p>
          <a:p>
            <a:pPr algn="l"/>
            <a:endParaRPr lang="en-US" dirty="0"/>
          </a:p>
        </p:txBody>
      </p:sp>
      <p:sp>
        <p:nvSpPr>
          <p:cNvPr id="12" name="TextBox 11">
            <a:extLst>
              <a:ext uri="{FF2B5EF4-FFF2-40B4-BE49-F238E27FC236}">
                <a16:creationId xmlns:a16="http://schemas.microsoft.com/office/drawing/2014/main" id="{43B24D16-9CBA-BACE-AF2F-8062C95377E3}"/>
              </a:ext>
              <a:ext uri="{C183D7F6-B498-43B3-948B-1728B52AA6E4}">
                <adec:decorative xmlns:adec="http://schemas.microsoft.com/office/drawing/2017/decorative" val="1"/>
              </a:ext>
            </a:extLst>
          </p:cNvPr>
          <p:cNvSpPr txBox="1"/>
          <p:nvPr/>
        </p:nvSpPr>
        <p:spPr>
          <a:xfrm>
            <a:off x="2214298" y="2886472"/>
            <a:ext cx="1125329" cy="1101651"/>
          </a:xfrm>
          <a:prstGeom prst="flowChartConnector">
            <a:avLst/>
          </a:prstGeom>
          <a:solidFill>
            <a:srgbClr val="FCAF17"/>
          </a:solidFill>
          <a:ln>
            <a:noFill/>
          </a:ln>
        </p:spPr>
        <p:txBody>
          <a:bodyPr wrap="square" rtlCol="0">
            <a:spAutoFit/>
          </a:bodyPr>
          <a:lstStyle/>
          <a:p>
            <a:pPr algn="l"/>
            <a:endParaRPr lang="en-US" dirty="0"/>
          </a:p>
        </p:txBody>
      </p:sp>
      <p:pic>
        <p:nvPicPr>
          <p:cNvPr id="11" name="Picture 10" descr="Reading, Book, Symbol, Icon, Reader, Man, Design, Sign">
            <a:extLst>
              <a:ext uri="{FF2B5EF4-FFF2-40B4-BE49-F238E27FC236}">
                <a16:creationId xmlns:a16="http://schemas.microsoft.com/office/drawing/2014/main" id="{B6CD0C1F-A4D5-DB2F-2116-260CACF30F18}"/>
              </a:ext>
            </a:extLst>
          </p:cNvPr>
          <p:cNvPicPr>
            <a:picLocks noChangeAspect="1"/>
          </p:cNvPicPr>
          <p:nvPr/>
        </p:nvPicPr>
        <p:blipFill>
          <a:blip r:embed="rId5">
            <a:biLevel thresh="25000"/>
            <a:extLst>
              <a:ext uri="{BEBA8EAE-BF5A-486C-A8C5-ECC9F3942E4B}">
                <a14:imgProps xmlns:a14="http://schemas.microsoft.com/office/drawing/2010/main">
                  <a14:imgLayer r:embed="rId6">
                    <a14:imgEffect>
                      <a14:backgroundRemoval t="10000" b="90000" l="10000" r="90000">
                        <a14:foregroundMark x1="51667" y1="27222" x2="51667" y2="27222"/>
                      </a14:backgroundRemoval>
                    </a14:imgEffect>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2316588" y="2910245"/>
            <a:ext cx="920749" cy="1054104"/>
          </a:xfrm>
          <a:prstGeom prst="rect">
            <a:avLst/>
          </a:prstGeom>
          <a:noFill/>
          <a:ln>
            <a:noFill/>
          </a:ln>
        </p:spPr>
      </p:pic>
      <p:sp>
        <p:nvSpPr>
          <p:cNvPr id="3" name="Title 2" hidden="1">
            <a:extLst>
              <a:ext uri="{FF2B5EF4-FFF2-40B4-BE49-F238E27FC236}">
                <a16:creationId xmlns:a16="http://schemas.microsoft.com/office/drawing/2014/main" id="{5EE65E25-8E94-ED68-60F8-19369DD1AE06}"/>
              </a:ext>
            </a:extLst>
          </p:cNvPr>
          <p:cNvSpPr>
            <a:spLocks noGrp="1"/>
          </p:cNvSpPr>
          <p:nvPr>
            <p:ph type="title" idx="4294967295"/>
          </p:nvPr>
        </p:nvSpPr>
        <p:spPr/>
        <p:txBody>
          <a:bodyPr>
            <a:normAutofit fontScale="90000"/>
          </a:bodyPr>
          <a:lstStyle/>
          <a:p>
            <a:pPr rtl="0" eaLnBrk="1" latinLnBrk="0" hangingPunct="1"/>
            <a:r>
              <a:rPr lang="en-US" sz="6000" b="1" kern="1200" dirty="0">
                <a:solidFill>
                  <a:srgbClr val="FFFFFF"/>
                </a:solidFill>
                <a:effectLst/>
                <a:latin typeface="Arial" panose="020B0604020202020204" pitchFamily="34" charset="0"/>
                <a:ea typeface="+mn-ea"/>
                <a:cs typeface="Arial" panose="020B0604020202020204" pitchFamily="34" charset="0"/>
              </a:rPr>
              <a:t>Vocabulary and Comprehension Strategies</a:t>
            </a:r>
            <a:endParaRPr lang="en-US" dirty="0">
              <a:effectLst/>
            </a:endParaRPr>
          </a:p>
        </p:txBody>
      </p:sp>
    </p:spTree>
    <p:extLst>
      <p:ext uri="{BB962C8B-B14F-4D97-AF65-F5344CB8AC3E}">
        <p14:creationId xmlns:p14="http://schemas.microsoft.com/office/powerpoint/2010/main" val="37571264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12369"/>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4E3C01-3A62-AE04-DF04-41E8E77916FF}"/>
              </a:ext>
              <a:ext uri="{C183D7F6-B498-43B3-948B-1728B52AA6E4}">
                <adec:decorative xmlns:adec="http://schemas.microsoft.com/office/drawing/2017/decorative" val="1"/>
              </a:ext>
            </a:extLst>
          </p:cNvPr>
          <p:cNvSpPr txBox="1"/>
          <p:nvPr/>
        </p:nvSpPr>
        <p:spPr>
          <a:xfrm>
            <a:off x="685800" y="520700"/>
            <a:ext cx="10820400" cy="5753100"/>
          </a:xfrm>
          <a:prstGeom prst="rect">
            <a:avLst/>
          </a:prstGeom>
          <a:solidFill>
            <a:schemeClr val="bg1"/>
          </a:solidFill>
          <a:ln w="57150">
            <a:solidFill>
              <a:srgbClr val="FCAF17"/>
            </a:solidFill>
          </a:ln>
        </p:spPr>
        <p:txBody>
          <a:bodyPr wrap="square" rtlCol="0">
            <a:spAutoFit/>
          </a:bodyPr>
          <a:lstStyle/>
          <a:p>
            <a:pPr algn="l"/>
            <a:endParaRPr lang="en-US" dirty="0"/>
          </a:p>
        </p:txBody>
      </p:sp>
      <p:pic>
        <p:nvPicPr>
          <p:cNvPr id="5" name="Picture 4" descr="Free vector graphics of Notepad">
            <a:extLst>
              <a:ext uri="{FF2B5EF4-FFF2-40B4-BE49-F238E27FC236}">
                <a16:creationId xmlns:a16="http://schemas.microsoft.com/office/drawing/2014/main" id="{18271424-EE42-BE86-8B09-84F2CB53185E}"/>
              </a:ext>
            </a:extLst>
          </p:cNvPr>
          <p:cNvPicPr>
            <a:picLocks noChangeAspect="1"/>
          </p:cNvPicPr>
          <p:nvPr/>
        </p:nvPicPr>
        <p:blipFill rotWithShape="1">
          <a:blip r:embed="rId3">
            <a:extLst>
              <a:ext uri="{28A0092B-C50C-407E-A947-70E740481C1C}">
                <a14:useLocalDpi xmlns:a14="http://schemas.microsoft.com/office/drawing/2010/main" val="0"/>
              </a:ext>
            </a:extLst>
          </a:blip>
          <a:srcRect l="35741"/>
          <a:stretch/>
        </p:blipFill>
        <p:spPr bwMode="auto">
          <a:xfrm>
            <a:off x="1648347" y="1120646"/>
            <a:ext cx="3630984" cy="4722785"/>
          </a:xfrm>
          <a:prstGeom prst="rect">
            <a:avLst/>
          </a:prstGeom>
          <a:noFill/>
          <a:ln>
            <a:noFill/>
          </a:ln>
        </p:spPr>
      </p:pic>
      <p:pic>
        <p:nvPicPr>
          <p:cNvPr id="7" name="Picture 6" descr="Reading, Book, Symbol, Icon, Reader, Man, Design, Sign">
            <a:extLst>
              <a:ext uri="{FF2B5EF4-FFF2-40B4-BE49-F238E27FC236}">
                <a16:creationId xmlns:a16="http://schemas.microsoft.com/office/drawing/2014/main" id="{C8374560-D879-8B44-AF96-BA3ADA25199D}"/>
              </a:ext>
            </a:extLst>
          </p:cNvPr>
          <p:cNvPicPr>
            <a:picLocks noChangeAspect="1"/>
          </p:cNvPicPr>
          <p:nvPr/>
        </p:nvPicPr>
        <p:blipFill>
          <a:blip r:embed="rId4">
            <a:biLevel thresh="25000"/>
            <a:extLst>
              <a:ext uri="{BEBA8EAE-BF5A-486C-A8C5-ECC9F3942E4B}">
                <a14:imgProps xmlns:a14="http://schemas.microsoft.com/office/drawing/2010/main">
                  <a14:imgLayer r:embed="rId5">
                    <a14:imgEffect>
                      <a14:backgroundRemoval t="10000" b="90000" l="10000" r="90000">
                        <a14:foregroundMark x1="51667" y1="27222" x2="51667" y2="27222"/>
                      </a14:backgroundRemoval>
                    </a14:imgEffect>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648347" y="1580483"/>
            <a:ext cx="3630984" cy="4156871"/>
          </a:xfrm>
          <a:prstGeom prst="rect">
            <a:avLst/>
          </a:prstGeom>
          <a:noFill/>
          <a:ln>
            <a:noFill/>
          </a:ln>
          <a:scene3d>
            <a:camera prst="isometricOffAxis1Right"/>
            <a:lightRig rig="threePt" dir="t"/>
          </a:scene3d>
        </p:spPr>
      </p:pic>
      <p:sp>
        <p:nvSpPr>
          <p:cNvPr id="8" name="TextBox 7">
            <a:extLst>
              <a:ext uri="{FF2B5EF4-FFF2-40B4-BE49-F238E27FC236}">
                <a16:creationId xmlns:a16="http://schemas.microsoft.com/office/drawing/2014/main" id="{037DE09E-692B-760A-2C0D-CE45898FD416}"/>
              </a:ext>
            </a:extLst>
          </p:cNvPr>
          <p:cNvSpPr txBox="1"/>
          <p:nvPr/>
        </p:nvSpPr>
        <p:spPr>
          <a:xfrm>
            <a:off x="5030943" y="2274838"/>
            <a:ext cx="6388898" cy="2308324"/>
          </a:xfrm>
          <a:prstGeom prst="rect">
            <a:avLst/>
          </a:prstGeom>
          <a:noFill/>
          <a:ln>
            <a:noFill/>
          </a:ln>
        </p:spPr>
        <p:txBody>
          <a:bodyPr wrap="square" rtlCol="0">
            <a:spAutoFit/>
          </a:bodyPr>
          <a:lstStyle/>
          <a:p>
            <a:pPr algn="ctr"/>
            <a:r>
              <a:rPr lang="en-US" sz="7200" b="1" dirty="0">
                <a:solidFill>
                  <a:srgbClr val="BF0D3E"/>
                </a:solidFill>
                <a:latin typeface="Arial" panose="020B0604020202020204" pitchFamily="34" charset="0"/>
                <a:cs typeface="Arial" panose="020B0604020202020204" pitchFamily="34" charset="0"/>
              </a:rPr>
              <a:t>Vocabulary Strategies</a:t>
            </a:r>
          </a:p>
        </p:txBody>
      </p:sp>
      <p:sp>
        <p:nvSpPr>
          <p:cNvPr id="3" name="Title 2" hidden="1">
            <a:extLst>
              <a:ext uri="{FF2B5EF4-FFF2-40B4-BE49-F238E27FC236}">
                <a16:creationId xmlns:a16="http://schemas.microsoft.com/office/drawing/2014/main" id="{FF6D7FC6-C078-C46A-E749-0BA4FA3BEE11}"/>
              </a:ext>
            </a:extLst>
          </p:cNvPr>
          <p:cNvSpPr>
            <a:spLocks noGrp="1"/>
          </p:cNvSpPr>
          <p:nvPr>
            <p:ph type="title" idx="4294967295"/>
          </p:nvPr>
        </p:nvSpPr>
        <p:spPr/>
        <p:txBody>
          <a:bodyPr>
            <a:normAutofit/>
          </a:bodyPr>
          <a:lstStyle/>
          <a:p>
            <a:pPr rtl="0" eaLnBrk="1" latinLnBrk="0" hangingPunct="1"/>
            <a:r>
              <a:rPr lang="en-US" sz="6000" b="1" kern="1200" dirty="0">
                <a:solidFill>
                  <a:srgbClr val="FFFFFF"/>
                </a:solidFill>
                <a:effectLst/>
                <a:latin typeface="Arial" panose="020B0604020202020204" pitchFamily="34" charset="0"/>
                <a:ea typeface="+mn-ea"/>
                <a:cs typeface="Arial" panose="020B0604020202020204" pitchFamily="34" charset="0"/>
              </a:rPr>
              <a:t>Vocabulary Strategies</a:t>
            </a:r>
            <a:endParaRPr lang="en-US" dirty="0">
              <a:effectLst/>
            </a:endParaRPr>
          </a:p>
        </p:txBody>
      </p:sp>
    </p:spTree>
    <p:extLst>
      <p:ext uri="{BB962C8B-B14F-4D97-AF65-F5344CB8AC3E}">
        <p14:creationId xmlns:p14="http://schemas.microsoft.com/office/powerpoint/2010/main" val="14509826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12369"/>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19ACFDA-D59F-4B9D-9759-622EC6E5E007}"/>
              </a:ext>
              <a:ext uri="{C183D7F6-B498-43B3-948B-1728B52AA6E4}">
                <adec:decorative xmlns:adec="http://schemas.microsoft.com/office/drawing/2017/decorative" val="1"/>
              </a:ext>
            </a:extLst>
          </p:cNvPr>
          <p:cNvPicPr>
            <a:picLocks noChangeAspect="1"/>
          </p:cNvPicPr>
          <p:nvPr/>
        </p:nvPicPr>
        <p:blipFill rotWithShape="1">
          <a:blip r:embed="rId3"/>
          <a:srcRect t="792"/>
          <a:stretch/>
        </p:blipFill>
        <p:spPr>
          <a:xfrm>
            <a:off x="1923397" y="459295"/>
            <a:ext cx="8345206" cy="5939409"/>
          </a:xfrm>
          <a:prstGeom prst="rect">
            <a:avLst/>
          </a:prstGeom>
          <a:ln w="57150">
            <a:solidFill>
              <a:srgbClr val="FCAF17"/>
            </a:solidFill>
          </a:ln>
        </p:spPr>
      </p:pic>
      <p:sp>
        <p:nvSpPr>
          <p:cNvPr id="5" name="TextBox 4">
            <a:extLst>
              <a:ext uri="{FF2B5EF4-FFF2-40B4-BE49-F238E27FC236}">
                <a16:creationId xmlns:a16="http://schemas.microsoft.com/office/drawing/2014/main" id="{2BB1F639-6970-4488-837A-FCC9719CE1C6}"/>
              </a:ext>
            </a:extLst>
          </p:cNvPr>
          <p:cNvSpPr txBox="1"/>
          <p:nvPr/>
        </p:nvSpPr>
        <p:spPr>
          <a:xfrm>
            <a:off x="2145603" y="1640992"/>
            <a:ext cx="3669982" cy="738664"/>
          </a:xfrm>
          <a:prstGeom prst="rect">
            <a:avLst/>
          </a:prstGeom>
          <a:noFill/>
          <a:ln>
            <a:noFill/>
          </a:ln>
        </p:spPr>
        <p:txBody>
          <a:bodyPr wrap="square" rtlCol="0">
            <a:spAutoFit/>
          </a:bodyPr>
          <a:lstStyle/>
          <a:p>
            <a:pPr marL="0" marR="0">
              <a:spcBef>
                <a:spcPts val="0"/>
              </a:spcBef>
              <a:spcAft>
                <a:spcPts val="0"/>
              </a:spcAft>
            </a:pPr>
            <a:r>
              <a:rPr lang="en-US" sz="1400" b="1" dirty="0">
                <a:solidFill>
                  <a:srgbClr val="002F8E"/>
                </a:solidFill>
                <a:effectLst/>
                <a:latin typeface="Arial" panose="020B0604020202020204" pitchFamily="34" charset="0"/>
                <a:ea typeface="Calibri" panose="020F0502020204030204" pitchFamily="34" charset="0"/>
              </a:rPr>
              <a:t>Parents supporting literacy learning by using the same strategies with students at home </a:t>
            </a:r>
            <a:endParaRPr lang="en-US" sz="1400" dirty="0">
              <a:solidFill>
                <a:srgbClr val="002F8E"/>
              </a:solidFill>
              <a:effectLst/>
              <a:latin typeface="Arial" panose="020B0604020202020204" pitchFamily="34" charset="0"/>
              <a:ea typeface="Calibri" panose="020F0502020204030204" pitchFamily="34" charset="0"/>
            </a:endParaRPr>
          </a:p>
        </p:txBody>
      </p:sp>
      <p:sp>
        <p:nvSpPr>
          <p:cNvPr id="6" name="TextBox 5">
            <a:extLst>
              <a:ext uri="{FF2B5EF4-FFF2-40B4-BE49-F238E27FC236}">
                <a16:creationId xmlns:a16="http://schemas.microsoft.com/office/drawing/2014/main" id="{3DDB0AC8-1AEA-47CF-A843-D656C7C648A7}"/>
              </a:ext>
            </a:extLst>
          </p:cNvPr>
          <p:cNvSpPr txBox="1"/>
          <p:nvPr/>
        </p:nvSpPr>
        <p:spPr>
          <a:xfrm>
            <a:off x="6121206" y="1640992"/>
            <a:ext cx="4122190" cy="307777"/>
          </a:xfrm>
          <a:prstGeom prst="rect">
            <a:avLst/>
          </a:prstGeom>
          <a:noFill/>
          <a:ln>
            <a:noFill/>
          </a:ln>
        </p:spPr>
        <p:txBody>
          <a:bodyPr wrap="square" rtlCol="0">
            <a:spAutoFit/>
          </a:bodyPr>
          <a:lstStyle/>
          <a:p>
            <a:r>
              <a:rPr lang="en-US" sz="1400" b="1" dirty="0">
                <a:solidFill>
                  <a:srgbClr val="002F8E"/>
                </a:solidFill>
                <a:latin typeface="Arial" panose="020B0604020202020204" pitchFamily="34" charset="0"/>
              </a:rPr>
              <a:t>U</a:t>
            </a:r>
            <a:r>
              <a:rPr lang="en-US" sz="1400" b="1" i="0" u="none" strike="noStrike" baseline="0" dirty="0">
                <a:solidFill>
                  <a:srgbClr val="002F8E"/>
                </a:solidFill>
                <a:latin typeface="Arial" panose="020B0604020202020204" pitchFamily="34" charset="0"/>
              </a:rPr>
              <a:t>nderstanding ~</a:t>
            </a:r>
            <a:r>
              <a:rPr lang="en-US" sz="1400" b="1" i="0" u="none" strike="noStrike" dirty="0">
                <a:solidFill>
                  <a:srgbClr val="002F8E"/>
                </a:solidFill>
                <a:latin typeface="Arial" panose="020B0604020202020204" pitchFamily="34" charset="0"/>
              </a:rPr>
              <a:t> Involved ~ </a:t>
            </a:r>
            <a:r>
              <a:rPr lang="en-US" sz="1400" b="1" dirty="0">
                <a:solidFill>
                  <a:srgbClr val="002F8E"/>
                </a:solidFill>
                <a:latin typeface="Arial" panose="020B0604020202020204" pitchFamily="34" charset="0"/>
              </a:rPr>
              <a:t>S</a:t>
            </a:r>
            <a:r>
              <a:rPr lang="en-US" sz="1400" b="1" i="0" u="none" strike="noStrike" baseline="0" dirty="0">
                <a:solidFill>
                  <a:srgbClr val="002F8E"/>
                </a:solidFill>
                <a:latin typeface="Arial" panose="020B0604020202020204" pitchFamily="34" charset="0"/>
              </a:rPr>
              <a:t>upportive</a:t>
            </a:r>
            <a:endParaRPr lang="en-US" sz="1400" b="0" i="0" u="none" strike="noStrike" baseline="0" dirty="0">
              <a:solidFill>
                <a:srgbClr val="002F8E"/>
              </a:solidFill>
              <a:latin typeface="Arial" panose="020B0604020202020204" pitchFamily="34" charset="0"/>
            </a:endParaRPr>
          </a:p>
        </p:txBody>
      </p:sp>
      <p:sp>
        <p:nvSpPr>
          <p:cNvPr id="7" name="TextBox 6">
            <a:extLst>
              <a:ext uri="{FF2B5EF4-FFF2-40B4-BE49-F238E27FC236}">
                <a16:creationId xmlns:a16="http://schemas.microsoft.com/office/drawing/2014/main" id="{BDA5727C-8AD3-40C9-89F6-73D987E8EE36}"/>
              </a:ext>
            </a:extLst>
          </p:cNvPr>
          <p:cNvSpPr txBox="1"/>
          <p:nvPr/>
        </p:nvSpPr>
        <p:spPr>
          <a:xfrm>
            <a:off x="2145603" y="4319442"/>
            <a:ext cx="1484565" cy="1169551"/>
          </a:xfrm>
          <a:prstGeom prst="rect">
            <a:avLst/>
          </a:prstGeom>
          <a:noFill/>
          <a:ln>
            <a:noFill/>
          </a:ln>
        </p:spPr>
        <p:txBody>
          <a:bodyPr wrap="square" rtlCol="0">
            <a:spAutoFit/>
          </a:bodyPr>
          <a:lstStyle/>
          <a:p>
            <a:r>
              <a:rPr lang="en-US" sz="1400" b="1" dirty="0">
                <a:solidFill>
                  <a:srgbClr val="002F8E"/>
                </a:solidFill>
                <a:latin typeface="Arial" panose="020B0604020202020204" pitchFamily="34" charset="0"/>
              </a:rPr>
              <a:t>Mr. Martinez</a:t>
            </a:r>
            <a:endParaRPr lang="en-US" sz="1400" b="1" i="0" u="none" strike="noStrike" baseline="0" dirty="0">
              <a:solidFill>
                <a:srgbClr val="002F8E"/>
              </a:solidFill>
              <a:latin typeface="Arial" panose="020B0604020202020204" pitchFamily="34" charset="0"/>
            </a:endParaRPr>
          </a:p>
          <a:p>
            <a:endParaRPr lang="en-US" sz="700" b="1" dirty="0">
              <a:solidFill>
                <a:srgbClr val="002F8E"/>
              </a:solidFill>
              <a:latin typeface="Arial" panose="020B0604020202020204" pitchFamily="34" charset="0"/>
            </a:endParaRPr>
          </a:p>
          <a:p>
            <a:r>
              <a:rPr lang="en-US" sz="1400" b="1" dirty="0">
                <a:solidFill>
                  <a:srgbClr val="002F8E"/>
                </a:solidFill>
                <a:latin typeface="Arial" panose="020B0604020202020204" pitchFamily="34" charset="0"/>
              </a:rPr>
              <a:t>Ms. Olney</a:t>
            </a:r>
            <a:endParaRPr lang="en-US" sz="1400" b="1" i="0" u="none" strike="noStrike" baseline="0" dirty="0">
              <a:solidFill>
                <a:srgbClr val="002F8E"/>
              </a:solidFill>
              <a:latin typeface="Arial" panose="020B0604020202020204" pitchFamily="34" charset="0"/>
            </a:endParaRPr>
          </a:p>
          <a:p>
            <a:endParaRPr lang="en-US" sz="700" b="1" dirty="0">
              <a:solidFill>
                <a:srgbClr val="002F8E"/>
              </a:solidFill>
              <a:latin typeface="Arial" panose="020B0604020202020204" pitchFamily="34" charset="0"/>
            </a:endParaRPr>
          </a:p>
          <a:p>
            <a:r>
              <a:rPr lang="en-US" sz="1400" b="1" dirty="0">
                <a:solidFill>
                  <a:srgbClr val="002F8E"/>
                </a:solidFill>
                <a:latin typeface="Arial" panose="020B0604020202020204" pitchFamily="34" charset="0"/>
              </a:rPr>
              <a:t>Mrs. Carson</a:t>
            </a:r>
            <a:r>
              <a:rPr lang="en-US" sz="1400" b="1" i="0" u="none" strike="noStrike" baseline="0" dirty="0">
                <a:solidFill>
                  <a:srgbClr val="002F8E"/>
                </a:solidFill>
                <a:latin typeface="Arial" panose="020B0604020202020204" pitchFamily="34" charset="0"/>
              </a:rPr>
              <a:t>	</a:t>
            </a:r>
          </a:p>
        </p:txBody>
      </p:sp>
      <p:sp>
        <p:nvSpPr>
          <p:cNvPr id="8" name="TextBox 7">
            <a:extLst>
              <a:ext uri="{FF2B5EF4-FFF2-40B4-BE49-F238E27FC236}">
                <a16:creationId xmlns:a16="http://schemas.microsoft.com/office/drawing/2014/main" id="{EF81DAA4-A073-4CC8-AD2B-F7B5BD15DF8D}"/>
              </a:ext>
            </a:extLst>
          </p:cNvPr>
          <p:cNvSpPr txBox="1"/>
          <p:nvPr/>
        </p:nvSpPr>
        <p:spPr>
          <a:xfrm>
            <a:off x="7686621" y="4742211"/>
            <a:ext cx="2198043" cy="1169551"/>
          </a:xfrm>
          <a:prstGeom prst="rect">
            <a:avLst/>
          </a:prstGeom>
          <a:noFill/>
          <a:ln>
            <a:noFill/>
          </a:ln>
        </p:spPr>
        <p:txBody>
          <a:bodyPr wrap="square" rtlCol="0">
            <a:spAutoFit/>
          </a:bodyPr>
          <a:lstStyle/>
          <a:p>
            <a:r>
              <a:rPr lang="en-US" sz="1400" b="1" i="0" u="none" strike="noStrike" baseline="0" dirty="0">
                <a:solidFill>
                  <a:srgbClr val="002F8E"/>
                </a:solidFill>
                <a:latin typeface="Arial" panose="020B0604020202020204" pitchFamily="34" charset="0"/>
              </a:rPr>
              <a:t>My brother</a:t>
            </a:r>
          </a:p>
          <a:p>
            <a:endParaRPr lang="en-US" sz="700" b="1" dirty="0">
              <a:solidFill>
                <a:srgbClr val="002F8E"/>
              </a:solidFill>
              <a:latin typeface="Arial" panose="020B0604020202020204" pitchFamily="34" charset="0"/>
            </a:endParaRPr>
          </a:p>
          <a:p>
            <a:r>
              <a:rPr lang="en-US" sz="1400" b="1" dirty="0">
                <a:solidFill>
                  <a:srgbClr val="002F8E"/>
                </a:solidFill>
                <a:latin typeface="Arial" panose="020B0604020202020204" pitchFamily="34" charset="0"/>
              </a:rPr>
              <a:t>My neighbor</a:t>
            </a:r>
          </a:p>
          <a:p>
            <a:endParaRPr lang="en-US" sz="700" b="1" dirty="0">
              <a:solidFill>
                <a:srgbClr val="002F8E"/>
              </a:solidFill>
              <a:latin typeface="Arial" panose="020B0604020202020204" pitchFamily="34" charset="0"/>
            </a:endParaRPr>
          </a:p>
          <a:p>
            <a:r>
              <a:rPr lang="en-US" sz="1400" b="1" dirty="0">
                <a:solidFill>
                  <a:srgbClr val="002F8E"/>
                </a:solidFill>
                <a:latin typeface="Arial" panose="020B0604020202020204" pitchFamily="34" charset="0"/>
              </a:rPr>
              <a:t>My apartment manager</a:t>
            </a:r>
          </a:p>
          <a:p>
            <a:endParaRPr lang="en-US" sz="1400" b="1" i="0" u="none" strike="noStrike" baseline="0" dirty="0">
              <a:solidFill>
                <a:srgbClr val="002F8E"/>
              </a:solidFill>
              <a:latin typeface="Arial" panose="020B0604020202020204" pitchFamily="34" charset="0"/>
            </a:endParaRPr>
          </a:p>
        </p:txBody>
      </p:sp>
      <p:pic>
        <p:nvPicPr>
          <p:cNvPr id="13" name="Picture 12">
            <a:extLst>
              <a:ext uri="{FF2B5EF4-FFF2-40B4-BE49-F238E27FC236}">
                <a16:creationId xmlns:a16="http://schemas.microsoft.com/office/drawing/2014/main" id="{59E91E9F-E75E-441F-9E26-5029B210352F}"/>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833802" y="4661947"/>
            <a:ext cx="2468880" cy="1249815"/>
          </a:xfrm>
          <a:prstGeom prst="rect">
            <a:avLst/>
          </a:prstGeom>
        </p:spPr>
      </p:pic>
      <p:sp>
        <p:nvSpPr>
          <p:cNvPr id="2" name="Title 1" hidden="1">
            <a:extLst>
              <a:ext uri="{FF2B5EF4-FFF2-40B4-BE49-F238E27FC236}">
                <a16:creationId xmlns:a16="http://schemas.microsoft.com/office/drawing/2014/main" id="{575F1B96-8405-184B-A1C8-9DBD0A425A0B}"/>
              </a:ext>
            </a:extLst>
          </p:cNvPr>
          <p:cNvSpPr>
            <a:spLocks noGrp="1"/>
          </p:cNvSpPr>
          <p:nvPr>
            <p:ph type="title" idx="4294967295"/>
          </p:nvPr>
        </p:nvSpPr>
        <p:spPr/>
        <p:txBody>
          <a:bodyPr/>
          <a:lstStyle/>
          <a:p>
            <a:r>
              <a:rPr lang="en-US" dirty="0"/>
              <a:t>Frayer Model</a:t>
            </a:r>
          </a:p>
        </p:txBody>
      </p:sp>
    </p:spTree>
    <p:extLst>
      <p:ext uri="{BB962C8B-B14F-4D97-AF65-F5344CB8AC3E}">
        <p14:creationId xmlns:p14="http://schemas.microsoft.com/office/powerpoint/2010/main" val="4731171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12369"/>
        </a:solidFill>
        <a:effectLst/>
      </p:bgPr>
    </p:bg>
    <p:spTree>
      <p:nvGrpSpPr>
        <p:cNvPr id="1" name=""/>
        <p:cNvGrpSpPr/>
        <p:nvPr/>
      </p:nvGrpSpPr>
      <p:grpSpPr>
        <a:xfrm>
          <a:off x="0" y="0"/>
          <a:ext cx="0" cy="0"/>
          <a:chOff x="0" y="0"/>
          <a:chExt cx="0" cy="0"/>
        </a:xfrm>
      </p:grpSpPr>
      <p:sp>
        <p:nvSpPr>
          <p:cNvPr id="3" name="TextBox 2" descr="Icon of small team working together">
            <a:extLst>
              <a:ext uri="{FF2B5EF4-FFF2-40B4-BE49-F238E27FC236}">
                <a16:creationId xmlns:a16="http://schemas.microsoft.com/office/drawing/2014/main" id="{FA3A0F50-42B6-4085-0813-E1E81C45D639}"/>
              </a:ext>
            </a:extLst>
          </p:cNvPr>
          <p:cNvSpPr txBox="1"/>
          <p:nvPr/>
        </p:nvSpPr>
        <p:spPr>
          <a:xfrm>
            <a:off x="516175" y="549165"/>
            <a:ext cx="11159650" cy="5759669"/>
          </a:xfrm>
          <a:prstGeom prst="rect">
            <a:avLst/>
          </a:prstGeom>
          <a:solidFill>
            <a:schemeClr val="bg1"/>
          </a:solidFill>
          <a:ln w="57150">
            <a:solidFill>
              <a:srgbClr val="FCAF17"/>
            </a:solidFill>
          </a:ln>
        </p:spPr>
        <p:txBody>
          <a:bodyPr wrap="square" rtlCol="0">
            <a:spAutoFit/>
          </a:bodyPr>
          <a:lstStyle/>
          <a:p>
            <a:pPr algn="l"/>
            <a:endParaRPr lang="en-US" dirty="0"/>
          </a:p>
        </p:txBody>
      </p:sp>
      <p:pic>
        <p:nvPicPr>
          <p:cNvPr id="2" name="Picture 1" title="&quot;&quot;">
            <a:extLst>
              <a:ext uri="{FF2B5EF4-FFF2-40B4-BE49-F238E27FC236}">
                <a16:creationId xmlns:a16="http://schemas.microsoft.com/office/drawing/2014/main" id="{88FB8808-519D-467E-8A05-3682148A09A5}"/>
              </a:ext>
            </a:extLst>
          </p:cNvPr>
          <p:cNvPicPr>
            <a:picLocks noChangeAspect="1"/>
          </p:cNvPicPr>
          <p:nvPr/>
        </p:nvPicPr>
        <p:blipFill>
          <a:blip r:embed="rId3"/>
          <a:stretch>
            <a:fillRect/>
          </a:stretch>
        </p:blipFill>
        <p:spPr>
          <a:xfrm>
            <a:off x="643467" y="824321"/>
            <a:ext cx="10905066" cy="4443814"/>
          </a:xfrm>
          <a:prstGeom prst="rect">
            <a:avLst/>
          </a:prstGeom>
        </p:spPr>
      </p:pic>
      <p:sp>
        <p:nvSpPr>
          <p:cNvPr id="4" name="Title 3" hidden="1">
            <a:extLst>
              <a:ext uri="{FF2B5EF4-FFF2-40B4-BE49-F238E27FC236}">
                <a16:creationId xmlns:a16="http://schemas.microsoft.com/office/drawing/2014/main" id="{99264277-5FBA-99E1-0B4E-B2AE02FCAD63}"/>
              </a:ext>
            </a:extLst>
          </p:cNvPr>
          <p:cNvSpPr>
            <a:spLocks noGrp="1"/>
          </p:cNvSpPr>
          <p:nvPr>
            <p:ph type="title" idx="4294967295"/>
          </p:nvPr>
        </p:nvSpPr>
        <p:spPr/>
        <p:txBody>
          <a:bodyPr/>
          <a:lstStyle/>
          <a:p>
            <a:r>
              <a:rPr lang="en-US" dirty="0"/>
              <a:t>Teamwork</a:t>
            </a:r>
          </a:p>
        </p:txBody>
      </p:sp>
    </p:spTree>
    <p:extLst>
      <p:ext uri="{BB962C8B-B14F-4D97-AF65-F5344CB8AC3E}">
        <p14:creationId xmlns:p14="http://schemas.microsoft.com/office/powerpoint/2010/main" val="16773489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descr="&quot;&quot;">
            <a:extLst>
              <a:ext uri="{FF2B5EF4-FFF2-40B4-BE49-F238E27FC236}">
                <a16:creationId xmlns:a16="http://schemas.microsoft.com/office/drawing/2014/main" id="{B854D61E-D940-4041-A4DF-5F4B833152B7}"/>
              </a:ext>
            </a:extLst>
          </p:cNvPr>
          <p:cNvSpPr txBox="1"/>
          <p:nvPr/>
        </p:nvSpPr>
        <p:spPr>
          <a:xfrm>
            <a:off x="11761764" y="758950"/>
            <a:ext cx="430236" cy="5340097"/>
          </a:xfrm>
          <a:prstGeom prst="rect">
            <a:avLst/>
          </a:prstGeom>
          <a:solidFill>
            <a:srgbClr val="012369"/>
          </a:solidFill>
          <a:ln>
            <a:noFill/>
          </a:ln>
        </p:spPr>
        <p:txBody>
          <a:bodyPr wrap="square" rtlCol="0">
            <a:spAutoFit/>
          </a:bodyPr>
          <a:lstStyle/>
          <a:p>
            <a:pPr algn="l"/>
            <a:endParaRPr lang="en-US" dirty="0"/>
          </a:p>
        </p:txBody>
      </p:sp>
      <p:sp>
        <p:nvSpPr>
          <p:cNvPr id="5" name="TextBox 4" descr="&quot;&quot;">
            <a:extLst>
              <a:ext uri="{FF2B5EF4-FFF2-40B4-BE49-F238E27FC236}">
                <a16:creationId xmlns:a16="http://schemas.microsoft.com/office/drawing/2014/main" id="{C1651069-1749-4A97-82E3-AE1C4FA7FDF0}"/>
              </a:ext>
            </a:extLst>
          </p:cNvPr>
          <p:cNvSpPr txBox="1"/>
          <p:nvPr/>
        </p:nvSpPr>
        <p:spPr>
          <a:xfrm>
            <a:off x="0" y="758950"/>
            <a:ext cx="5188688" cy="5340097"/>
          </a:xfrm>
          <a:prstGeom prst="rect">
            <a:avLst/>
          </a:prstGeom>
          <a:solidFill>
            <a:srgbClr val="012369"/>
          </a:solidFill>
          <a:ln>
            <a:noFill/>
          </a:ln>
        </p:spPr>
        <p:txBody>
          <a:bodyPr wrap="square" rtlCol="0">
            <a:spAutoFit/>
          </a:bodyPr>
          <a:lstStyle/>
          <a:p>
            <a:pPr algn="l"/>
            <a:endParaRPr lang="en-US" dirty="0"/>
          </a:p>
        </p:txBody>
      </p:sp>
      <p:pic>
        <p:nvPicPr>
          <p:cNvPr id="6" name="Picture 5" descr="icon: You do!">
            <a:extLst>
              <a:ext uri="{FF2B5EF4-FFF2-40B4-BE49-F238E27FC236}">
                <a16:creationId xmlns:a16="http://schemas.microsoft.com/office/drawing/2014/main" id="{F6B2B848-35AB-4AD8-A1FD-1621EBF23D95}"/>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40000"/>
                    </a14:imgEffect>
                  </a14:imgLayer>
                </a14:imgProps>
              </a:ext>
            </a:extLst>
          </a:blip>
          <a:stretch>
            <a:fillRect/>
          </a:stretch>
        </p:blipFill>
        <p:spPr>
          <a:xfrm>
            <a:off x="5802478" y="758950"/>
            <a:ext cx="5345496" cy="5340097"/>
          </a:xfrm>
          <a:prstGeom prst="rect">
            <a:avLst/>
          </a:prstGeom>
        </p:spPr>
      </p:pic>
      <p:sp>
        <p:nvSpPr>
          <p:cNvPr id="7" name="TextBox 6">
            <a:extLst>
              <a:ext uri="{FF2B5EF4-FFF2-40B4-BE49-F238E27FC236}">
                <a16:creationId xmlns:a16="http://schemas.microsoft.com/office/drawing/2014/main" id="{D59FF3B7-F5CF-45E1-83C0-EC7AE967ECB5}"/>
              </a:ext>
            </a:extLst>
          </p:cNvPr>
          <p:cNvSpPr txBox="1"/>
          <p:nvPr/>
        </p:nvSpPr>
        <p:spPr>
          <a:xfrm>
            <a:off x="679708" y="1732105"/>
            <a:ext cx="4390065" cy="4339650"/>
          </a:xfrm>
          <a:prstGeom prst="rect">
            <a:avLst/>
          </a:prstGeom>
          <a:noFill/>
          <a:ln>
            <a:noFill/>
          </a:ln>
        </p:spPr>
        <p:txBody>
          <a:bodyPr wrap="square" rtlCol="0">
            <a:spAutoFit/>
          </a:bodyPr>
          <a:lstStyle/>
          <a:p>
            <a:pPr algn="ctr"/>
            <a:r>
              <a:rPr lang="en-US" sz="7200" b="1" dirty="0">
                <a:solidFill>
                  <a:schemeClr val="bg1"/>
                </a:solidFill>
                <a:latin typeface="Arial" panose="020B0604020202020204" pitchFamily="34" charset="0"/>
                <a:cs typeface="Arial" panose="020B0604020202020204" pitchFamily="34" charset="0"/>
              </a:rPr>
              <a:t>I Do.</a:t>
            </a:r>
          </a:p>
          <a:p>
            <a:pPr algn="ctr"/>
            <a:endParaRPr lang="en-US" sz="6000" b="1" dirty="0">
              <a:solidFill>
                <a:schemeClr val="bg1"/>
              </a:solidFill>
              <a:latin typeface="Arial" panose="020B0604020202020204" pitchFamily="34" charset="0"/>
              <a:cs typeface="Arial" panose="020B0604020202020204" pitchFamily="34" charset="0"/>
            </a:endParaRPr>
          </a:p>
          <a:p>
            <a:pPr algn="ctr"/>
            <a:r>
              <a:rPr lang="en-US" sz="7200" b="1" dirty="0">
                <a:solidFill>
                  <a:schemeClr val="bg1"/>
                </a:solidFill>
                <a:latin typeface="Arial" panose="020B0604020202020204" pitchFamily="34" charset="0"/>
                <a:cs typeface="Arial" panose="020B0604020202020204" pitchFamily="34" charset="0"/>
              </a:rPr>
              <a:t>  We do.</a:t>
            </a:r>
          </a:p>
          <a:p>
            <a:pPr algn="ctr"/>
            <a:endParaRPr lang="en-US" sz="7200" b="1" dirty="0">
              <a:solidFill>
                <a:schemeClr val="bg1"/>
              </a:solidFill>
              <a:latin typeface="Arial" panose="020B0604020202020204" pitchFamily="34" charset="0"/>
              <a:cs typeface="Arial" panose="020B0604020202020204" pitchFamily="34" charset="0"/>
            </a:endParaRPr>
          </a:p>
        </p:txBody>
      </p:sp>
      <p:pic>
        <p:nvPicPr>
          <p:cNvPr id="8" name="Picture 7">
            <a:extLst>
              <a:ext uri="{FF2B5EF4-FFF2-40B4-BE49-F238E27FC236}">
                <a16:creationId xmlns:a16="http://schemas.microsoft.com/office/drawing/2014/main" id="{B06E34EE-67D9-4282-AB4E-95C4CEEEC45C}"/>
              </a:ext>
              <a:ext uri="{C183D7F6-B498-43B3-948B-1728B52AA6E4}">
                <adec:decorative xmlns:adec="http://schemas.microsoft.com/office/drawing/2017/decorative" val="1"/>
              </a:ext>
            </a:extLst>
          </p:cNvPr>
          <p:cNvPicPr>
            <a:picLocks noChangeAspect="1"/>
          </p:cNvPicPr>
          <p:nvPr/>
        </p:nvPicPr>
        <p:blipFill>
          <a:blip r:embed="rId5">
            <a:biLevel thresh="50000"/>
            <a:extLst>
              <a:ext uri="{BEBA8EAE-BF5A-486C-A8C5-ECC9F3942E4B}">
                <a14:imgProps xmlns:a14="http://schemas.microsoft.com/office/drawing/2010/main">
                  <a14:imgLayer r:embed="rId6">
                    <a14:imgEffect>
                      <a14:backgroundRemoval t="10000" b="90000" l="10000" r="90000">
                        <a14:backgroundMark x1="13563" y1="37613" x2="13563" y2="37613"/>
                        <a14:backgroundMark x1="14943" y1="32658" x2="14943" y2="32658"/>
                        <a14:backgroundMark x1="15402" y1="35135" x2="15402" y2="35135"/>
                        <a14:backgroundMark x1="58621" y1="22748" x2="58621" y2="22748"/>
                        <a14:backgroundMark x1="16782" y1="37387" x2="16782" y2="37387"/>
                        <a14:backgroundMark x1="24138" y1="33108" x2="24138" y2="33108"/>
                        <a14:backgroundMark x1="74483" y1="18468" x2="74483" y2="18468"/>
                        <a14:backgroundMark x1="28736" y1="22748" x2="28736" y2="22748"/>
                        <a14:backgroundMark x1="78621" y1="43694" x2="78621" y2="43694"/>
                        <a14:backgroundMark x1="78621" y1="43694" x2="78621" y2="43694"/>
                        <a14:backgroundMark x1="45747" y1="20721" x2="45747" y2="20721"/>
                        <a14:backgroundMark x1="21609" y1="78378" x2="21609" y2="78378"/>
                        <a14:backgroundMark x1="35402" y1="29279" x2="35402" y2="29279"/>
                        <a14:backgroundMark x1="40460" y1="88288" x2="40460" y2="88288"/>
                        <a14:backgroundMark x1="37241" y1="12387" x2="37241" y2="12387"/>
                        <a14:backgroundMark x1="14943" y1="65090" x2="14943" y2="65090"/>
                        <a14:backgroundMark x1="86437" y1="49775" x2="86437" y2="49775"/>
                        <a14:backgroundMark x1="42529" y1="23423" x2="42529" y2="23423"/>
                        <a14:backgroundMark x1="81839" y1="81081" x2="81839" y2="81081"/>
                        <a14:backgroundMark x1="42299" y1="25225" x2="42299" y2="25225"/>
                        <a14:backgroundMark x1="82989" y1="52703" x2="82989" y2="52703"/>
                        <a14:backgroundMark x1="71724" y1="62613" x2="71724" y2="62613"/>
                        <a14:backgroundMark x1="43678" y1="22072" x2="43678" y2="22072"/>
                        <a14:backgroundMark x1="25977" y1="21396" x2="25977" y2="21396"/>
                        <a14:backgroundMark x1="25057" y1="78378" x2="25057" y2="78378"/>
                        <a14:backgroundMark x1="19080" y1="63063" x2="19080" y2="63063"/>
                        <a14:backgroundMark x1="13563" y1="61261" x2="30575" y2="81532"/>
                        <a14:backgroundMark x1="30575" y1="81532" x2="39310" y2="86937"/>
                        <a14:backgroundMark x1="11954" y1="33784" x2="40920" y2="19369"/>
                        <a14:backgroundMark x1="40920" y1="19369" x2="40690" y2="38063"/>
                        <a14:backgroundMark x1="84368" y1="36937" x2="67586" y2="84234"/>
                      </a14:backgroundRemoval>
                    </a14:imgEffect>
                    <a14:imgEffect>
                      <a14:sharpenSoften amount="25000"/>
                    </a14:imgEffect>
                  </a14:imgLayer>
                </a14:imgProps>
              </a:ext>
            </a:extLst>
          </a:blip>
          <a:stretch>
            <a:fillRect/>
          </a:stretch>
        </p:blipFill>
        <p:spPr>
          <a:xfrm>
            <a:off x="627320" y="1603880"/>
            <a:ext cx="1234320" cy="1259858"/>
          </a:xfrm>
          <a:prstGeom prst="rect">
            <a:avLst/>
          </a:prstGeom>
        </p:spPr>
      </p:pic>
      <p:pic>
        <p:nvPicPr>
          <p:cNvPr id="9" name="Picture 8">
            <a:extLst>
              <a:ext uri="{FF2B5EF4-FFF2-40B4-BE49-F238E27FC236}">
                <a16:creationId xmlns:a16="http://schemas.microsoft.com/office/drawing/2014/main" id="{2BF79894-1E1B-4813-83BD-BBEFA0C30366}"/>
              </a:ext>
              <a:ext uri="{C183D7F6-B498-43B3-948B-1728B52AA6E4}">
                <adec:decorative xmlns:adec="http://schemas.microsoft.com/office/drawing/2017/decorative" val="1"/>
              </a:ext>
            </a:extLst>
          </p:cNvPr>
          <p:cNvPicPr>
            <a:picLocks noChangeAspect="1"/>
          </p:cNvPicPr>
          <p:nvPr/>
        </p:nvPicPr>
        <p:blipFill>
          <a:blip r:embed="rId5">
            <a:biLevel thresh="50000"/>
            <a:extLst>
              <a:ext uri="{BEBA8EAE-BF5A-486C-A8C5-ECC9F3942E4B}">
                <a14:imgProps xmlns:a14="http://schemas.microsoft.com/office/drawing/2010/main">
                  <a14:imgLayer r:embed="rId6">
                    <a14:imgEffect>
                      <a14:backgroundRemoval t="10000" b="90000" l="10000" r="90000">
                        <a14:backgroundMark x1="13563" y1="37613" x2="13563" y2="37613"/>
                        <a14:backgroundMark x1="14943" y1="32658" x2="14943" y2="32658"/>
                        <a14:backgroundMark x1="15402" y1="35135" x2="15402" y2="35135"/>
                        <a14:backgroundMark x1="58621" y1="22748" x2="58621" y2="22748"/>
                        <a14:backgroundMark x1="16782" y1="37387" x2="16782" y2="37387"/>
                        <a14:backgroundMark x1="24138" y1="33108" x2="24138" y2="33108"/>
                        <a14:backgroundMark x1="74483" y1="18468" x2="74483" y2="18468"/>
                        <a14:backgroundMark x1="28736" y1="22748" x2="28736" y2="22748"/>
                        <a14:backgroundMark x1="78621" y1="43694" x2="78621" y2="43694"/>
                        <a14:backgroundMark x1="78621" y1="43694" x2="78621" y2="43694"/>
                        <a14:backgroundMark x1="45747" y1="20721" x2="45747" y2="20721"/>
                        <a14:backgroundMark x1="21609" y1="78378" x2="21609" y2="78378"/>
                        <a14:backgroundMark x1="35402" y1="29279" x2="35402" y2="29279"/>
                        <a14:backgroundMark x1="40460" y1="88288" x2="40460" y2="88288"/>
                        <a14:backgroundMark x1="37241" y1="12387" x2="37241" y2="12387"/>
                        <a14:backgroundMark x1="14943" y1="65090" x2="14943" y2="65090"/>
                        <a14:backgroundMark x1="86437" y1="49775" x2="86437" y2="49775"/>
                        <a14:backgroundMark x1="42529" y1="23423" x2="42529" y2="23423"/>
                        <a14:backgroundMark x1="81839" y1="81081" x2="81839" y2="81081"/>
                        <a14:backgroundMark x1="42299" y1="25225" x2="42299" y2="25225"/>
                        <a14:backgroundMark x1="82989" y1="52703" x2="82989" y2="52703"/>
                        <a14:backgroundMark x1="71724" y1="62613" x2="71724" y2="62613"/>
                        <a14:backgroundMark x1="43678" y1="22072" x2="43678" y2="22072"/>
                        <a14:backgroundMark x1="25977" y1="21396" x2="25977" y2="21396"/>
                        <a14:backgroundMark x1="25057" y1="78378" x2="25057" y2="78378"/>
                        <a14:backgroundMark x1="19080" y1="63063" x2="19080" y2="63063"/>
                        <a14:backgroundMark x1="13563" y1="61261" x2="30575" y2="81532"/>
                        <a14:backgroundMark x1="30575" y1="81532" x2="39310" y2="86937"/>
                        <a14:backgroundMark x1="11954" y1="33784" x2="40920" y2="19369"/>
                        <a14:backgroundMark x1="40920" y1="19369" x2="40690" y2="38063"/>
                        <a14:backgroundMark x1="84368" y1="36937" x2="67586" y2="84234"/>
                      </a14:backgroundRemoval>
                    </a14:imgEffect>
                    <a14:imgEffect>
                      <a14:sharpenSoften amount="25000"/>
                    </a14:imgEffect>
                  </a14:imgLayer>
                </a14:imgProps>
              </a:ext>
            </a:extLst>
          </a:blip>
          <a:stretch>
            <a:fillRect/>
          </a:stretch>
        </p:blipFill>
        <p:spPr>
          <a:xfrm>
            <a:off x="560793" y="3649958"/>
            <a:ext cx="1234320" cy="1259858"/>
          </a:xfrm>
          <a:prstGeom prst="rect">
            <a:avLst/>
          </a:prstGeom>
        </p:spPr>
      </p:pic>
      <p:sp>
        <p:nvSpPr>
          <p:cNvPr id="4" name="TextBox 3">
            <a:extLst>
              <a:ext uri="{FF2B5EF4-FFF2-40B4-BE49-F238E27FC236}">
                <a16:creationId xmlns:a16="http://schemas.microsoft.com/office/drawing/2014/main" id="{2D6AD4DC-2B41-4DB3-85C0-BF1FAC4823D6}"/>
              </a:ext>
            </a:extLst>
          </p:cNvPr>
          <p:cNvSpPr txBox="1"/>
          <p:nvPr/>
        </p:nvSpPr>
        <p:spPr>
          <a:xfrm>
            <a:off x="6893503" y="1905504"/>
            <a:ext cx="3040911" cy="3046988"/>
          </a:xfrm>
          <a:prstGeom prst="rect">
            <a:avLst/>
          </a:prstGeom>
          <a:noFill/>
          <a:ln>
            <a:noFill/>
          </a:ln>
        </p:spPr>
        <p:txBody>
          <a:bodyPr wrap="square" rtlCol="0">
            <a:spAutoFit/>
          </a:bodyPr>
          <a:lstStyle/>
          <a:p>
            <a:pPr algn="ctr"/>
            <a:r>
              <a:rPr lang="en-US" sz="9600" b="1" dirty="0">
                <a:solidFill>
                  <a:srgbClr val="BF0D3E"/>
                </a:solidFill>
                <a:latin typeface="Arial" panose="020B0604020202020204" pitchFamily="34" charset="0"/>
                <a:cs typeface="Arial" panose="020B0604020202020204" pitchFamily="34" charset="0"/>
              </a:rPr>
              <a:t>You Do!</a:t>
            </a:r>
          </a:p>
        </p:txBody>
      </p:sp>
      <p:sp>
        <p:nvSpPr>
          <p:cNvPr id="3" name="Title 2" hidden="1">
            <a:extLst>
              <a:ext uri="{FF2B5EF4-FFF2-40B4-BE49-F238E27FC236}">
                <a16:creationId xmlns:a16="http://schemas.microsoft.com/office/drawing/2014/main" id="{1D8F0B4D-8C92-5FE2-EF4B-5A8DF6755304}"/>
              </a:ext>
            </a:extLst>
          </p:cNvPr>
          <p:cNvSpPr>
            <a:spLocks noGrp="1"/>
          </p:cNvSpPr>
          <p:nvPr>
            <p:ph type="title" idx="4294967295"/>
          </p:nvPr>
        </p:nvSpPr>
        <p:spPr/>
        <p:txBody>
          <a:bodyPr/>
          <a:lstStyle/>
          <a:p>
            <a:r>
              <a:rPr lang="en-US" dirty="0"/>
              <a:t>I do,  We do.  You Do!</a:t>
            </a:r>
          </a:p>
        </p:txBody>
      </p:sp>
    </p:spTree>
    <p:extLst>
      <p:ext uri="{BB962C8B-B14F-4D97-AF65-F5344CB8AC3E}">
        <p14:creationId xmlns:p14="http://schemas.microsoft.com/office/powerpoint/2010/main" val="6217075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12369"/>
        </a:solidFill>
        <a:effectLst/>
      </p:bgPr>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1D8B8485-34E4-C666-39B9-847F3CDF3241}"/>
              </a:ext>
              <a:ext uri="{C183D7F6-B498-43B3-948B-1728B52AA6E4}">
                <adec:decorative xmlns:adec="http://schemas.microsoft.com/office/drawing/2017/decorative" val="1"/>
              </a:ext>
            </a:extLst>
          </p:cNvPr>
          <p:cNvSpPr txBox="1"/>
          <p:nvPr/>
        </p:nvSpPr>
        <p:spPr>
          <a:xfrm>
            <a:off x="0" y="2062480"/>
            <a:ext cx="12192000" cy="2722880"/>
          </a:xfrm>
          <a:prstGeom prst="rect">
            <a:avLst/>
          </a:prstGeom>
          <a:solidFill>
            <a:schemeClr val="bg1"/>
          </a:solidFill>
          <a:ln>
            <a:noFill/>
          </a:ln>
        </p:spPr>
        <p:txBody>
          <a:bodyPr wrap="square" rtlCol="0">
            <a:spAutoFit/>
          </a:bodyPr>
          <a:lstStyle/>
          <a:p>
            <a:pPr algn="l"/>
            <a:endParaRPr lang="en-US" dirty="0"/>
          </a:p>
        </p:txBody>
      </p:sp>
      <p:sp>
        <p:nvSpPr>
          <p:cNvPr id="2" name="Text Box 3">
            <a:extLst>
              <a:ext uri="{FF2B5EF4-FFF2-40B4-BE49-F238E27FC236}">
                <a16:creationId xmlns:a16="http://schemas.microsoft.com/office/drawing/2014/main" id="{BF256CC3-8209-463D-A16B-215621232A1C}"/>
              </a:ext>
              <a:ext uri="{C183D7F6-B498-43B3-948B-1728B52AA6E4}">
                <adec:decorative xmlns:adec="http://schemas.microsoft.com/office/drawing/2017/decorative" val="1"/>
              </a:ext>
            </a:extLst>
          </p:cNvPr>
          <p:cNvSpPr txBox="1"/>
          <p:nvPr/>
        </p:nvSpPr>
        <p:spPr>
          <a:xfrm>
            <a:off x="3395251" y="488214"/>
            <a:ext cx="8359869" cy="5871410"/>
          </a:xfrm>
          <a:prstGeom prst="rect">
            <a:avLst/>
          </a:prstGeom>
          <a:solidFill>
            <a:schemeClr val="lt1"/>
          </a:solidFill>
          <a:ln w="57150">
            <a:solidFill>
              <a:srgbClr val="FCAF17"/>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algn="ctr">
              <a:spcBef>
                <a:spcPts val="0"/>
              </a:spcBef>
              <a:spcAft>
                <a:spcPts val="0"/>
              </a:spcAft>
            </a:pPr>
            <a:r>
              <a:rPr lang="en-US" sz="600" dirty="0">
                <a:solidFill>
                  <a:srgbClr val="000000"/>
                </a:solidFill>
                <a:effectLst/>
                <a:latin typeface="Arial" panose="020B0604020202020204" pitchFamily="34" charset="0"/>
                <a:ea typeface="Calibri" panose="020F0502020204030204" pitchFamily="34" charset="0"/>
              </a:rPr>
              <a:t> </a:t>
            </a:r>
            <a:endParaRPr lang="en-US" sz="1200" dirty="0">
              <a:solidFill>
                <a:srgbClr val="000000"/>
              </a:solidFill>
              <a:effectLst/>
              <a:latin typeface="Arial" panose="020B0604020202020204" pitchFamily="34" charset="0"/>
              <a:ea typeface="Calibri" panose="020F0502020204030204" pitchFamily="34" charset="0"/>
            </a:endParaRPr>
          </a:p>
          <a:p>
            <a:pPr marL="0" marR="0" algn="ctr">
              <a:spcBef>
                <a:spcPts val="0"/>
              </a:spcBef>
              <a:spcAft>
                <a:spcPts val="0"/>
              </a:spcAft>
            </a:pPr>
            <a:endParaRPr lang="en-US" sz="200" b="1" dirty="0">
              <a:solidFill>
                <a:srgbClr val="002F8E"/>
              </a:solidFill>
              <a:effectLst/>
              <a:latin typeface="Arial" panose="020B0604020202020204" pitchFamily="34" charset="0"/>
              <a:ea typeface="Calibri" panose="020F0502020204030204" pitchFamily="34" charset="0"/>
            </a:endParaRPr>
          </a:p>
        </p:txBody>
      </p:sp>
      <p:sp>
        <p:nvSpPr>
          <p:cNvPr id="9" name="TextBox 8">
            <a:extLst>
              <a:ext uri="{FF2B5EF4-FFF2-40B4-BE49-F238E27FC236}">
                <a16:creationId xmlns:a16="http://schemas.microsoft.com/office/drawing/2014/main" id="{584B297C-9598-43BD-9CA5-DD85A1D080A3}"/>
              </a:ext>
            </a:extLst>
          </p:cNvPr>
          <p:cNvSpPr txBox="1"/>
          <p:nvPr/>
        </p:nvSpPr>
        <p:spPr>
          <a:xfrm>
            <a:off x="314947" y="2362089"/>
            <a:ext cx="2999038" cy="2123658"/>
          </a:xfrm>
          <a:prstGeom prst="rect">
            <a:avLst/>
          </a:prstGeom>
          <a:noFill/>
          <a:ln>
            <a:noFill/>
          </a:ln>
        </p:spPr>
        <p:txBody>
          <a:bodyPr wrap="square" rtlCol="0">
            <a:spAutoFit/>
          </a:bodyPr>
          <a:lstStyle/>
          <a:p>
            <a:pPr algn="l"/>
            <a:r>
              <a:rPr lang="en-US" sz="6600" b="1" dirty="0">
                <a:solidFill>
                  <a:srgbClr val="BF0D3E"/>
                </a:solidFill>
                <a:latin typeface="Arial" panose="020B0604020202020204" pitchFamily="34" charset="0"/>
                <a:cs typeface="Arial" panose="020B0604020202020204" pitchFamily="34" charset="0"/>
              </a:rPr>
              <a:t>Frayer Model</a:t>
            </a:r>
          </a:p>
        </p:txBody>
      </p:sp>
      <p:pic>
        <p:nvPicPr>
          <p:cNvPr id="6" name="Picture 5" descr="Flowchart of Frayer Model">
            <a:extLst>
              <a:ext uri="{FF2B5EF4-FFF2-40B4-BE49-F238E27FC236}">
                <a16:creationId xmlns:a16="http://schemas.microsoft.com/office/drawing/2014/main" id="{53A8056D-D558-41A9-BDA7-3091F5A2D8F9}"/>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Layer>
                </a14:imgProps>
              </a:ext>
            </a:extLst>
          </a:blip>
          <a:stretch>
            <a:fillRect/>
          </a:stretch>
        </p:blipFill>
        <p:spPr>
          <a:xfrm>
            <a:off x="3557784" y="598789"/>
            <a:ext cx="8095237" cy="5650257"/>
          </a:xfrm>
          <a:prstGeom prst="rect">
            <a:avLst/>
          </a:prstGeom>
        </p:spPr>
      </p:pic>
      <p:sp>
        <p:nvSpPr>
          <p:cNvPr id="4" name="Title 3" hidden="1">
            <a:extLst>
              <a:ext uri="{FF2B5EF4-FFF2-40B4-BE49-F238E27FC236}">
                <a16:creationId xmlns:a16="http://schemas.microsoft.com/office/drawing/2014/main" id="{A05ECA0B-2C2F-5A0B-6235-A27A3336CA7D}"/>
              </a:ext>
            </a:extLst>
          </p:cNvPr>
          <p:cNvSpPr>
            <a:spLocks noGrp="1"/>
          </p:cNvSpPr>
          <p:nvPr>
            <p:ph type="title" idx="4294967295"/>
          </p:nvPr>
        </p:nvSpPr>
        <p:spPr/>
        <p:txBody>
          <a:bodyPr/>
          <a:lstStyle/>
          <a:p>
            <a:r>
              <a:rPr lang="en-US" sz="1200" b="1" i="0" kern="1200" baseline="0" dirty="0">
                <a:solidFill>
                  <a:srgbClr val="000000"/>
                </a:solidFill>
                <a:effectLst/>
                <a:latin typeface="Arial" panose="020B0604020202020204" pitchFamily="34" charset="0"/>
                <a:ea typeface="+mn-ea"/>
                <a:cs typeface="+mn-cs"/>
              </a:rPr>
              <a:t>Frayer Model Vocabulary Graphic Organizer</a:t>
            </a:r>
            <a:endParaRPr lang="en-US" dirty="0"/>
          </a:p>
        </p:txBody>
      </p:sp>
    </p:spTree>
    <p:extLst>
      <p:ext uri="{BB962C8B-B14F-4D97-AF65-F5344CB8AC3E}">
        <p14:creationId xmlns:p14="http://schemas.microsoft.com/office/powerpoint/2010/main" val="20069377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12369"/>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E4E3C01-3A62-AE04-DF04-41E8E77916FF}"/>
              </a:ext>
              <a:ext uri="{C183D7F6-B498-43B3-948B-1728B52AA6E4}">
                <adec:decorative xmlns:adec="http://schemas.microsoft.com/office/drawing/2017/decorative" val="1"/>
              </a:ext>
            </a:extLst>
          </p:cNvPr>
          <p:cNvSpPr txBox="1"/>
          <p:nvPr/>
        </p:nvSpPr>
        <p:spPr>
          <a:xfrm>
            <a:off x="685800" y="520700"/>
            <a:ext cx="10820400" cy="5753100"/>
          </a:xfrm>
          <a:prstGeom prst="rect">
            <a:avLst/>
          </a:prstGeom>
          <a:solidFill>
            <a:schemeClr val="bg1"/>
          </a:solidFill>
          <a:ln w="57150">
            <a:solidFill>
              <a:srgbClr val="FCAF17"/>
            </a:solidFill>
          </a:ln>
        </p:spPr>
        <p:txBody>
          <a:bodyPr wrap="square" rtlCol="0">
            <a:spAutoFit/>
          </a:bodyPr>
          <a:lstStyle/>
          <a:p>
            <a:pPr algn="l"/>
            <a:endParaRPr lang="en-US" dirty="0"/>
          </a:p>
        </p:txBody>
      </p:sp>
      <p:pic>
        <p:nvPicPr>
          <p:cNvPr id="5" name="Picture 4" descr="Free vector graphics of Notepad">
            <a:extLst>
              <a:ext uri="{FF2B5EF4-FFF2-40B4-BE49-F238E27FC236}">
                <a16:creationId xmlns:a16="http://schemas.microsoft.com/office/drawing/2014/main" id="{18271424-EE42-BE86-8B09-84F2CB53185E}"/>
              </a:ext>
            </a:extLst>
          </p:cNvPr>
          <p:cNvPicPr>
            <a:picLocks noChangeAspect="1"/>
          </p:cNvPicPr>
          <p:nvPr/>
        </p:nvPicPr>
        <p:blipFill rotWithShape="1">
          <a:blip r:embed="rId3">
            <a:extLst>
              <a:ext uri="{28A0092B-C50C-407E-A947-70E740481C1C}">
                <a14:useLocalDpi xmlns:a14="http://schemas.microsoft.com/office/drawing/2010/main" val="0"/>
              </a:ext>
            </a:extLst>
          </a:blip>
          <a:srcRect l="35741"/>
          <a:stretch/>
        </p:blipFill>
        <p:spPr bwMode="auto">
          <a:xfrm>
            <a:off x="1090229" y="1120647"/>
            <a:ext cx="3630984" cy="4722785"/>
          </a:xfrm>
          <a:prstGeom prst="rect">
            <a:avLst/>
          </a:prstGeom>
          <a:noFill/>
          <a:ln>
            <a:noFill/>
          </a:ln>
        </p:spPr>
      </p:pic>
      <p:pic>
        <p:nvPicPr>
          <p:cNvPr id="7" name="Picture 6" descr="Reading, Book, Symbol, Icon, Reader, Man, Design, Sign">
            <a:extLst>
              <a:ext uri="{FF2B5EF4-FFF2-40B4-BE49-F238E27FC236}">
                <a16:creationId xmlns:a16="http://schemas.microsoft.com/office/drawing/2014/main" id="{C8374560-D879-8B44-AF96-BA3ADA25199D}"/>
              </a:ext>
            </a:extLst>
          </p:cNvPr>
          <p:cNvPicPr>
            <a:picLocks noChangeAspect="1"/>
          </p:cNvPicPr>
          <p:nvPr/>
        </p:nvPicPr>
        <p:blipFill>
          <a:blip r:embed="rId4">
            <a:biLevel thresh="25000"/>
            <a:extLst>
              <a:ext uri="{BEBA8EAE-BF5A-486C-A8C5-ECC9F3942E4B}">
                <a14:imgProps xmlns:a14="http://schemas.microsoft.com/office/drawing/2010/main">
                  <a14:imgLayer r:embed="rId5">
                    <a14:imgEffect>
                      <a14:backgroundRemoval t="10000" b="90000" l="10000" r="90000">
                        <a14:foregroundMark x1="51667" y1="27222" x2="51667" y2="27222"/>
                      </a14:backgroundRemoval>
                    </a14:imgEffect>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1090229" y="1580482"/>
            <a:ext cx="3630984" cy="4156871"/>
          </a:xfrm>
          <a:prstGeom prst="rect">
            <a:avLst/>
          </a:prstGeom>
          <a:noFill/>
          <a:ln>
            <a:noFill/>
          </a:ln>
          <a:scene3d>
            <a:camera prst="isometricOffAxis1Right"/>
            <a:lightRig rig="threePt" dir="t"/>
          </a:scene3d>
        </p:spPr>
      </p:pic>
      <p:sp>
        <p:nvSpPr>
          <p:cNvPr id="8" name="TextBox 7">
            <a:extLst>
              <a:ext uri="{FF2B5EF4-FFF2-40B4-BE49-F238E27FC236}">
                <a16:creationId xmlns:a16="http://schemas.microsoft.com/office/drawing/2014/main" id="{037DE09E-692B-760A-2C0D-CE45898FD416}"/>
              </a:ext>
            </a:extLst>
          </p:cNvPr>
          <p:cNvSpPr txBox="1"/>
          <p:nvPr/>
        </p:nvSpPr>
        <p:spPr>
          <a:xfrm>
            <a:off x="4645877" y="2597089"/>
            <a:ext cx="6709651" cy="2123658"/>
          </a:xfrm>
          <a:prstGeom prst="rect">
            <a:avLst/>
          </a:prstGeom>
          <a:noFill/>
          <a:ln>
            <a:noFill/>
          </a:ln>
        </p:spPr>
        <p:txBody>
          <a:bodyPr wrap="square" rtlCol="0">
            <a:spAutoFit/>
          </a:bodyPr>
          <a:lstStyle/>
          <a:p>
            <a:pPr algn="ctr"/>
            <a:r>
              <a:rPr lang="en-US" sz="6600" b="1" dirty="0">
                <a:solidFill>
                  <a:srgbClr val="BF0D3E"/>
                </a:solidFill>
                <a:latin typeface="Arial" panose="020B0604020202020204" pitchFamily="34" charset="0"/>
                <a:cs typeface="Arial" panose="020B0604020202020204" pitchFamily="34" charset="0"/>
              </a:rPr>
              <a:t>Comprehension Strategies</a:t>
            </a:r>
          </a:p>
        </p:txBody>
      </p:sp>
      <p:sp>
        <p:nvSpPr>
          <p:cNvPr id="3" name="Title 2" hidden="1">
            <a:extLst>
              <a:ext uri="{FF2B5EF4-FFF2-40B4-BE49-F238E27FC236}">
                <a16:creationId xmlns:a16="http://schemas.microsoft.com/office/drawing/2014/main" id="{BDE73FF5-A2C7-6FA4-1EC1-DBB1095855FE}"/>
              </a:ext>
            </a:extLst>
          </p:cNvPr>
          <p:cNvSpPr>
            <a:spLocks noGrp="1"/>
          </p:cNvSpPr>
          <p:nvPr>
            <p:ph type="title" idx="4294967295"/>
          </p:nvPr>
        </p:nvSpPr>
        <p:spPr/>
        <p:txBody>
          <a:bodyPr/>
          <a:lstStyle/>
          <a:p>
            <a:pPr rtl="0" eaLnBrk="1" latinLnBrk="0" hangingPunct="1"/>
            <a:r>
              <a:rPr lang="en-US" sz="5400" b="1" i="0" kern="1200" spc="-60" baseline="0" dirty="0">
                <a:solidFill>
                  <a:srgbClr val="FFFFFF"/>
                </a:solidFill>
                <a:effectLst/>
                <a:latin typeface="Arial" panose="020B0604020202020204" pitchFamily="34" charset="0"/>
                <a:ea typeface="+mj-ea"/>
                <a:cs typeface="Arial" panose="020B0604020202020204" pitchFamily="34" charset="0"/>
              </a:rPr>
              <a:t>Comprehension Strategies</a:t>
            </a:r>
            <a:endParaRPr lang="en-US" dirty="0">
              <a:effectLst/>
            </a:endParaRPr>
          </a:p>
        </p:txBody>
      </p:sp>
    </p:spTree>
    <p:extLst>
      <p:ext uri="{BB962C8B-B14F-4D97-AF65-F5344CB8AC3E}">
        <p14:creationId xmlns:p14="http://schemas.microsoft.com/office/powerpoint/2010/main" val="2464539735"/>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10.0&quot;&gt;&lt;object type=&quot;1&quot; unique_id=&quot;10001&quot;&gt;&lt;object type=&quot;2&quot; unique_id=&quot;10002&quot;&gt;&lt;object type=&quot;3&quot; unique_id=&quot;10003&quot;&gt;&lt;property id=&quot;20148&quot; value=&quot;5&quot;/&gt;&lt;property id=&quot;20300&quot; value=&quot;Slide 1 - &amp;quot;AZSPDG &amp;quot;&quot;/&gt;&lt;property id=&quot;20307&quot; value=&quot;256&quot;/&gt;&lt;/object&gt;&lt;object type=&quot;3&quot; unique_id=&quot;10004&quot;&gt;&lt;property id=&quot;20148&quot; value=&quot;5&quot;/&gt;&lt;property id=&quot;20300&quot; value=&quot;Slide 2 - &amp;quot;Who We Are&amp;quot;&quot;/&gt;&lt;property id=&quot;20307&quot; value=&quot;270&quot;/&gt;&lt;/object&gt;&lt;object type=&quot;3&quot; unique_id=&quot;10005&quot;&gt;&lt;property id=&quot;20148&quot; value=&quot;5&quot;/&gt;&lt;property id=&quot;20300&quot; value=&quot;Slide 3 - &amp;quot;Goal of  the  AZSPDG &amp;quot;&quot;/&gt;&lt;property id=&quot;20307&quot; value=&quot;257&quot;/&gt;&lt;/object&gt;&lt;object type=&quot;3&quot; unique_id=&quot;10006&quot;&gt;&lt;property id=&quot;20148&quot; value=&quot;5&quot;/&gt;&lt;property id=&quot;20300&quot; value=&quot;Slide 6 - &amp;quot;How are Parents Connected?  &amp;quot;&quot;/&gt;&lt;property id=&quot;20307&quot; value=&quot;262&quot;/&gt;&lt;/object&gt;&lt;object type=&quot;3&quot; unique_id=&quot;10007&quot;&gt;&lt;property id=&quot;20148&quot; value=&quot;5&quot;/&gt;&lt;property id=&quot;20300&quot; value=&quot;Slide 8 - &amp;quot;Partnership&amp;quot;&quot;/&gt;&lt;property id=&quot;20307&quot; value=&quot;258&quot;/&gt;&lt;/object&gt;&lt;object type=&quot;3&quot; unique_id=&quot;10008&quot;&gt;&lt;property id=&quot;20148&quot; value=&quot;5&quot;/&gt;&lt;property id=&quot;20300&quot; value=&quot;Slide 7&quot;/&gt;&lt;property id=&quot;20307&quot; value=&quot;271&quot;/&gt;&lt;/object&gt;&lt;object type=&quot;3&quot; unique_id=&quot;10009&quot;&gt;&lt;property id=&quot;20148&quot; value=&quot;5&quot;/&gt;&lt;property id=&quot;20300&quot; value=&quot;Slide 9 - &amp;quot;Outcomes &amp;quot;&quot;/&gt;&lt;property id=&quot;20307&quot; value=&quot;267&quot;/&gt;&lt;/object&gt;&lt;object type=&quot;3&quot; unique_id=&quot;10010&quot;&gt;&lt;property id=&quot;20148&quot; value=&quot;5&quot;/&gt;&lt;property id=&quot;20300&quot; value=&quot;Slide 10 - &amp;quot;Successes &amp;quot;&quot;/&gt;&lt;property id=&quot;20307&quot; value=&quot;268&quot;/&gt;&lt;/object&gt;&lt;object type=&quot;3&quot; unique_id=&quot;10011&quot;&gt;&lt;property id=&quot;20148&quot; value=&quot;5&quot;/&gt;&lt;property id=&quot;20300&quot; value=&quot;Slide 11 - &amp;quot;Collaborations  &amp;amp; Communication &amp;quot;&quot;/&gt;&lt;property id=&quot;20307&quot; value=&quot;272&quot;/&gt;&lt;/object&gt;&lt;object type=&quot;3&quot; unique_id=&quot;10012&quot;&gt;&lt;property id=&quot;20148&quot; value=&quot;5&quot;/&gt;&lt;property id=&quot;20300&quot; value=&quot;Slide 12 - &amp;quot;Challenges &amp;quot;&quot;/&gt;&lt;property id=&quot;20307&quot; value=&quot;260&quot;/&gt;&lt;/object&gt;&lt;object type=&quot;3&quot; unique_id=&quot;10013&quot;&gt;&lt;property id=&quot;20148&quot; value=&quot;5&quot;/&gt;&lt;property id=&quot;20300&quot; value=&quot;Slide 13 - &amp;quot;If you had to do it all over again what would you do differently? &amp;quot;&quot;/&gt;&lt;property id=&quot;20307&quot; value=&quot;264&quot;/&gt;&lt;/object&gt;&lt;object type=&quot;3&quot; unique_id=&quot;10014&quot;&gt;&lt;property id=&quot;20148&quot; value=&quot;5&quot;/&gt;&lt;property id=&quot;20300&quot; value=&quot;Slide 14 - &amp;quot;What are you most proud of in your family engagement work? &amp;quot;&quot;/&gt;&lt;property id=&quot;20307&quot; value=&quot;265&quot;/&gt;&lt;/object&gt;&lt;object type=&quot;3&quot; unique_id=&quot;10015&quot;&gt;&lt;property id=&quot;20148&quot; value=&quot;5&quot;/&gt;&lt;property id=&quot;20300&quot; value=&quot;Slide 15 - &amp;quot;  &amp;quot;&quot;/&gt;&lt;property id=&quot;20307&quot; value=&quot;269&quot;/&gt;&lt;/object&gt;&lt;object type=&quot;3&quot; unique_id=&quot;10121&quot;&gt;&lt;property id=&quot;20148&quot; value=&quot;5&quot;/&gt;&lt;property id=&quot;20300&quot; value=&quot;Slide 4 - &amp;quot;About  the  AZSPDG &amp;quot;&quot;/&gt;&lt;property id=&quot;20307&quot; value=&quot;274&quot;/&gt;&lt;/object&gt;&lt;object type=&quot;3&quot; unique_id=&quot;10122&quot;&gt;&lt;property id=&quot;20148&quot; value=&quot;5&quot;/&gt;&lt;property id=&quot;20300&quot; value=&quot;Slide 5 - &amp;quot;About  the  AZSPDG &amp;quot;&quot;/&gt;&lt;property id=&quot;20307&quot; value=&quot;273&quot;/&gt;&lt;/object&gt;&lt;object type=&quot;3&quot; unique_id=&quot;10463&quot;&gt;&lt;property id=&quot;20148&quot; value=&quot;5&quot;/&gt;&lt;property id=&quot;20300&quot; value=&quot;Slide 16 - &amp;quot;Contact Us&amp;quot;&quot;/&gt;&lt;property id=&quot;20307&quot; value=&quot;275&quot;/&gt;&lt;/object&gt;&lt;/object&gt;&lt;object type=&quot;8&quot; unique_id=&quot;10030&quot;&gt;&lt;/object&gt;&lt;/object&gt;&lt;/database&gt;"/>
  <p:tag name="SECTOMILLISECCONVERTED" val="1"/>
</p:tagLst>
</file>

<file path=ppt/theme/theme1.xml><?xml version="1.0" encoding="utf-8"?>
<a:theme xmlns:a="http://schemas.openxmlformats.org/drawingml/2006/main" name="Fram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panose="020B0503020204020204"/>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txDef>
      <a:spPr>
        <a:solidFill>
          <a:schemeClr val="bg1"/>
        </a:solidFill>
        <a:ln>
          <a:solidFill>
            <a:schemeClr val="tx1"/>
          </a:solidFill>
        </a:ln>
      </a:spPr>
      <a:bodyPr wrap="square" rtlCol="0">
        <a:spAutoFit/>
      </a:bodyPr>
      <a:lstStyle>
        <a:defPPr algn="l">
          <a:defRPr dirty="0"/>
        </a:defPPr>
      </a:lstStyle>
    </a:txDef>
  </a:objectDefaults>
  <a:extraClrSchemeLst/>
  <a:extLst>
    <a:ext uri="{05A4C25C-085E-4340-85A3-A5531E510DB2}">
      <thm15:themeFamily xmlns:thm15="http://schemas.microsoft.com/office/thememl/2012/main" name="Frame" id="{F226E7A2-7162-461C-9490-D27D9DC04E43}" vid="{629A0216-3BBD-45C0-B63F-2683BEA18F6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20319</TotalTime>
  <Words>3014</Words>
  <Application>Microsoft Office PowerPoint</Application>
  <PresentationFormat>Widescreen</PresentationFormat>
  <Paragraphs>226</Paragraphs>
  <Slides>18</Slides>
  <Notes>18</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Arial</vt:lpstr>
      <vt:lpstr>Arial Black</vt:lpstr>
      <vt:lpstr>Calibri</vt:lpstr>
      <vt:lpstr>Calibri Light</vt:lpstr>
      <vt:lpstr>Corbel</vt:lpstr>
      <vt:lpstr>Wingdings 2</vt:lpstr>
      <vt:lpstr>Frame</vt:lpstr>
      <vt:lpstr>Office Theme</vt:lpstr>
      <vt:lpstr>Literacy Strategies Parent Meeting</vt:lpstr>
      <vt:lpstr>Thanks for being here!</vt:lpstr>
      <vt:lpstr>Vocabulary and Comprehension Strategies</vt:lpstr>
      <vt:lpstr>Vocabulary Strategies</vt:lpstr>
      <vt:lpstr>Frayer Model</vt:lpstr>
      <vt:lpstr>Teamwork</vt:lpstr>
      <vt:lpstr>I do,  We do.  You Do!</vt:lpstr>
      <vt:lpstr>Frayer Model Vocabulary Graphic Organizer</vt:lpstr>
      <vt:lpstr>Comprehension Strategies</vt:lpstr>
      <vt:lpstr>Think Aloud</vt:lpstr>
      <vt:lpstr>Before During After</vt:lpstr>
      <vt:lpstr>Baby elephant in the water</vt:lpstr>
      <vt:lpstr>Three cats watching something</vt:lpstr>
      <vt:lpstr>I do. We do.</vt:lpstr>
      <vt:lpstr>Forest fire before and after</vt:lpstr>
      <vt:lpstr>Hurricanes; Before, During, and After</vt:lpstr>
      <vt:lpstr>Parents</vt:lpstr>
      <vt:lpstr>AZ Department of Education ESS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Carolina Crawford</dc:creator>
  <cp:lastModifiedBy>Kim Conley</cp:lastModifiedBy>
  <cp:revision>382</cp:revision>
  <dcterms:created xsi:type="dcterms:W3CDTF">2018-12-14T20:47:54Z</dcterms:created>
  <dcterms:modified xsi:type="dcterms:W3CDTF">2023-05-28T04:24:57Z</dcterms:modified>
</cp:coreProperties>
</file>