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1044" r:id="rId3"/>
    <p:sldId id="1045" r:id="rId4"/>
    <p:sldId id="1046" r:id="rId5"/>
    <p:sldId id="1047" r:id="rId6"/>
    <p:sldId id="1016" r:id="rId7"/>
    <p:sldId id="750" r:id="rId8"/>
    <p:sldId id="1037" r:id="rId9"/>
    <p:sldId id="1038" r:id="rId10"/>
    <p:sldId id="1039" r:id="rId11"/>
    <p:sldId id="985" r:id="rId12"/>
    <p:sldId id="1022" r:id="rId13"/>
    <p:sldId id="1026" r:id="rId14"/>
    <p:sldId id="1027" r:id="rId15"/>
    <p:sldId id="1028" r:id="rId16"/>
    <p:sldId id="1029" r:id="rId17"/>
    <p:sldId id="1030" r:id="rId18"/>
    <p:sldId id="1031" r:id="rId19"/>
    <p:sldId id="1032" r:id="rId20"/>
    <p:sldId id="1033" r:id="rId21"/>
    <p:sldId id="1034" r:id="rId22"/>
    <p:sldId id="991" r:id="rId23"/>
    <p:sldId id="1035" r:id="rId24"/>
    <p:sldId id="1040" r:id="rId25"/>
    <p:sldId id="1041" r:id="rId26"/>
    <p:sldId id="1042" r:id="rId27"/>
    <p:sldId id="1043" r:id="rId28"/>
    <p:sldId id="6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3E"/>
    <a:srgbClr val="012369"/>
    <a:srgbClr val="012169"/>
    <a:srgbClr val="012C81"/>
    <a:srgbClr val="FCAF17"/>
    <a:srgbClr val="012A7D"/>
    <a:srgbClr val="0144CB"/>
    <a:srgbClr val="013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37C4F-CED0-4510-95A7-731FDA007B2C}" v="7" dt="2022-10-18T14:18:38.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196" autoAdjust="0"/>
  </p:normalViewPr>
  <p:slideViewPr>
    <p:cSldViewPr snapToGrid="0">
      <p:cViewPr varScale="1">
        <p:scale>
          <a:sx n="101" d="100"/>
          <a:sy n="101" d="100"/>
        </p:scale>
        <p:origin x="132" y="1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60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64D62-2470-4E7C-AB77-2AD8B945F64D}"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A689C-4625-4787-95EB-52490D8073B6}" type="slidenum">
              <a:rPr lang="en-US" smtClean="0"/>
              <a:t>‹#›</a:t>
            </a:fld>
            <a:endParaRPr lang="en-US"/>
          </a:p>
        </p:txBody>
      </p:sp>
    </p:spTree>
    <p:extLst>
      <p:ext uri="{BB962C8B-B14F-4D97-AF65-F5344CB8AC3E}">
        <p14:creationId xmlns:p14="http://schemas.microsoft.com/office/powerpoint/2010/main" val="117414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20.svg"/></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pPr>
              <a:defRPr/>
            </a:pPr>
            <a:r>
              <a:rPr lang="en-US" dirty="0">
                <a:effectLst/>
                <a:latin typeface="Arial" panose="020B0604020202020204" pitchFamily="34" charset="0"/>
                <a:ea typeface="Arial" panose="020B0604020202020204" pitchFamily="34" charset="0"/>
              </a:rPr>
              <a:t>Today, we continue our AZPLS journey of schoolwide systems change that will lead to increased literacy achievement for all students. Specifically, we will focus on the Institute of Education Sciences Recommendation 3: Provide opportunities for extended discussion of text meaning and interpretation and feedback strategies to</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meet the needs of all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1728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4175"/>
            <a:ext cx="5486400" cy="3086100"/>
          </a:xfrm>
        </p:spPr>
      </p:sp>
      <p:sp>
        <p:nvSpPr>
          <p:cNvPr id="3" name="Notes Placeholder 2"/>
          <p:cNvSpPr>
            <a:spLocks noGrp="1"/>
          </p:cNvSpPr>
          <p:nvPr>
            <p:ph type="body" idx="1"/>
          </p:nvPr>
        </p:nvSpPr>
        <p:spPr>
          <a:xfrm>
            <a:off x="600323" y="3529882"/>
            <a:ext cx="5601694" cy="3600450"/>
          </a:xfrm>
        </p:spPr>
        <p:txBody>
          <a:bodyPr/>
          <a:lstStyle/>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For the IES Recommendation 3</a:t>
            </a:r>
            <a:r>
              <a:rPr lang="en-US" dirty="0">
                <a:latin typeface="Arial" panose="020B0604020202020204" pitchFamily="34" charset="0"/>
                <a:ea typeface="Arial" panose="020B0604020202020204" pitchFamily="34" charset="0"/>
              </a:rPr>
              <a:t>: P</a:t>
            </a:r>
            <a:r>
              <a:rPr lang="en-US" dirty="0">
                <a:effectLst/>
                <a:latin typeface="Arial" panose="020B0604020202020204" pitchFamily="34" charset="0"/>
                <a:ea typeface="Arial" panose="020B0604020202020204" pitchFamily="34" charset="0"/>
              </a:rPr>
              <a:t>rovide opportunities for extended discussion of text meaning and interpretation, teachers should provide opportunities for students to engage in high-quality discussions of the meaning and interpretation of texts in various content areas as one important way to improve their reading comprehension.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These discussions can occur in whole classroom groups or in small student groups under the general guidance of the teacher. Discussions that are particularly effective in promoting students’ comprehension of complex text are those that focus on building a deeper understanding of the author’s meaning or critically analyzing and perhaps challenging the author’s conclusions through reasoning or applying personal experiences and knowledge.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57150" algn="l">
              <a:spcBef>
                <a:spcPts val="0"/>
              </a:spcBef>
              <a:spcAft>
                <a:spcPts val="0"/>
              </a:spcAft>
            </a:pPr>
            <a:r>
              <a:rPr lang="en-US" dirty="0">
                <a:effectLst/>
                <a:latin typeface="Arial" panose="020B0604020202020204" pitchFamily="34" charset="0"/>
                <a:ea typeface="Arial" panose="020B0604020202020204" pitchFamily="34" charset="0"/>
              </a:rPr>
              <a:t>In effective discussions students have the opportunity to have sustained exchanges with the teacher or other students; present and defend individual interpretations and points of view; use text content, background knowledge, and reasoning to support interpretations and conclusions; and listen to the points of view and reasoned arguments of others participating in the discussion (Kamil, et al, 2008).</a:t>
            </a:r>
          </a:p>
          <a:p>
            <a:pPr marL="100330" marR="100330" algn="l">
              <a:spcBef>
                <a:spcPts val="0"/>
              </a:spcBef>
              <a:spcAft>
                <a:spcPts val="0"/>
              </a:spcAft>
            </a:pPr>
            <a:endParaRPr lang="en-US" dirty="0">
              <a:latin typeface="Arial" panose="020B0604020202020204" pitchFamily="34" charset="0"/>
              <a:cs typeface="Arial" panose="020B0604020202020204" pitchFamily="34" charset="0"/>
            </a:endParaRPr>
          </a:p>
          <a:p>
            <a:pPr marL="100330" marR="57150" algn="l">
              <a:spcBef>
                <a:spcPts val="0"/>
              </a:spcBef>
              <a:spcAft>
                <a:spcPts val="0"/>
              </a:spcAft>
            </a:pPr>
            <a:r>
              <a:rPr lang="en-US" b="1" dirty="0">
                <a:effectLst/>
                <a:latin typeface="Arial" panose="020B0604020202020204" pitchFamily="34" charset="0"/>
                <a:ea typeface="Arial" panose="020B0604020202020204" pitchFamily="34" charset="0"/>
              </a:rPr>
              <a:t>Handout 4: Standard Vertical Alignment and IES Recommendation 3</a:t>
            </a:r>
            <a:r>
              <a:rPr lang="en-US" dirty="0">
                <a:effectLst/>
                <a:latin typeface="Arial" panose="020B0604020202020204" pitchFamily="34" charset="0"/>
                <a:ea typeface="Arial" panose="020B0604020202020204" pitchFamily="34" charset="0"/>
              </a:rPr>
              <a:t> connects Arizona English Language Arts Anchor Standard SL.1 for comprehension and collaboration to IES Recommendation 3</a:t>
            </a:r>
            <a:r>
              <a:rPr lang="en-US" dirty="0">
                <a:latin typeface="Arial" panose="020B0604020202020204" pitchFamily="34" charset="0"/>
                <a:ea typeface="Arial" panose="020B0604020202020204" pitchFamily="34" charset="0"/>
              </a:rPr>
              <a:t>: P</a:t>
            </a:r>
            <a:r>
              <a:rPr lang="en-US" dirty="0">
                <a:effectLst/>
                <a:latin typeface="Arial" panose="020B0604020202020204" pitchFamily="34" charset="0"/>
                <a:ea typeface="Arial" panose="020B0604020202020204" pitchFamily="34" charset="0"/>
              </a:rPr>
              <a:t>rovide opportunities for extended discussion of text meaning and interpretation.</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  Take a few minutes to review the alignment, how the standard relates to </a:t>
            </a:r>
          </a:p>
          <a:p>
            <a:pPr marL="0" marR="100330" algn="l">
              <a:spcBef>
                <a:spcPts val="0"/>
              </a:spcBef>
              <a:spcAft>
                <a:spcPts val="0"/>
              </a:spcAft>
            </a:pPr>
            <a:r>
              <a:rPr lang="en-US"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 Recommendation 3, and how both fit in with all classes.</a:t>
            </a:r>
          </a:p>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155" marR="100330" algn="l">
              <a:spcBef>
                <a:spcPts val="0"/>
              </a:spcBef>
              <a:spcAft>
                <a:spcPts val="0"/>
              </a:spcAft>
            </a:pPr>
            <a:r>
              <a:rPr lang="en-US" i="1" dirty="0">
                <a:effectLst/>
                <a:latin typeface="Arial" panose="020B0604020202020204" pitchFamily="34" charset="0"/>
                <a:ea typeface="Arial" panose="020B0604020202020204" pitchFamily="34" charset="0"/>
              </a:rPr>
              <a:t>When teams are finished:</a:t>
            </a:r>
            <a:r>
              <a:rPr lang="en-US" dirty="0">
                <a:effectLst/>
                <a:latin typeface="Arial" panose="020B0604020202020204" pitchFamily="34" charset="0"/>
                <a:ea typeface="Arial" panose="020B0604020202020204" pitchFamily="34" charset="0"/>
              </a:rPr>
              <a:t> Review the Standard’s progression and discuss the importance of your grade level work building on the Standard from the grade level before yours and supporting the grade level after yours.</a:t>
            </a:r>
          </a:p>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 </a:t>
            </a:r>
          </a:p>
          <a:p>
            <a:r>
              <a:rPr lang="en-US"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Handout 4: Standard Vertical Alignment and IES Recommendation 3 </a:t>
            </a:r>
            <a:r>
              <a:rPr lang="en-US" dirty="0">
                <a:effectLst/>
                <a:latin typeface="Arial" panose="020B0604020202020204" pitchFamily="34" charset="0"/>
                <a:ea typeface="Arial" panose="020B0604020202020204" pitchFamily="34" charset="0"/>
              </a:rPr>
              <a:t>also</a:t>
            </a:r>
          </a:p>
          <a:p>
            <a:r>
              <a:rPr lang="en-US"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 provides a checklist to support implementing IES Recommendation 3. Review</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the checklist and discuss how your team can collaborate to provide opportunities for extended discussion of text meaning and interpretation across all classes in your grade level. </a:t>
            </a:r>
          </a:p>
          <a:p>
            <a:pPr marL="100330" marR="100330" algn="l">
              <a:spcBef>
                <a:spcPts val="0"/>
              </a:spcBef>
              <a:spcAft>
                <a:spcPts val="0"/>
              </a:spcAft>
            </a:pPr>
            <a:endParaRPr lang="en-US" dirty="0">
              <a:effectLst/>
              <a:latin typeface="Arial" panose="020B0604020202020204" pitchFamily="34" charset="0"/>
              <a:ea typeface="Arial" panose="020B0604020202020204" pitchFamily="34" charset="0"/>
            </a:endParaRPr>
          </a:p>
          <a:p>
            <a:pPr marL="0" marR="100330" algn="l">
              <a:spcBef>
                <a:spcPts val="0"/>
              </a:spcBef>
              <a:spcAft>
                <a:spcPts val="0"/>
              </a:spcAft>
            </a:pPr>
            <a:r>
              <a:rPr lang="en-US" i="1" dirty="0">
                <a:effectLst/>
                <a:latin typeface="Arial" panose="020B0604020202020204" pitchFamily="34" charset="0"/>
                <a:ea typeface="Arial" panose="020B0604020202020204" pitchFamily="34" charset="0"/>
              </a:rPr>
              <a:t>   When teams are finished: </a:t>
            </a:r>
            <a:r>
              <a:rPr lang="en-US" dirty="0">
                <a:effectLst/>
                <a:latin typeface="Arial" panose="020B0604020202020204" pitchFamily="34" charset="0"/>
                <a:ea typeface="Arial" panose="020B0604020202020204" pitchFamily="34" charset="0"/>
              </a:rPr>
              <a:t>Reporters, share one collaboration with the group.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98357"/>
            <a:ext cx="431759"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903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4488"/>
            <a:ext cx="5486400" cy="3086100"/>
          </a:xfrm>
        </p:spPr>
      </p:sp>
      <p:sp>
        <p:nvSpPr>
          <p:cNvPr id="3" name="Notes Placeholder 2"/>
          <p:cNvSpPr>
            <a:spLocks noGrp="1"/>
          </p:cNvSpPr>
          <p:nvPr>
            <p:ph type="body" idx="1"/>
          </p:nvPr>
        </p:nvSpPr>
        <p:spPr>
          <a:xfrm>
            <a:off x="685800" y="3502053"/>
            <a:ext cx="5486400" cy="3600450"/>
          </a:xfrm>
        </p:spPr>
        <p:txBody>
          <a:bodyPr/>
          <a:lstStyle/>
          <a:p>
            <a:pPr marL="40005" marR="58420" algn="l">
              <a:spcBef>
                <a:spcPts val="0"/>
              </a:spcBef>
              <a:spcAft>
                <a:spcPts val="0"/>
              </a:spcAft>
            </a:pPr>
            <a:r>
              <a:rPr lang="en-US" dirty="0">
                <a:effectLst/>
                <a:latin typeface="Arial" panose="020B0604020202020204" pitchFamily="34" charset="0"/>
                <a:ea typeface="Arial" panose="020B0604020202020204" pitchFamily="34" charset="0"/>
              </a:rPr>
              <a:t>Remember that the numbers of the Dimensions of Formative Assessment are only there as references for our work. The Dimensions are fluid.</a:t>
            </a:r>
          </a:p>
          <a:p>
            <a:pPr marL="40005"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40005" marR="58420" algn="l">
              <a:spcBef>
                <a:spcPts val="0"/>
              </a:spcBef>
              <a:spcAft>
                <a:spcPts val="0"/>
              </a:spcAft>
            </a:pPr>
            <a:r>
              <a:rPr lang="en-US" dirty="0">
                <a:effectLst/>
                <a:latin typeface="Arial" panose="020B0604020202020204" pitchFamily="34" charset="0"/>
                <a:ea typeface="Arial" panose="020B0604020202020204" pitchFamily="34" charset="0"/>
              </a:rPr>
              <a:t>We are going to examine Questioning Strategies and Extending Thinking first. Read the paragraphs at the top of pages 11 and 12 of your </a:t>
            </a:r>
            <a:r>
              <a:rPr lang="en-US" b="1" dirty="0">
                <a:effectLst/>
                <a:latin typeface="Arial" panose="020B0604020202020204" pitchFamily="34" charset="0"/>
                <a:ea typeface="Arial" panose="020B0604020202020204" pitchFamily="34" charset="0"/>
              </a:rPr>
              <a:t>Formative Assessment</a:t>
            </a:r>
            <a:r>
              <a:rPr lang="en-US" b="1" spc="-35" dirty="0">
                <a:effectLst/>
                <a:latin typeface="Arial" panose="020B0604020202020204" pitchFamily="34" charset="0"/>
                <a:ea typeface="Arial" panose="020B0604020202020204" pitchFamily="34" charset="0"/>
              </a:rPr>
              <a:t> Guide </a:t>
            </a:r>
            <a:r>
              <a:rPr lang="en-US" spc="-35" dirty="0">
                <a:effectLst/>
                <a:latin typeface="Arial" panose="020B0604020202020204" pitchFamily="34" charset="0"/>
                <a:ea typeface="Arial" panose="020B0604020202020204" pitchFamily="34" charset="0"/>
              </a:rPr>
              <a:t>and skim the rubrics.</a:t>
            </a:r>
            <a:endParaRPr lang="en-US" dirty="0">
              <a:effectLst/>
              <a:latin typeface="Arial" panose="020B0604020202020204" pitchFamily="34" charset="0"/>
              <a:ea typeface="Arial" panose="020B0604020202020204" pitchFamily="34" charset="0"/>
            </a:endParaRPr>
          </a:p>
          <a:p>
            <a:pPr marL="40005" marR="97155" algn="l">
              <a:spcBef>
                <a:spcPts val="0"/>
              </a:spcBef>
              <a:spcAft>
                <a:spcPts val="0"/>
              </a:spcAft>
            </a:pPr>
            <a:r>
              <a:rPr lang="en-US" spc="-10"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40640" marR="57150" algn="l">
              <a:spcBef>
                <a:spcPts val="0"/>
              </a:spcBef>
              <a:spcAft>
                <a:spcPts val="0"/>
              </a:spcAft>
            </a:pPr>
            <a:r>
              <a:rPr lang="en-US" i="1" dirty="0">
                <a:effectLst/>
                <a:latin typeface="Arial" panose="020B0604020202020204" pitchFamily="34" charset="0"/>
                <a:ea typeface="Calibri" panose="020F0502020204030204" pitchFamily="34" charset="0"/>
              </a:rPr>
              <a:t>When teams are finished: </a:t>
            </a:r>
            <a:r>
              <a:rPr lang="en-US" dirty="0">
                <a:effectLst/>
                <a:latin typeface="Arial" panose="020B0604020202020204" pitchFamily="34" charset="0"/>
                <a:ea typeface="Calibri" panose="020F0502020204030204" pitchFamily="34" charset="0"/>
              </a:rPr>
              <a:t>In your Collaborative Teams, share one questioning and extending discussion strategy you currently use with your students. Use the top section of </a:t>
            </a:r>
            <a:r>
              <a:rPr lang="en-US" b="1" dirty="0">
                <a:effectLst/>
                <a:latin typeface="Arial" panose="020B0604020202020204" pitchFamily="34" charset="0"/>
                <a:ea typeface="Calibri" panose="020F0502020204030204" pitchFamily="34" charset="0"/>
              </a:rPr>
              <a:t>Handout 5: </a:t>
            </a:r>
            <a:r>
              <a:rPr lang="en-US" b="1" spc="-20" dirty="0">
                <a:effectLst/>
                <a:latin typeface="Arial" panose="020B0604020202020204" pitchFamily="34" charset="0"/>
                <a:ea typeface="Calibri" panose="020F0502020204030204" pitchFamily="34" charset="0"/>
              </a:rPr>
              <a:t>Strategic Conversations for</a:t>
            </a:r>
            <a:r>
              <a:rPr lang="en-US" b="1" dirty="0">
                <a:effectLst/>
                <a:latin typeface="Arial" panose="020B0604020202020204" pitchFamily="34" charset="0"/>
                <a:ea typeface="Calibri" panose="020F0502020204030204" pitchFamily="34" charset="0"/>
              </a:rPr>
              <a:t> </a:t>
            </a:r>
            <a:r>
              <a:rPr lang="en-US" b="1" spc="-20" dirty="0">
                <a:effectLst/>
                <a:latin typeface="Arial" panose="020B0604020202020204" pitchFamily="34" charset="0"/>
                <a:ea typeface="Calibri" panose="020F0502020204030204" pitchFamily="34" charset="0"/>
              </a:rPr>
              <a:t>Questioning and Extending Thinking</a:t>
            </a:r>
            <a:r>
              <a:rPr lang="en-US" b="1" i="1" spc="-20"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to record the shared strategies.  </a:t>
            </a:r>
          </a:p>
          <a:p>
            <a:pPr marL="0" marR="0"/>
            <a:r>
              <a:rPr lang="en-US" dirty="0">
                <a:latin typeface="Arial" panose="020B0604020202020204" pitchFamily="34" charset="0"/>
                <a:cs typeface="Arial" panose="020B0604020202020204" pitchFamily="34" charset="0"/>
              </a:rPr>
              <a:t> </a:t>
            </a:r>
          </a:p>
          <a:p>
            <a:pPr marL="0" marR="0"/>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72200" y="8474503"/>
            <a:ext cx="443686"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830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476250" y="3680586"/>
            <a:ext cx="5782586" cy="6320664"/>
          </a:xfrm>
        </p:spPr>
        <p:txBody>
          <a:bodyPr/>
          <a:lstStyle/>
          <a:p>
            <a:pPr marL="100330" marR="10033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The U.S. Department of Education created a document that explains how teachers should provide opportunities for students to engage in high-quality discussions of the meaning and interpretation of texts in various content areas as one important way to improve their reading comprehension.</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This informational text is in </a:t>
            </a:r>
            <a:r>
              <a:rPr lang="en-US" b="1" dirty="0">
                <a:effectLst/>
                <a:latin typeface="Arial" panose="020B0604020202020204" pitchFamily="34" charset="0"/>
                <a:ea typeface="Arial" panose="020B0604020202020204" pitchFamily="34" charset="0"/>
                <a:cs typeface="Arial" panose="020B0604020202020204" pitchFamily="34" charset="0"/>
              </a:rPr>
              <a:t>Handout 6: Extended Discussion of Text Meaning and Interpretation</a:t>
            </a:r>
            <a:r>
              <a:rPr lang="en-US" dirty="0">
                <a:effectLst/>
                <a:latin typeface="Arial" panose="020B0604020202020204" pitchFamily="34" charset="0"/>
                <a:ea typeface="Arial" panose="020B0604020202020204" pitchFamily="34" charset="0"/>
                <a:cs typeface="Arial" panose="020B0604020202020204" pitchFamily="34" charset="0"/>
              </a:rPr>
              <a:t>. We will also use </a:t>
            </a:r>
            <a:r>
              <a:rPr lang="en-US" b="1" dirty="0">
                <a:effectLst/>
                <a:latin typeface="Arial" panose="020B0604020202020204" pitchFamily="34" charset="0"/>
                <a:ea typeface="Arial" panose="020B0604020202020204" pitchFamily="34" charset="0"/>
                <a:cs typeface="Arial" panose="020B0604020202020204" pitchFamily="34" charset="0"/>
              </a:rPr>
              <a:t>Handout 7: Two Column Notes</a:t>
            </a:r>
            <a:r>
              <a:rPr lang="en-US" dirty="0">
                <a:effectLst/>
                <a:latin typeface="Arial" panose="020B0604020202020204" pitchFamily="34" charset="0"/>
                <a:ea typeface="Arial" panose="020B0604020202020204" pitchFamily="34" charset="0"/>
                <a:cs typeface="Arial" panose="020B0604020202020204" pitchFamily="34" charset="0"/>
              </a:rPr>
              <a:t>, a variation of the two-column note-taking strategy. The two-column note-taking strategy (</a:t>
            </a:r>
            <a:r>
              <a:rPr lang="en-US" dirty="0" err="1">
                <a:effectLst/>
                <a:latin typeface="Arial" panose="020B0604020202020204" pitchFamily="34" charset="0"/>
                <a:ea typeface="Arial" panose="020B0604020202020204" pitchFamily="34" charset="0"/>
                <a:cs typeface="Arial" panose="020B0604020202020204" pitchFamily="34" charset="0"/>
              </a:rPr>
              <a:t>Pauk</a:t>
            </a:r>
            <a:r>
              <a:rPr lang="en-US" dirty="0">
                <a:effectLst/>
                <a:latin typeface="Arial" panose="020B0604020202020204" pitchFamily="34" charset="0"/>
                <a:ea typeface="Arial" panose="020B0604020202020204" pitchFamily="34" charset="0"/>
                <a:cs typeface="Arial" panose="020B0604020202020204" pitchFamily="34" charset="0"/>
              </a:rPr>
              <a:t>, 2001) helps students organize topics and details supporting that topic. This strategy can be helpful to students during instruction or while reading informational text. The notes can then be used as a study</a:t>
            </a:r>
            <a:r>
              <a:rPr lang="en-US" dirty="0">
                <a:effectLst/>
                <a:latin typeface="Arial" panose="020B0604020202020204" pitchFamily="34" charset="0"/>
                <a:cs typeface="Arial" panose="020B0604020202020204" pitchFamily="34" charset="0"/>
              </a:rPr>
              <a:t> guide. </a:t>
            </a:r>
          </a:p>
          <a:p>
            <a:pPr marL="100330" marR="100330" algn="l">
              <a:spcBef>
                <a:spcPts val="0"/>
              </a:spcBef>
              <a:spcAft>
                <a:spcPts val="0"/>
              </a:spcAft>
            </a:pPr>
            <a:endParaRPr lang="en-US" dirty="0">
              <a:latin typeface="Arial" panose="020B0604020202020204" pitchFamily="34" charset="0"/>
              <a:cs typeface="Arial" panose="020B0604020202020204" pitchFamily="34" charset="0"/>
            </a:endParaRPr>
          </a:p>
          <a:p>
            <a:pPr marL="97790" marR="100330" algn="l">
              <a:spcBef>
                <a:spcPts val="0"/>
              </a:spcBef>
              <a:spcAft>
                <a:spcPts val="0"/>
              </a:spcAft>
            </a:pPr>
            <a:r>
              <a:rPr lang="en-US" dirty="0">
                <a:effectLst/>
                <a:latin typeface="Arial" panose="020B0604020202020204" pitchFamily="34" charset="0"/>
                <a:ea typeface="Arial" panose="020B0604020202020204" pitchFamily="34" charset="0"/>
              </a:rPr>
              <a:t>Rather than read an entire article, we are going to use the Jigsaw strategy. This collaborative learning strategy asks a small group to become “experts” of a specific text and then share that material with another group. This strategy offers a way to help students understand and retain information while they develop their collaboration skills. Because students know they will be responsible for teaching the new content to their peers, they often feel more accountable for learning the material. Within your Collaborative Teams, number off 1 through 4. </a:t>
            </a:r>
          </a:p>
          <a:p>
            <a:pPr marL="97790" marR="100330" algn="l">
              <a:spcBef>
                <a:spcPts val="0"/>
              </a:spcBef>
              <a:spcAft>
                <a:spcPts val="0"/>
              </a:spcAft>
            </a:pPr>
            <a:endParaRPr lang="en-US" dirty="0">
              <a:latin typeface="Arial" panose="020B0604020202020204" pitchFamily="34" charset="0"/>
              <a:ea typeface="Arial" panose="020B0604020202020204" pitchFamily="34" charset="0"/>
            </a:endParaRPr>
          </a:p>
          <a:p>
            <a:pPr marL="97790" marR="100330" algn="l">
              <a:spcBef>
                <a:spcPts val="0"/>
              </a:spcBef>
              <a:spcAft>
                <a:spcPts val="0"/>
              </a:spcAft>
            </a:pPr>
            <a:r>
              <a:rPr lang="en-US" i="1" dirty="0">
                <a:effectLst/>
                <a:latin typeface="Arial" panose="020B0604020202020204" pitchFamily="34" charset="0"/>
                <a:ea typeface="Arial" panose="020B0604020202020204" pitchFamily="34" charset="0"/>
              </a:rPr>
              <a:t>Designate numbers 1–4 for the corners of the room. </a:t>
            </a:r>
            <a:r>
              <a:rPr lang="en-US" dirty="0">
                <a:effectLst/>
                <a:latin typeface="Arial" panose="020B0604020202020204" pitchFamily="34" charset="0"/>
                <a:ea typeface="Arial" panose="020B0604020202020204" pitchFamily="34" charset="0"/>
              </a:rPr>
              <a:t>Taking </a:t>
            </a:r>
            <a:r>
              <a:rPr lang="en-US" b="1" dirty="0">
                <a:effectLst/>
                <a:latin typeface="Arial" panose="020B0604020202020204" pitchFamily="34" charset="0"/>
                <a:ea typeface="Arial" panose="020B0604020202020204" pitchFamily="34" charset="0"/>
              </a:rPr>
              <a:t>Handout 6: Extended Discussion of Text Meaning and Interpretation</a:t>
            </a:r>
            <a:r>
              <a:rPr lang="en-US" dirty="0">
                <a:effectLst/>
                <a:latin typeface="Arial" panose="020B0604020202020204" pitchFamily="34" charset="0"/>
                <a:ea typeface="Arial" panose="020B0604020202020204" pitchFamily="34" charset="0"/>
              </a:rPr>
              <a:t> and </a:t>
            </a:r>
            <a:r>
              <a:rPr lang="en-US" b="1" dirty="0">
                <a:effectLst/>
                <a:latin typeface="Arial" panose="020B0604020202020204" pitchFamily="34" charset="0"/>
                <a:ea typeface="Arial" panose="020B0604020202020204" pitchFamily="34" charset="0"/>
              </a:rPr>
              <a:t>Handout 7: Two Column Notes</a:t>
            </a:r>
            <a:r>
              <a:rPr lang="en-US" dirty="0">
                <a:effectLst/>
                <a:latin typeface="Arial" panose="020B0604020202020204" pitchFamily="34" charset="0"/>
                <a:ea typeface="Arial" panose="020B0604020202020204" pitchFamily="34" charset="0"/>
              </a:rPr>
              <a:t>, move to the corner of the room that matches your number.</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i="1" dirty="0">
                <a:effectLst/>
                <a:latin typeface="Arial" panose="020B0604020202020204" pitchFamily="34" charset="0"/>
                <a:ea typeface="Arial" panose="020B0604020202020204" pitchFamily="34" charset="0"/>
              </a:rPr>
              <a:t>After groups are settled:</a:t>
            </a:r>
            <a:r>
              <a:rPr lang="en-US" dirty="0">
                <a:effectLst/>
                <a:latin typeface="Arial" panose="020B0604020202020204" pitchFamily="34" charset="0"/>
                <a:ea typeface="Arial" panose="020B0604020202020204" pitchFamily="34" charset="0"/>
              </a:rPr>
              <a:t> To engage students in high-quality discussions of text meaning and interpretation, teachers can do four things. Read only your corresponding numbered section of </a:t>
            </a:r>
            <a:r>
              <a:rPr lang="en-US" b="1" dirty="0">
                <a:effectLst/>
                <a:latin typeface="Arial" panose="020B0604020202020204" pitchFamily="34" charset="0"/>
                <a:ea typeface="Arial" panose="020B0604020202020204" pitchFamily="34" charset="0"/>
              </a:rPr>
              <a:t>Handout 6: Extended Discussion of Text Meaning and Interpretation </a:t>
            </a:r>
            <a:r>
              <a:rPr lang="en-US" dirty="0">
                <a:effectLst/>
                <a:latin typeface="Arial" panose="020B0604020202020204" pitchFamily="34" charset="0"/>
                <a:ea typeface="Arial" panose="020B0604020202020204" pitchFamily="34" charset="0"/>
              </a:rPr>
              <a:t>and discuss. Record notes on </a:t>
            </a:r>
            <a:r>
              <a:rPr lang="en-US" b="1" dirty="0">
                <a:effectLst/>
                <a:latin typeface="Arial" panose="020B0604020202020204" pitchFamily="34" charset="0"/>
                <a:ea typeface="Arial" panose="020B0604020202020204" pitchFamily="34" charset="0"/>
              </a:rPr>
              <a:t>Handout 7: Two Column Notes</a:t>
            </a: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i="1" dirty="0">
                <a:effectLst/>
                <a:latin typeface="Arial" panose="020B0604020202020204" pitchFamily="34" charset="0"/>
                <a:ea typeface="Arial" panose="020B0604020202020204" pitchFamily="34" charset="0"/>
              </a:rPr>
              <a:t>When numbered groups are finished:</a:t>
            </a:r>
            <a:r>
              <a:rPr lang="en-US" dirty="0">
                <a:effectLst/>
                <a:latin typeface="Arial" panose="020B0604020202020204" pitchFamily="34" charset="0"/>
                <a:ea typeface="Arial" panose="020B0604020202020204" pitchFamily="34" charset="0"/>
              </a:rPr>
              <a:t> Return to your Collaborative Teams to share and discuss your information.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i="1" dirty="0">
                <a:effectLst/>
                <a:latin typeface="Arial" panose="020B0604020202020204" pitchFamily="34" charset="0"/>
                <a:ea typeface="Arial" panose="020B0604020202020204" pitchFamily="34" charset="0"/>
              </a:rPr>
              <a:t>After all team members have shared</a:t>
            </a:r>
            <a:r>
              <a:rPr lang="en-US" dirty="0">
                <a:effectLst/>
                <a:latin typeface="Arial" panose="020B0604020202020204" pitchFamily="34" charset="0"/>
                <a:ea typeface="Arial" panose="020B0604020202020204" pitchFamily="34" charset="0"/>
              </a:rPr>
              <a:t>: Now that you all have shared your information, discuss how to summarize the information. Fill in your summary statement in the last section of </a:t>
            </a:r>
            <a:r>
              <a:rPr lang="en-US" b="1" dirty="0">
                <a:effectLst/>
                <a:latin typeface="Arial" panose="020B0604020202020204" pitchFamily="34" charset="0"/>
                <a:ea typeface="Arial" panose="020B0604020202020204" pitchFamily="34" charset="0"/>
              </a:rPr>
              <a:t>Handout 7: Two Column Notes</a:t>
            </a: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i="1" dirty="0">
                <a:effectLst/>
                <a:latin typeface="Arial" panose="020B0604020202020204" pitchFamily="34" charset="0"/>
                <a:ea typeface="Arial" panose="020B0604020202020204" pitchFamily="34" charset="0"/>
              </a:rPr>
              <a:t>Ask Reporters to share their summary statements. Pull their comments together to demonstrate how each Collaborative Team’s input adds to the school’s goals.</a:t>
            </a:r>
            <a:endParaRPr lang="en-US" dirty="0">
              <a:effectLst/>
              <a:latin typeface="Arial" panose="020B0604020202020204" pitchFamily="34" charset="0"/>
              <a:ea typeface="Arial" panose="020B0604020202020204" pitchFamily="34" charset="0"/>
            </a:endParaRPr>
          </a:p>
          <a:p>
            <a:pPr marL="100330" marR="100330" algn="l">
              <a:spcBef>
                <a:spcPts val="0"/>
              </a:spcBef>
              <a:spcAft>
                <a:spcPts val="0"/>
              </a:spcAft>
            </a:pPr>
            <a:r>
              <a:rPr lang="en-US" i="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Share your thoughts on how the Jigsaw strategy can support students in all classes and discuss the benefits of all classes using this strategy. Using </a:t>
            </a:r>
            <a:r>
              <a:rPr lang="en-US" b="1" dirty="0">
                <a:effectLst/>
                <a:latin typeface="Arial" panose="020B0604020202020204" pitchFamily="34" charset="0"/>
                <a:ea typeface="Arial" panose="020B0604020202020204" pitchFamily="34" charset="0"/>
              </a:rPr>
              <a:t>Handout 5: Strategic Conversations for Questioning and Extending Thinking</a:t>
            </a:r>
            <a:r>
              <a:rPr lang="en-US" dirty="0">
                <a:effectLst/>
                <a:latin typeface="Arial" panose="020B0604020202020204" pitchFamily="34" charset="0"/>
                <a:ea typeface="Arial" panose="020B0604020202020204" pitchFamily="34" charset="0"/>
              </a:rPr>
              <a:t>, record your notes in the middle section, Questioning and Extending Thinking Strategies. </a:t>
            </a:r>
          </a:p>
          <a:p>
            <a:pPr marL="95250" marR="0" algn="l">
              <a:spcBef>
                <a:spcPts val="0"/>
              </a:spcBef>
              <a:spcAft>
                <a:spcPts val="0"/>
              </a:spcAft>
            </a:pPr>
            <a:r>
              <a:rPr lang="en-US" dirty="0">
                <a:effectLst/>
                <a:latin typeface="Arial" panose="020B0604020202020204" pitchFamily="34" charset="0"/>
                <a:ea typeface="Calibri" panose="020F050202020403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Go back to </a:t>
            </a:r>
            <a:r>
              <a:rPr lang="en-US" b="1" dirty="0">
                <a:effectLst/>
                <a:latin typeface="Arial" panose="020B0604020202020204" pitchFamily="34" charset="0"/>
                <a:ea typeface="Arial" panose="020B0604020202020204" pitchFamily="34" charset="0"/>
              </a:rPr>
              <a:t>Handout 6: Extended Discussion of Text Meaning and Interpretation </a:t>
            </a:r>
            <a:r>
              <a:rPr lang="en-US" dirty="0">
                <a:effectLst/>
                <a:latin typeface="Arial" panose="020B0604020202020204" pitchFamily="34" charset="0"/>
                <a:ea typeface="Arial" panose="020B0604020202020204" pitchFamily="34" charset="0"/>
              </a:rPr>
              <a:t>and independently read the potential roadblocks and solutions on pages 2 and 3. </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fld id="{CFC2B90E-D175-4AE2-AA04-154A5FFD49C1}"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556591" y="3653126"/>
            <a:ext cx="5645426" cy="5554373"/>
          </a:xfrm>
        </p:spPr>
        <p:txBody>
          <a:bodyPr/>
          <a:lstStyle/>
          <a:p>
            <a:pPr marL="100330" marR="58420" algn="l">
              <a:spcBef>
                <a:spcPts val="0"/>
              </a:spcBef>
              <a:spcAft>
                <a:spcPts val="0"/>
              </a:spcAft>
            </a:pPr>
            <a:r>
              <a:rPr lang="en-US" dirty="0">
                <a:effectLst/>
                <a:latin typeface="Arial" panose="020B0604020202020204" pitchFamily="34" charset="0"/>
                <a:ea typeface="Arial" panose="020B0604020202020204" pitchFamily="34" charset="0"/>
              </a:rPr>
              <a:t>By implementing AZPLS teaching and learning strategies you can work through roadblocks for extended discussion of text meaning and interpretation. For example, as students talk, teachers can gain a greater understanding of students’ mastery of the subject matter. But talk does not just happen. Teachers must establish purposes for the classroom talk, provide scaffolds such that the talk remains academic in nature, and allow students opportunities to talk. When these structures are in place, classroom talk becomes a regular feature of the learning environment (Frey and Fisher, 2011).  </a:t>
            </a:r>
          </a:p>
          <a:p>
            <a:pPr marL="10033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7155" marR="58420" algn="l">
              <a:spcBef>
                <a:spcPts val="0"/>
              </a:spcBef>
              <a:spcAft>
                <a:spcPts val="0"/>
              </a:spcAft>
            </a:pPr>
            <a:r>
              <a:rPr lang="en-US" dirty="0">
                <a:effectLst/>
                <a:latin typeface="Arial" panose="020B0604020202020204" pitchFamily="34" charset="0"/>
                <a:ea typeface="Arial" panose="020B0604020202020204" pitchFamily="34" charset="0"/>
              </a:rPr>
              <a:t>Explicitly teach your students structured academic conversation protocols. For active listening, teach them a gesture </a:t>
            </a:r>
            <a:r>
              <a:rPr lang="en-US" dirty="0">
                <a:latin typeface="Arial" panose="020B0604020202020204" pitchFamily="34" charset="0"/>
                <a:ea typeface="Arial" panose="020B0604020202020204" pitchFamily="34" charset="0"/>
              </a:rPr>
              <a:t>to show</a:t>
            </a:r>
            <a:r>
              <a:rPr lang="en-US" dirty="0">
                <a:effectLst/>
                <a:latin typeface="Arial" panose="020B0604020202020204" pitchFamily="34" charset="0"/>
                <a:ea typeface="Arial" panose="020B0604020202020204" pitchFamily="34" charset="0"/>
              </a:rPr>
              <a:t> they are listening. That could be a head nod, thumbs up/thumbs down, sign language for yes/no, or any sign that works with your students.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Explicitly teach answering questions in complete sentences. For example: What are the three factors of structured academic conversation? Answer: The three factors of structured academic conversation are establish purpose, provide scaffolds, and allow opportunities for discussion. This strategy improves the teaching and learning process and supports the learning connection for students. Saying and hearing answers in complete sentences is foundational to retaining information.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Model these practices throughout the day and provide structured discussion activities. The more opportunities students have to practice active listening and answering questions with complete sentences, the quicker it will become routine. </a:t>
            </a:r>
            <a:r>
              <a:rPr lang="en-US" b="1" dirty="0">
                <a:effectLst/>
                <a:latin typeface="Arial" panose="020B0604020202020204" pitchFamily="34" charset="0"/>
                <a:ea typeface="Arial" panose="020B0604020202020204" pitchFamily="34" charset="0"/>
              </a:rPr>
              <a:t>Handout 8: Discussion Response Sentence Stems </a:t>
            </a:r>
            <a:r>
              <a:rPr lang="en-US" dirty="0">
                <a:effectLst/>
                <a:latin typeface="Arial" panose="020B0604020202020204" pitchFamily="34" charset="0"/>
                <a:ea typeface="Arial" panose="020B0604020202020204" pitchFamily="34" charset="0"/>
              </a:rPr>
              <a:t>can be shared with your students to scaffold their participation in discussions. Teach them how to use each discussion response stem category and provide them opportunities to practice.</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5250" marR="56515" algn="l">
              <a:spcBef>
                <a:spcPts val="0"/>
              </a:spcBef>
              <a:spcAft>
                <a:spcPts val="0"/>
              </a:spcAft>
            </a:pPr>
            <a:r>
              <a:rPr lang="en-US" dirty="0">
                <a:effectLst/>
                <a:latin typeface="Arial" panose="020B0604020202020204" pitchFamily="34" charset="0"/>
                <a:ea typeface="Calibri" panose="020F0502020204030204" pitchFamily="34" charset="0"/>
              </a:rPr>
              <a:t>Review </a:t>
            </a:r>
            <a:r>
              <a:rPr lang="en-US" b="1" dirty="0">
                <a:effectLst/>
                <a:latin typeface="Arial" panose="020B0604020202020204" pitchFamily="34" charset="0"/>
                <a:ea typeface="Calibri" panose="020F0502020204030204" pitchFamily="34" charset="0"/>
              </a:rPr>
              <a:t>Handout 8: Discussion Response Sentence Stems </a:t>
            </a:r>
            <a:r>
              <a:rPr lang="en-US" dirty="0">
                <a:effectLst/>
                <a:latin typeface="Arial" panose="020B0604020202020204" pitchFamily="34" charset="0"/>
                <a:ea typeface="Calibri" panose="020F0502020204030204" pitchFamily="34" charset="0"/>
              </a:rPr>
              <a:t>and share your thoughts on how structured academic conversation can support students in all classes and discuss the benefits of all teachers using this strategy. </a:t>
            </a:r>
            <a:r>
              <a:rPr lang="en-US" i="1" dirty="0">
                <a:effectLst/>
                <a:latin typeface="Arial" panose="020B0604020202020204" pitchFamily="34" charset="0"/>
                <a:ea typeface="Calibri" panose="020F0502020204030204" pitchFamily="34" charset="0"/>
              </a:rPr>
              <a:t>Participants will practice this strategy in an upcoming activity. </a:t>
            </a:r>
            <a:r>
              <a:rPr lang="en-US" dirty="0">
                <a:effectLst/>
                <a:latin typeface="Arial" panose="020B0604020202020204" pitchFamily="34" charset="0"/>
                <a:ea typeface="Calibri" panose="020F0502020204030204" pitchFamily="34" charset="0"/>
              </a:rPr>
              <a:t>Using </a:t>
            </a:r>
            <a:r>
              <a:rPr lang="en-US" b="1" dirty="0">
                <a:effectLst/>
                <a:latin typeface="Arial" panose="020B0604020202020204" pitchFamily="34" charset="0"/>
                <a:ea typeface="Calibri" panose="020F0502020204030204" pitchFamily="34" charset="0"/>
              </a:rPr>
              <a:t>Handout 5: Strategic Conversations for Questioning and Extending Thinking</a:t>
            </a:r>
            <a:r>
              <a:rPr lang="en-US" dirty="0">
                <a:effectLst/>
                <a:latin typeface="Arial" panose="020B0604020202020204" pitchFamily="34" charset="0"/>
                <a:ea typeface="Calibri" panose="020F0502020204030204" pitchFamily="34" charset="0"/>
              </a:rPr>
              <a:t>, record your notes in the middle section, Questioning and Extending Thinking Strategies. </a:t>
            </a:r>
          </a:p>
          <a:p>
            <a:pPr marL="100330" marR="58420" algn="l">
              <a:spcBef>
                <a:spcPts val="0"/>
              </a:spcBef>
              <a:spcAft>
                <a:spcPts val="0"/>
              </a:spcAft>
            </a:pPr>
            <a:endParaRPr lang="en-US" dirty="0">
              <a:solidFill>
                <a:srgbClr val="00B050"/>
              </a:solidFill>
              <a:effectLst/>
              <a:latin typeface="Arial" panose="020B0604020202020204" pitchFamily="34" charset="0"/>
              <a:ea typeface="Arial" panose="020B0604020202020204" pitchFamily="34" charset="0"/>
            </a:endParaRPr>
          </a:p>
          <a:p>
            <a:pPr marL="0" marR="0" algn="l">
              <a:spcBef>
                <a:spcPts val="0"/>
              </a:spcBef>
              <a:spcAft>
                <a:spcPts val="0"/>
              </a:spcAft>
            </a:pPr>
            <a:endParaRPr lang="en-US" sz="1800" dirty="0">
              <a:solidFill>
                <a:srgbClr val="00B050"/>
              </a:solidFill>
              <a:effectLst/>
              <a:latin typeface="Arial" panose="020B0604020202020204" pitchFamily="34" charset="0"/>
              <a:ea typeface="Arial" panose="020B0604020202020204" pitchFamily="34" charset="0"/>
            </a:endParaRPr>
          </a:p>
          <a:p>
            <a:r>
              <a:rPr lang="en-US" sz="1800" dirty="0">
                <a:solidFill>
                  <a:srgbClr val="00B050"/>
                </a:solidFill>
                <a:effectLst/>
              </a:rPr>
              <a:t> </a:t>
            </a:r>
            <a:r>
              <a:rPr lang="en-US" dirty="0">
                <a:solidFill>
                  <a:srgbClr val="00B050"/>
                </a:solidFill>
                <a:effectLst/>
              </a:rPr>
              <a:t> </a:t>
            </a:r>
          </a:p>
          <a:p>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49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650020" y="3582007"/>
            <a:ext cx="5522180" cy="4311650"/>
          </a:xfrm>
        </p:spPr>
        <p:txBody>
          <a:bodyPr/>
          <a:lstStyle/>
          <a:p>
            <a:pPr marL="0" marR="57150" algn="l">
              <a:spcBef>
                <a:spcPts val="0"/>
              </a:spcBef>
              <a:spcAft>
                <a:spcPts val="0"/>
              </a:spcAft>
            </a:pPr>
            <a:r>
              <a:rPr lang="en-US" dirty="0">
                <a:effectLst/>
                <a:latin typeface="Arial" panose="020B0604020202020204" pitchFamily="34" charset="0"/>
                <a:ea typeface="Arial" panose="020B0604020202020204" pitchFamily="34" charset="0"/>
              </a:rPr>
              <a:t>Keep in mind that to encourage structured academic conversation, you must ask questions that stimulate thinking.</a:t>
            </a:r>
          </a:p>
          <a:p>
            <a:pPr marL="93345" marR="57150" algn="l">
              <a:spcBef>
                <a:spcPts val="0"/>
              </a:spcBef>
              <a:spcAft>
                <a:spcPts val="0"/>
              </a:spcAft>
            </a:pPr>
            <a:r>
              <a:rPr lang="en-US" dirty="0">
                <a:effectLst/>
                <a:latin typeface="Arial" panose="020B0604020202020204" pitchFamily="34" charset="0"/>
                <a:ea typeface="Arial" panose="020B0604020202020204" pitchFamily="34" charset="0"/>
              </a:rPr>
              <a:t> </a:t>
            </a:r>
          </a:p>
          <a:p>
            <a:r>
              <a:rPr lang="en-US" dirty="0">
                <a:effectLst/>
                <a:latin typeface="Arial" panose="020B0604020202020204" pitchFamily="34" charset="0"/>
                <a:ea typeface="Arial" panose="020B0604020202020204" pitchFamily="34" charset="0"/>
              </a:rPr>
              <a:t>Ineffective questions lead to dead ends in discussions. Examples of ineffective questions include questions with simple yes-no answers, questions</a:t>
            </a:r>
            <a:r>
              <a:rPr lang="en-US" b="1"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that are too vague or unclear, and questions that are leading and provide the answer.</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Effective questions lead to thoughtful, sustained discussions developed from thoughtful lesson planning. Preparation involves selecting and developing questions that can stimulate students to think reflectively about the text and make high-level connections or inferences. Add effective questions to your lesson plans.</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Examples of effective questions include questions beginning with Why—How would you explain—What is the importance of—What is the meaning of. These questions promote analytical thinking.</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Other questions that promote higher level thinking include questions that compare and contrast like What is the difference between—What is the similarity between; questions that explain cause and effect like What are the causes/results of—What connection is there between; and questions that clarify like What is meant by—Explain how.</a:t>
            </a:r>
          </a:p>
          <a:p>
            <a:endParaRPr lang="en-US" dirty="0">
              <a:latin typeface="Arial" panose="020B0604020202020204" pitchFamily="34" charset="0"/>
              <a:ea typeface="Calibri" panose="020F0502020204030204" pitchFamily="34" charset="0"/>
            </a:endParaRPr>
          </a:p>
          <a:p>
            <a:r>
              <a:rPr lang="en-US" dirty="0">
                <a:effectLst/>
                <a:latin typeface="Arial" panose="020B0604020202020204" pitchFamily="34" charset="0"/>
                <a:ea typeface="Calibri" panose="020F0502020204030204" pitchFamily="34" charset="0"/>
              </a:rPr>
              <a:t>Share your thoughts on how effective questioning can support students in all classes and discuss the benefits of all teachers using this strategy. Using </a:t>
            </a:r>
            <a:r>
              <a:rPr lang="en-US" b="1" dirty="0">
                <a:effectLst/>
                <a:latin typeface="Arial" panose="020B0604020202020204" pitchFamily="34" charset="0"/>
                <a:ea typeface="Calibri" panose="020F0502020204030204" pitchFamily="34" charset="0"/>
              </a:rPr>
              <a:t>Handout 5: Strategic Conversations for Questioning and Extending Thinking</a:t>
            </a:r>
            <a:r>
              <a:rPr lang="en-US" dirty="0">
                <a:effectLst/>
                <a:latin typeface="Arial" panose="020B0604020202020204" pitchFamily="34" charset="0"/>
                <a:ea typeface="Calibri" panose="020F0502020204030204" pitchFamily="34" charset="0"/>
              </a:rPr>
              <a:t>, record your notes in the middle section, Questioning and Extending Thinking Strategies.</a:t>
            </a:r>
          </a:p>
          <a:p>
            <a:endParaRPr lang="en-US" dirty="0"/>
          </a:p>
        </p:txBody>
      </p:sp>
      <p:sp>
        <p:nvSpPr>
          <p:cNvPr id="4" name="Slide Number Placeholder 3"/>
          <p:cNvSpPr>
            <a:spLocks noGrp="1"/>
          </p:cNvSpPr>
          <p:nvPr>
            <p:ph type="sldNum" sz="quarter" idx="5"/>
          </p:nvPr>
        </p:nvSpPr>
        <p:spPr>
          <a:xfrm>
            <a:off x="6088049" y="8464620"/>
            <a:ext cx="519113" cy="458787"/>
          </a:xfrm>
          <a:noFill/>
          <a:ln>
            <a:noFill/>
          </a:ln>
        </p:spPr>
        <p:txBody>
          <a:bodyPr/>
          <a:lstStyle/>
          <a:p>
            <a:fld id="{B33A689C-4625-4787-95EB-52490D8073B6}"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094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7513"/>
            <a:ext cx="5486400" cy="3086100"/>
          </a:xfrm>
        </p:spPr>
      </p:sp>
      <p:sp>
        <p:nvSpPr>
          <p:cNvPr id="3" name="Notes Placeholder 2"/>
          <p:cNvSpPr>
            <a:spLocks noGrp="1"/>
          </p:cNvSpPr>
          <p:nvPr>
            <p:ph type="body" idx="1"/>
          </p:nvPr>
        </p:nvSpPr>
        <p:spPr>
          <a:xfrm>
            <a:off x="566530" y="3591945"/>
            <a:ext cx="5605670" cy="3600450"/>
          </a:xfrm>
        </p:spPr>
        <p:txBody>
          <a:bodyPr/>
          <a:lstStyle/>
          <a:p>
            <a:pPr marL="96520" marR="58420" indent="-96520" algn="l">
              <a:spcBef>
                <a:spcPts val="0"/>
              </a:spcBef>
              <a:spcAft>
                <a:spcPts val="0"/>
              </a:spcAft>
              <a:tabLst>
                <a:tab pos="95250" algn="l"/>
              </a:tabLst>
            </a:pPr>
            <a:r>
              <a:rPr lang="en-US" dirty="0">
                <a:solidFill>
                  <a:srgbClr val="00B05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 help you identify effective discussion questions at various levels of learning in all classes and what students could do to demonstrate their understanding, look at Handout 9A–9L: Webb’s Depth of Knowledge, Hess Cognitive Rigor Matrices, and Revised Bloom’s Taxonomy. First, I will introduce each level, then we will connect the levels to practice. </a:t>
            </a:r>
          </a:p>
          <a:p>
            <a:pPr marL="96520" marR="1270" indent="-96520" algn="l">
              <a:spcBef>
                <a:spcPts val="0"/>
              </a:spcBef>
              <a:spcAft>
                <a:spcPts val="0"/>
              </a:spcAft>
              <a:tabLst>
                <a:tab pos="95250" algn="l"/>
              </a:tabLst>
            </a:pPr>
            <a:r>
              <a:rPr lang="en-US" dirty="0">
                <a:effectLst/>
                <a:latin typeface="Arial" panose="020B0604020202020204" pitchFamily="34" charset="0"/>
                <a:ea typeface="Arial" panose="020B0604020202020204" pitchFamily="34" charset="0"/>
              </a:rPr>
              <a:t> </a:t>
            </a:r>
          </a:p>
          <a:p>
            <a:pPr marL="96520" marR="115570" indent="-96520" algn="l">
              <a:spcBef>
                <a:spcPts val="0"/>
              </a:spcBef>
              <a:spcAft>
                <a:spcPts val="0"/>
              </a:spcAft>
              <a:tabLst>
                <a:tab pos="95250" algn="l"/>
              </a:tabLst>
            </a:pPr>
            <a:r>
              <a:rPr lang="en-US" dirty="0">
                <a:effectLst/>
                <a:latin typeface="Arial" panose="020B0604020202020204" pitchFamily="34" charset="0"/>
                <a:ea typeface="Arial" panose="020B0604020202020204" pitchFamily="34" charset="0"/>
              </a:rPr>
              <a:t>  Each level is categorized by different levels of cognitive expectation, or depth of knowledge. Each level offers potential activities and possible products to demonstrate understanding.</a:t>
            </a:r>
          </a:p>
          <a:p>
            <a:pPr marL="92075" marR="1270" indent="-92075" algn="l">
              <a:spcBef>
                <a:spcPts val="0"/>
              </a:spcBef>
              <a:spcAft>
                <a:spcPts val="0"/>
              </a:spcAft>
              <a:tabLst>
                <a:tab pos="95250" algn="l"/>
              </a:tabLst>
            </a:pPr>
            <a:r>
              <a:rPr lang="en-US" dirty="0">
                <a:effectLst/>
                <a:latin typeface="Arial" panose="020B0604020202020204" pitchFamily="34" charset="0"/>
                <a:ea typeface="Arial" panose="020B0604020202020204" pitchFamily="34" charset="0"/>
              </a:rPr>
              <a:t> </a:t>
            </a:r>
          </a:p>
          <a:p>
            <a:pPr marL="91440" marR="115570" indent="635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Page 9A, Level 1, involves basic tasks that require students to recall or reproduce knowledge and/or skills. It may also involve use of simple procedures or formulas. A student answering a Level 1 item either knows the answer or does not; that is, the answer does not need to be figured out or solved. </a:t>
            </a:r>
          </a:p>
          <a:p>
            <a:pPr marL="0" marR="237490" algn="l">
              <a:spcBef>
                <a:spcPts val="0"/>
              </a:spcBef>
              <a:spcAft>
                <a:spcPts val="0"/>
              </a:spcAft>
              <a:tabLst>
                <a:tab pos="95250" algn="l"/>
              </a:tabLst>
            </a:pPr>
            <a:r>
              <a:rPr lang="en-US" dirty="0">
                <a:effectLst/>
                <a:latin typeface="Arial" panose="020B0604020202020204" pitchFamily="34" charset="0"/>
                <a:ea typeface="Arial" panose="020B0604020202020204" pitchFamily="34" charset="0"/>
              </a:rPr>
              <a:t> </a:t>
            </a:r>
          </a:p>
          <a:p>
            <a:pPr marL="100330" marR="57785" algn="l">
              <a:spcBef>
                <a:spcPts val="0"/>
              </a:spcBef>
              <a:spcAft>
                <a:spcPts val="0"/>
              </a:spcAft>
            </a:pPr>
            <a:r>
              <a:rPr lang="en-US" dirty="0">
                <a:effectLst/>
                <a:latin typeface="Arial" panose="020B0604020202020204" pitchFamily="34" charset="0"/>
                <a:ea typeface="Arial" panose="020B0604020202020204" pitchFamily="34" charset="0"/>
              </a:rPr>
              <a:t>Pages 9B and 9C show the Hess Cognitive Rigor Matrices for English Language Arts, History, Social </a:t>
            </a:r>
            <a:r>
              <a:rPr lang="en-US" dirty="0">
                <a:latin typeface="Arial" panose="020B0604020202020204" pitchFamily="34" charset="0"/>
                <a:ea typeface="Arial" panose="020B0604020202020204" pitchFamily="34" charset="0"/>
              </a:rPr>
              <a:t>S</a:t>
            </a:r>
            <a:r>
              <a:rPr lang="en-US" dirty="0">
                <a:effectLst/>
                <a:latin typeface="Arial" panose="020B0604020202020204" pitchFamily="34" charset="0"/>
                <a:ea typeface="Arial" panose="020B0604020202020204" pitchFamily="34" charset="0"/>
              </a:rPr>
              <a:t>tudies, Math, and Science that matches the Revised Bloom’s Taxonomy and Webb’s Depth of Knowledge Level 1: Recall and Reproduction.</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1440" marR="64135" indent="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Page 9D, Level 2, includes the engagement of mental processing beyond recalling, reproducing, or locating an answer.</a:t>
            </a:r>
            <a:r>
              <a:rPr lang="en-US" b="1" kern="0" dirty="0">
                <a:effectLst/>
                <a:latin typeface="Arial" panose="020B0604020202020204" pitchFamily="34" charset="0"/>
                <a:ea typeface="Arial" panose="020B0604020202020204" pitchFamily="34" charset="0"/>
              </a:rPr>
              <a:t> </a:t>
            </a:r>
            <a:r>
              <a:rPr lang="en-US" b="0" kern="0" dirty="0">
                <a:effectLst/>
                <a:latin typeface="Arial" panose="020B0604020202020204" pitchFamily="34" charset="0"/>
                <a:ea typeface="Arial" panose="020B0604020202020204" pitchFamily="34" charset="0"/>
              </a:rPr>
              <a:t>At this level, students are asked to transform/process target knowledge before responding. Example mental processes that often denote this particular level include summarize, estimate, organize, classify, extend, and make basic inferences.</a:t>
            </a:r>
            <a:endParaRPr lang="en-US" b="1" kern="0" dirty="0">
              <a:effectLst/>
              <a:latin typeface="Arial" panose="020B0604020202020204" pitchFamily="34" charset="0"/>
              <a:ea typeface="Arial" panose="020B0604020202020204" pitchFamily="34" charset="0"/>
            </a:endParaRPr>
          </a:p>
          <a:p>
            <a:pPr marL="100330" marR="64135" indent="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100330" marR="57785" algn="l">
              <a:spcBef>
                <a:spcPts val="0"/>
              </a:spcBef>
              <a:spcAft>
                <a:spcPts val="0"/>
              </a:spcAft>
            </a:pPr>
            <a:r>
              <a:rPr lang="en-US" dirty="0">
                <a:effectLst/>
                <a:latin typeface="Arial" panose="020B0604020202020204" pitchFamily="34" charset="0"/>
                <a:ea typeface="Arial" panose="020B0604020202020204" pitchFamily="34" charset="0"/>
              </a:rPr>
              <a:t>Pages 9E and 9F show the Hess Cognitive Rigor Matrices for English Language Arts, History, Social Studies, Math, And Science that matches the Revised Bloom’s Taxonomy and Webb’s Depth of Knowledge Level 2: Skills and Concepts.</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Page 9G, Level 3, includes key markers for stating one’s reasoning and providing relevant supporting evidence of tasks. The expectation established for tasks at this level require an in-depth integration of conceptual knowledge and multiple skills to reach a solution or produce a final product. Level 3 tasks and classroom discourse focus on in-depth understanding of one text, one data set, one investigation, or one key source.</a:t>
            </a:r>
          </a:p>
          <a:p>
            <a:pPr marL="97790"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 </a:t>
            </a:r>
          </a:p>
          <a:p>
            <a:pPr marL="100330" marR="57785" algn="l">
              <a:spcBef>
                <a:spcPts val="0"/>
              </a:spcBef>
              <a:spcAft>
                <a:spcPts val="0"/>
              </a:spcAft>
            </a:pPr>
            <a:r>
              <a:rPr lang="en-US" dirty="0">
                <a:effectLst/>
                <a:latin typeface="Arial" panose="020B0604020202020204" pitchFamily="34" charset="0"/>
                <a:ea typeface="Arial" panose="020B0604020202020204" pitchFamily="34" charset="0"/>
              </a:rPr>
              <a:t>Pages 9H and 9I show the Hess Cognitive Rigor Matrices for English Language Arts, History, Social Studies, Math, And Science that matches the Revised Bloom’s Taxonomy and Webb’s Depth of Knowledge Level 3: Strategic Thinking and Reasoning.</a:t>
            </a:r>
          </a:p>
          <a:p>
            <a:pPr marL="0"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 </a:t>
            </a:r>
          </a:p>
          <a:p>
            <a:pPr marL="93345"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Page 9J, Level 4, includes curricular elements that demand extended and integrated use of higher order thinking processes such as critical and creative-productive thinking, reflection, and adjustment of plans over time. Students are engaged in conducting multi-faceted investigations to solve real-world problems with unpredictable solutions. Employing and sustaining strategic thinking processes over a longer period to solve the problem or produce an authentic product is a key feature and typically includes authentic problems and collaboration within a project-based setting (Hess, 2013).</a:t>
            </a:r>
          </a:p>
          <a:p>
            <a:pPr marL="0"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 </a:t>
            </a:r>
          </a:p>
          <a:p>
            <a:pPr marL="100330" marR="57785" algn="l">
              <a:spcBef>
                <a:spcPts val="0"/>
              </a:spcBef>
              <a:spcAft>
                <a:spcPts val="0"/>
              </a:spcAft>
            </a:pPr>
            <a:r>
              <a:rPr lang="en-US" dirty="0">
                <a:effectLst/>
                <a:latin typeface="Arial" panose="020B0604020202020204" pitchFamily="34" charset="0"/>
                <a:ea typeface="Arial" panose="020B0604020202020204" pitchFamily="34" charset="0"/>
              </a:rPr>
              <a:t>Pages 9K and 9L show the Hess Cognitive Rigor Matrices for English Language Arts, History, Social Studies, Math, And Science that matches the Revised Bloom’s Taxonomy and Webb’s Depth of Knowledge Level 4: Extended Thinking.</a:t>
            </a:r>
          </a:p>
          <a:p>
            <a:pPr marL="100330" marR="57785"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57785" algn="l">
              <a:spcBef>
                <a:spcPts val="0"/>
              </a:spcBef>
              <a:spcAft>
                <a:spcPts val="0"/>
              </a:spcAft>
            </a:pPr>
            <a:r>
              <a:rPr lang="en-US" dirty="0">
                <a:effectLst/>
                <a:latin typeface="Arial" panose="020B0604020202020204" pitchFamily="34" charset="0"/>
                <a:ea typeface="Arial" panose="020B0604020202020204" pitchFamily="34" charset="0"/>
              </a:rPr>
              <a:t>We are going to use </a:t>
            </a:r>
            <a:r>
              <a:rPr lang="en-US" b="1" dirty="0">
                <a:effectLst/>
                <a:latin typeface="Arial" panose="020B0604020202020204" pitchFamily="34" charset="0"/>
                <a:ea typeface="Arial" panose="020B0604020202020204" pitchFamily="34" charset="0"/>
              </a:rPr>
              <a:t>Handout 9A–9L: Webb’s Depth of Knowledge, Hess Cognitive Rigor Matrices, and Revised Bloom’s Taxonomy </a:t>
            </a:r>
            <a:r>
              <a:rPr lang="en-US" dirty="0">
                <a:effectLst/>
                <a:latin typeface="Arial" panose="020B0604020202020204" pitchFamily="34" charset="0"/>
                <a:ea typeface="Arial" panose="020B0604020202020204" pitchFamily="34" charset="0"/>
              </a:rPr>
              <a:t>and </a:t>
            </a:r>
            <a:r>
              <a:rPr lang="en-US" b="1" dirty="0">
                <a:effectLst/>
                <a:latin typeface="Arial" panose="020B0604020202020204" pitchFamily="34" charset="0"/>
                <a:ea typeface="Arial" panose="020B0604020202020204" pitchFamily="34" charset="0"/>
              </a:rPr>
              <a:t>Handout 10: Think, Write, Pair, Share</a:t>
            </a:r>
            <a:r>
              <a:rPr lang="en-US" dirty="0">
                <a:effectLst/>
                <a:latin typeface="Arial" panose="020B0604020202020204" pitchFamily="34" charset="0"/>
                <a:ea typeface="Arial" panose="020B0604020202020204" pitchFamily="34" charset="0"/>
              </a:rPr>
              <a:t>.</a:t>
            </a:r>
          </a:p>
          <a:p>
            <a:pPr marL="100330" marR="57785" algn="l">
              <a:spcBef>
                <a:spcPts val="0"/>
              </a:spcBef>
              <a:spcAft>
                <a:spcPts val="0"/>
              </a:spcAft>
            </a:pPr>
            <a:endParaRPr lang="en-US" dirty="0">
              <a:effectLst/>
              <a:latin typeface="Arial" panose="020B0604020202020204" pitchFamily="34" charset="0"/>
              <a:ea typeface="Arial" panose="020B0604020202020204" pitchFamily="34" charset="0"/>
            </a:endParaRPr>
          </a:p>
          <a:p>
            <a:pPr marL="93345" marR="115570" algn="l">
              <a:spcBef>
                <a:spcPts val="0"/>
              </a:spcBef>
              <a:spcAft>
                <a:spcPts val="0"/>
              </a:spcAft>
            </a:pPr>
            <a:r>
              <a:rPr lang="en-US" dirty="0">
                <a:effectLst/>
                <a:latin typeface="Arial" panose="020B0604020202020204" pitchFamily="34" charset="0"/>
                <a:ea typeface="Arial" panose="020B0604020202020204" pitchFamily="34" charset="0"/>
              </a:rPr>
              <a:t>This modification of Think, Pair, Share provides students time to think about the task or problem individually and write their thoughts. Then, students work in pairs to solve the task or problem, and finally, share their ideas with the class.</a:t>
            </a:r>
          </a:p>
          <a:p>
            <a:pPr marL="93345" marR="115570" algn="l">
              <a:spcBef>
                <a:spcPts val="0"/>
              </a:spcBef>
              <a:spcAft>
                <a:spcPts val="0"/>
              </a:spcAft>
            </a:pPr>
            <a:endParaRPr lang="en-US" dirty="0">
              <a:latin typeface="Arial" panose="020B0604020202020204" pitchFamily="34" charset="0"/>
              <a:ea typeface="Arial" panose="020B0604020202020204" pitchFamily="34" charset="0"/>
            </a:endParaRPr>
          </a:p>
          <a:p>
            <a:pPr marL="93345" marR="57785" algn="l">
              <a:spcBef>
                <a:spcPts val="0"/>
              </a:spcBef>
              <a:spcAft>
                <a:spcPts val="0"/>
              </a:spcAft>
            </a:pPr>
            <a:r>
              <a:rPr lang="en-US" dirty="0">
                <a:effectLst/>
                <a:latin typeface="Arial" panose="020B0604020202020204" pitchFamily="34" charset="0"/>
                <a:ea typeface="Arial" panose="020B0604020202020204" pitchFamily="34" charset="0"/>
              </a:rPr>
              <a:t>Individually, think of a grade level topic that will be covered with your students. Use </a:t>
            </a:r>
            <a:r>
              <a:rPr lang="en-US" b="1" dirty="0">
                <a:effectLst/>
                <a:latin typeface="Arial" panose="020B0604020202020204" pitchFamily="34" charset="0"/>
                <a:ea typeface="Arial" panose="020B0604020202020204" pitchFamily="34" charset="0"/>
              </a:rPr>
              <a:t>Handout 9A–9L: Webb’s Depth of Knowledge, Hess Cognitive Rigor Matrices, and Revised Bloom’s Taxonomy </a:t>
            </a:r>
            <a:r>
              <a:rPr lang="en-US" dirty="0">
                <a:effectLst/>
                <a:latin typeface="Arial" panose="020B0604020202020204" pitchFamily="34" charset="0"/>
                <a:ea typeface="Arial" panose="020B0604020202020204" pitchFamily="34" charset="0"/>
              </a:rPr>
              <a:t>to create a product, activity, and question for each level. Write them in the levels on </a:t>
            </a:r>
            <a:r>
              <a:rPr lang="en-US" b="1" dirty="0">
                <a:effectLst/>
                <a:latin typeface="Arial" panose="020B0604020202020204" pitchFamily="34" charset="0"/>
                <a:ea typeface="Arial" panose="020B0604020202020204" pitchFamily="34" charset="0"/>
              </a:rPr>
              <a:t>Handout 10: Think, Write, Pair, Share</a:t>
            </a:r>
            <a:r>
              <a:rPr lang="en-US" dirty="0">
                <a:effectLst/>
                <a:latin typeface="Arial" panose="020B0604020202020204" pitchFamily="34" charset="0"/>
                <a:ea typeface="Arial" panose="020B0604020202020204" pitchFamily="34" charset="0"/>
              </a:rPr>
              <a:t>. </a:t>
            </a:r>
          </a:p>
          <a:p>
            <a:pPr marL="93345" marR="57785" algn="l">
              <a:spcBef>
                <a:spcPts val="0"/>
              </a:spcBef>
              <a:spcAft>
                <a:spcPts val="0"/>
              </a:spcAft>
            </a:pPr>
            <a:r>
              <a:rPr lang="en-US" dirty="0">
                <a:effectLst/>
                <a:latin typeface="Arial" panose="020B0604020202020204" pitchFamily="34" charset="0"/>
                <a:ea typeface="Arial" panose="020B0604020202020204" pitchFamily="34" charset="0"/>
              </a:rPr>
              <a:t> </a:t>
            </a:r>
          </a:p>
          <a:p>
            <a:pPr marL="93345" marR="57785" algn="l">
              <a:spcBef>
                <a:spcPts val="0"/>
              </a:spcBef>
              <a:spcAft>
                <a:spcPts val="0"/>
              </a:spcAft>
            </a:pPr>
            <a:r>
              <a:rPr lang="en-US" i="1" dirty="0">
                <a:effectLst/>
                <a:latin typeface="Arial" panose="020B0604020202020204" pitchFamily="34" charset="0"/>
                <a:ea typeface="Arial" panose="020B0604020202020204" pitchFamily="34" charset="0"/>
              </a:rPr>
              <a:t>When all individuals are ready:</a:t>
            </a:r>
            <a:r>
              <a:rPr lang="en-US" dirty="0">
                <a:effectLst/>
                <a:latin typeface="Arial" panose="020B0604020202020204" pitchFamily="34" charset="0"/>
                <a:ea typeface="Arial" panose="020B0604020202020204" pitchFamily="34" charset="0"/>
              </a:rPr>
              <a:t> Review your work with a partner and discuss the benefits of collaboratively using Webb’s Depth of Knowledge, Hess Cognitive Rigor Matrices, and Revised Bloom’s Taxonomy to teach all students. </a:t>
            </a:r>
          </a:p>
          <a:p>
            <a:pPr marL="97155" marR="57785" algn="l">
              <a:spcBef>
                <a:spcPts val="0"/>
              </a:spcBef>
              <a:spcAft>
                <a:spcPts val="0"/>
              </a:spcAft>
            </a:pPr>
            <a:r>
              <a:rPr lang="en-US" i="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7155" marR="57785" algn="l">
              <a:spcBef>
                <a:spcPts val="0"/>
              </a:spcBef>
              <a:spcAft>
                <a:spcPts val="0"/>
              </a:spcAft>
            </a:pPr>
            <a:r>
              <a:rPr lang="en-US" i="1" dirty="0">
                <a:effectLst/>
                <a:latin typeface="Arial" panose="020B0604020202020204" pitchFamily="34" charset="0"/>
                <a:ea typeface="Arial" panose="020B0604020202020204" pitchFamily="34" charset="0"/>
              </a:rPr>
              <a:t>When all pairs are ready:</a:t>
            </a:r>
            <a:r>
              <a:rPr lang="en-US" dirty="0">
                <a:effectLst/>
                <a:latin typeface="Arial" panose="020B0604020202020204" pitchFamily="34" charset="0"/>
                <a:ea typeface="Arial" panose="020B0604020202020204" pitchFamily="34" charset="0"/>
              </a:rPr>
              <a:t> Share your work and thoughts with your Collaborative Team. </a:t>
            </a:r>
            <a:endParaRPr lang="en-US" dirty="0">
              <a:latin typeface="Arial" panose="020B0604020202020204" pitchFamily="34" charset="0"/>
              <a:ea typeface="Arial" panose="020B0604020202020204" pitchFamily="34" charset="0"/>
            </a:endParaRPr>
          </a:p>
          <a:p>
            <a:pPr marL="97155" marR="57785" algn="l">
              <a:spcBef>
                <a:spcPts val="0"/>
              </a:spcBef>
              <a:spcAft>
                <a:spcPts val="0"/>
              </a:spcAft>
            </a:pPr>
            <a:endParaRPr lang="en-US" i="1" dirty="0">
              <a:effectLst/>
              <a:latin typeface="Arial" panose="020B0604020202020204" pitchFamily="34" charset="0"/>
              <a:ea typeface="Calibri" panose="020F0502020204030204" pitchFamily="34" charset="0"/>
              <a:cs typeface="Arial" panose="020B0604020202020204" pitchFamily="34" charset="0"/>
            </a:endParaRPr>
          </a:p>
          <a:p>
            <a:pPr marL="97155" marR="57785" algn="l">
              <a:spcBef>
                <a:spcPts val="0"/>
              </a:spcBef>
              <a:spcAft>
                <a:spcPts val="0"/>
              </a:spcAft>
            </a:pPr>
            <a:r>
              <a:rPr lang="en-US" i="1" dirty="0">
                <a:effectLst/>
                <a:latin typeface="Arial" panose="020B0604020202020204" pitchFamily="34" charset="0"/>
                <a:ea typeface="Calibri" panose="020F0502020204030204" pitchFamily="34" charset="0"/>
                <a:cs typeface="Arial" panose="020B0604020202020204" pitchFamily="34" charset="0"/>
              </a:rPr>
              <a:t>When all teams are ready:</a:t>
            </a:r>
            <a:r>
              <a:rPr lang="en-US" dirty="0">
                <a:effectLst/>
                <a:latin typeface="Arial" panose="020B0604020202020204" pitchFamily="34" charset="0"/>
                <a:ea typeface="Calibri" panose="020F0502020204030204" pitchFamily="34" charset="0"/>
                <a:cs typeface="Arial" panose="020B0604020202020204" pitchFamily="34" charset="0"/>
              </a:rPr>
              <a:t> Share your thoughts on how Webb’s Depth of Knowledge, Hess Cognitive Rigor Matrices, and Revised Bloom’s Taxonomy and the Think, Write, Pair, Share strategy can support students in all classes and discuss the benefits of all classes using these strategies. Using </a:t>
            </a:r>
            <a:r>
              <a:rPr lang="en-US" b="1" dirty="0">
                <a:effectLst/>
                <a:latin typeface="Arial" panose="020B0604020202020204" pitchFamily="34" charset="0"/>
                <a:ea typeface="Calibri" panose="020F0502020204030204" pitchFamily="34" charset="0"/>
                <a:cs typeface="Arial" panose="020B0604020202020204" pitchFamily="34" charset="0"/>
              </a:rPr>
              <a:t>Handout 5: Strategic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Conversations for Questioning and Extending Thinking</a:t>
            </a:r>
            <a:r>
              <a:rPr lang="en-US" dirty="0">
                <a:effectLst/>
                <a:latin typeface="Arial" panose="020B0604020202020204" pitchFamily="34" charset="0"/>
                <a:ea typeface="Calibri" panose="020F0502020204030204" pitchFamily="34" charset="0"/>
                <a:cs typeface="Arial" panose="020B0604020202020204" pitchFamily="34" charset="0"/>
              </a:rPr>
              <a:t>, record your notes in the middle section, Questioning and Extending Thinking Strategies. </a:t>
            </a:r>
          </a:p>
          <a:p>
            <a:endParaRPr lang="en-US" dirty="0"/>
          </a:p>
        </p:txBody>
      </p:sp>
      <p:sp>
        <p:nvSpPr>
          <p:cNvPr id="4" name="Slide Number Placeholder 3"/>
          <p:cNvSpPr>
            <a:spLocks noGrp="1"/>
          </p:cNvSpPr>
          <p:nvPr>
            <p:ph type="sldNum" sz="quarter" idx="5"/>
          </p:nvPr>
        </p:nvSpPr>
        <p:spPr>
          <a:xfrm>
            <a:off x="6140395" y="8497093"/>
            <a:ext cx="500063" cy="458787"/>
          </a:xfrm>
          <a:noFill/>
          <a:ln>
            <a:noFill/>
          </a:ln>
        </p:spPr>
        <p:txBody>
          <a:bodyPr/>
          <a:lstStyle/>
          <a:p>
            <a:fld id="{B33A689C-4625-4787-95EB-52490D8073B6}"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5C97937-04BE-4166-8E24-BECA5DB31D00}"/>
              </a:ext>
            </a:extLst>
          </p:cNvPr>
          <p:cNvSpPr>
            <a:spLocks noGrp="1"/>
          </p:cNvSpPr>
          <p:nvPr>
            <p:ph type="body" idx="1"/>
          </p:nvPr>
        </p:nvSpPr>
        <p:spPr>
          <a:xfrm>
            <a:off x="417327" y="3714245"/>
            <a:ext cx="6023343" cy="5092429"/>
          </a:xfrm>
        </p:spPr>
        <p:txBody>
          <a:bodyPr/>
          <a:lstStyle/>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Let’s build on this by putting our learning into practice. There is a Learning Connection poster for each grade level, and each poster provides a basic example.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The Learning Topic is from the Arizona English Language Arts Standards for your grade level.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91440" marR="11366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The Learning Goal states the intended learning outcome that connects to the Standard.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The Criteria for Success states what needs to be accomplished to reach the Learning Goal.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The Learning Task describes the activity to promote learning and provide evidence of student understanding.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The Discussion Question provides an example to extend thinking and develop ideas for understanding the content.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 </a:t>
            </a:r>
            <a:endParaRPr lang="en-US" b="1" kern="0" dirty="0">
              <a:effectLst/>
              <a:latin typeface="Arial" panose="020B0604020202020204" pitchFamily="34" charset="0"/>
              <a:ea typeface="Arial" panose="020B0604020202020204" pitchFamily="34" charset="0"/>
            </a:endParaRPr>
          </a:p>
          <a:p>
            <a:pPr marL="91440" marR="64135" indent="6350" algn="l">
              <a:spcBef>
                <a:spcPts val="0"/>
              </a:spcBef>
              <a:spcAft>
                <a:spcPts val="0"/>
              </a:spcAft>
              <a:tabLst>
                <a:tab pos="93345" algn="l"/>
              </a:tabLst>
            </a:pPr>
            <a:r>
              <a:rPr lang="en-US" b="0" kern="0" dirty="0">
                <a:effectLst/>
                <a:latin typeface="Arial" panose="020B0604020202020204" pitchFamily="34" charset="0"/>
                <a:ea typeface="Arial" panose="020B0604020202020204" pitchFamily="34" charset="0"/>
              </a:rPr>
              <a:t>Go to the </a:t>
            </a:r>
            <a:r>
              <a:rPr lang="en-US" b="1" kern="0" dirty="0">
                <a:effectLst/>
                <a:latin typeface="Arial" panose="020B0604020202020204" pitchFamily="34" charset="0"/>
                <a:ea typeface="Arial" panose="020B0604020202020204" pitchFamily="34" charset="0"/>
              </a:rPr>
              <a:t>Learning Connection Poster </a:t>
            </a:r>
            <a:r>
              <a:rPr lang="en-US" b="0" kern="0" dirty="0">
                <a:effectLst/>
                <a:latin typeface="Arial" panose="020B0604020202020204" pitchFamily="34" charset="0"/>
                <a:ea typeface="Arial" panose="020B0604020202020204" pitchFamily="34" charset="0"/>
              </a:rPr>
              <a:t>for your grade level. Read the example. In your team, count off by twos. Group 1 will take two content areas, and Group 2 will take the other two content areas.</a:t>
            </a:r>
          </a:p>
          <a:p>
            <a:pPr marL="91440" marR="64135" indent="6350" algn="l">
              <a:spcBef>
                <a:spcPts val="0"/>
              </a:spcBef>
              <a:spcAft>
                <a:spcPts val="0"/>
              </a:spcAft>
              <a:tabLst>
                <a:tab pos="93345" algn="l"/>
              </a:tabLst>
            </a:pPr>
            <a:endParaRPr lang="en-US" kern="0" dirty="0">
              <a:latin typeface="Arial" panose="020B0604020202020204" pitchFamily="34" charset="0"/>
              <a:ea typeface="Arial" panose="020B0604020202020204" pitchFamily="34" charset="0"/>
            </a:endParaRPr>
          </a:p>
          <a:p>
            <a:pPr marL="95250"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Think of a Learning Topic in your curriculum and grade level. Use </a:t>
            </a:r>
            <a:r>
              <a:rPr lang="en-US" b="1" kern="0" dirty="0">
                <a:effectLst/>
                <a:latin typeface="Arial" panose="020B0604020202020204" pitchFamily="34" charset="0"/>
                <a:ea typeface="Arial" panose="020B0604020202020204" pitchFamily="34" charset="0"/>
              </a:rPr>
              <a:t>Handout 2: Arizona English Language Arts Standards and Handout 9A–9L: Webb’s Depth of Knowledge, Hess Cognitive Rigor Matrices, and Revised Bloom’s Taxonomy </a:t>
            </a:r>
            <a:r>
              <a:rPr lang="en-US" kern="0" dirty="0">
                <a:effectLst/>
                <a:latin typeface="Arial" panose="020B0604020202020204" pitchFamily="34" charset="0"/>
                <a:ea typeface="Arial" panose="020B0604020202020204" pitchFamily="34" charset="0"/>
              </a:rPr>
              <a:t>to create your own examples for Literacy, Mathematics, Science, and Social </a:t>
            </a:r>
            <a:r>
              <a:rPr lang="en-US" kern="0" dirty="0">
                <a:latin typeface="Arial" panose="020B0604020202020204" pitchFamily="34" charset="0"/>
                <a:ea typeface="Arial" panose="020B0604020202020204" pitchFamily="34" charset="0"/>
              </a:rPr>
              <a:t>S</a:t>
            </a:r>
            <a:r>
              <a:rPr lang="en-US" kern="0" dirty="0">
                <a:effectLst/>
                <a:latin typeface="Arial" panose="020B0604020202020204" pitchFamily="34" charset="0"/>
                <a:ea typeface="Arial" panose="020B0604020202020204" pitchFamily="34" charset="0"/>
              </a:rPr>
              <a:t>tudies. The intention is to identify the basic connection of a Learning Topic to a Learning Goal, Criteria for Success, Learning Task, and Discussion Questions.</a:t>
            </a:r>
          </a:p>
          <a:p>
            <a:pPr marL="95250" marR="64135" indent="0" algn="l">
              <a:spcBef>
                <a:spcPts val="0"/>
              </a:spcBef>
              <a:spcAft>
                <a:spcPts val="0"/>
              </a:spcAft>
              <a:tabLst>
                <a:tab pos="93345" algn="l"/>
              </a:tabLst>
            </a:pPr>
            <a:r>
              <a:rPr lang="en-US" kern="0" dirty="0">
                <a:effectLst/>
                <a:latin typeface="Arial" panose="020B0604020202020204" pitchFamily="34" charset="0"/>
                <a:ea typeface="Arial" panose="020B0604020202020204" pitchFamily="34" charset="0"/>
              </a:rPr>
              <a:t> </a:t>
            </a:r>
          </a:p>
          <a:p>
            <a:pPr marL="92075" marR="64135" indent="0" algn="l">
              <a:spcBef>
                <a:spcPts val="0"/>
              </a:spcBef>
              <a:spcAft>
                <a:spcPts val="0"/>
              </a:spcAft>
              <a:tabLst>
                <a:tab pos="93345" algn="l"/>
              </a:tabLst>
            </a:pPr>
            <a:r>
              <a:rPr lang="en-US" i="1" kern="0" dirty="0">
                <a:effectLst/>
                <a:latin typeface="Arial" panose="020B0604020202020204" pitchFamily="34" charset="0"/>
                <a:ea typeface="Arial" panose="020B0604020202020204" pitchFamily="34" charset="0"/>
              </a:rPr>
              <a:t>When all teams are finished: </a:t>
            </a:r>
            <a:r>
              <a:rPr lang="en-US" kern="0" dirty="0">
                <a:effectLst/>
                <a:latin typeface="Arial" panose="020B0604020202020204" pitchFamily="34" charset="0"/>
                <a:ea typeface="Arial" panose="020B0604020202020204" pitchFamily="34" charset="0"/>
              </a:rPr>
              <a:t>Review all the poster examples for your grade level, then return to your seats. We will continue working with the posters in a few minutes.</a:t>
            </a:r>
          </a:p>
          <a:p>
            <a:pPr marL="91440" marR="64135" indent="6350" algn="l">
              <a:spcBef>
                <a:spcPts val="0"/>
              </a:spcBef>
              <a:spcAft>
                <a:spcPts val="0"/>
              </a:spcAft>
              <a:tabLst>
                <a:tab pos="93345" algn="l"/>
              </a:tabLst>
            </a:pPr>
            <a:endParaRPr lang="en-US" b="1" kern="0" dirty="0">
              <a:solidFill>
                <a:srgbClr val="00B050"/>
              </a:solidFill>
              <a:effectLst/>
              <a:latin typeface="Arial" panose="020B0604020202020204" pitchFamily="34" charset="0"/>
              <a:ea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634341A3-FFD2-46F5-AF41-3ABE8AD4BB8C}"/>
              </a:ext>
            </a:extLst>
          </p:cNvPr>
          <p:cNvSpPr txBox="1"/>
          <p:nvPr/>
        </p:nvSpPr>
        <p:spPr>
          <a:xfrm>
            <a:off x="6299065" y="8668175"/>
            <a:ext cx="444490" cy="276999"/>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a:t>
            </a:r>
          </a:p>
        </p:txBody>
      </p:sp>
      <p:pic>
        <p:nvPicPr>
          <p:cNvPr id="4" name="Graphic 3">
            <a:extLst>
              <a:ext uri="{FF2B5EF4-FFF2-40B4-BE49-F238E27FC236}">
                <a16:creationId xmlns:a16="http://schemas.microsoft.com/office/drawing/2014/main" id="{A6DC0671-44E9-9AD0-D3F4-C3F55754D9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941" y="408665"/>
            <a:ext cx="5723124" cy="3219257"/>
          </a:xfrm>
          <a:prstGeom prst="rect">
            <a:avLst/>
          </a:prstGeom>
        </p:spPr>
      </p:pic>
    </p:spTree>
    <p:extLst>
      <p:ext uri="{BB962C8B-B14F-4D97-AF65-F5344CB8AC3E}">
        <p14:creationId xmlns:p14="http://schemas.microsoft.com/office/powerpoint/2010/main" val="311622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Using the bottom section of </a:t>
            </a:r>
            <a:r>
              <a:rPr lang="en-US" b="1" dirty="0">
                <a:effectLst/>
                <a:latin typeface="Arial" panose="020B0604020202020204" pitchFamily="34" charset="0"/>
                <a:ea typeface="Calibri" panose="020F0502020204030204" pitchFamily="34" charset="0"/>
                <a:cs typeface="Arial" panose="020B0604020202020204" pitchFamily="34" charset="0"/>
              </a:rPr>
              <a:t>Handout 5: Strategic Conversations for Questioning and Extending Thinking</a:t>
            </a:r>
            <a:r>
              <a:rPr lang="en-US" dirty="0">
                <a:effectLst/>
                <a:latin typeface="Arial" panose="020B0604020202020204" pitchFamily="34" charset="0"/>
                <a:ea typeface="Calibri" panose="020F0502020204030204" pitchFamily="34" charset="0"/>
                <a:cs typeface="Arial" panose="020B0604020202020204" pitchFamily="34" charset="0"/>
              </a:rPr>
              <a:t>, finish the if/then sentence stem to discuss the student impact of collaboratively using peer feedback strategies.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Then, as a team, choose one module questioning and extending thinking strategy to implement across your grade level next week.</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i="1" dirty="0">
                <a:effectLst/>
                <a:latin typeface="Arial" panose="020B0604020202020204" pitchFamily="34" charset="0"/>
                <a:ea typeface="Calibri" panose="020F0502020204030204" pitchFamily="34" charset="0"/>
                <a:cs typeface="Arial" panose="020B0604020202020204" pitchFamily="34" charset="0"/>
              </a:rPr>
              <a:t>When all teams are finished: </a:t>
            </a:r>
            <a:r>
              <a:rPr lang="en-US" i="1" dirty="0">
                <a:latin typeface="Arial" panose="020B0604020202020204" pitchFamily="34" charset="0"/>
                <a:ea typeface="Calibri" panose="020F0502020204030204" pitchFamily="34" charset="0"/>
                <a:cs typeface="Arial" panose="020B0604020202020204" pitchFamily="34" charset="0"/>
              </a:rPr>
              <a:t>A</a:t>
            </a:r>
            <a:r>
              <a:rPr lang="en-US" dirty="0">
                <a:effectLst/>
                <a:latin typeface="Arial" panose="020B0604020202020204" pitchFamily="34" charset="0"/>
                <a:ea typeface="Calibri" panose="020F0502020204030204" pitchFamily="34" charset="0"/>
                <a:cs typeface="Arial" panose="020B0604020202020204" pitchFamily="34" charset="0"/>
              </a:rPr>
              <a:t>nswer the action planning question: What is needed to create, support, and sustain a schoolwide effort to collaboratively use evidence-based questioning and extending thinking strategies?</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Recorders, using the half sheets of paper and markers, add your teams’ needs under the </a:t>
            </a:r>
            <a:r>
              <a:rPr lang="en-US" b="1" dirty="0">
                <a:effectLst/>
                <a:latin typeface="Arial" panose="020B0604020202020204" pitchFamily="34" charset="0"/>
                <a:ea typeface="Calibri" panose="020F0502020204030204" pitchFamily="34" charset="0"/>
                <a:cs typeface="Arial" panose="020B0604020202020204" pitchFamily="34" charset="0"/>
              </a:rPr>
              <a:t>Action Planning Wall Heading: Questioning and Extending Thinking</a:t>
            </a:r>
            <a:r>
              <a:rPr lang="en-US"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i="1" dirty="0">
                <a:effectLst/>
                <a:latin typeface="Arial" panose="020B0604020202020204" pitchFamily="34" charset="0"/>
                <a:ea typeface="Calibri" panose="020F0502020204030204" pitchFamily="34" charset="0"/>
                <a:cs typeface="Arial" panose="020B0604020202020204" pitchFamily="34" charset="0"/>
              </a:rPr>
              <a:t>When </a:t>
            </a:r>
            <a:r>
              <a:rPr lang="en-US" i="1" dirty="0">
                <a:latin typeface="Arial" panose="020B0604020202020204" pitchFamily="34" charset="0"/>
                <a:ea typeface="Calibri" panose="020F0502020204030204" pitchFamily="34" charset="0"/>
                <a:cs typeface="Arial" panose="020B0604020202020204" pitchFamily="34" charset="0"/>
              </a:rPr>
              <a:t>Recorders</a:t>
            </a:r>
            <a:r>
              <a:rPr lang="en-US" i="1" dirty="0">
                <a:effectLst/>
                <a:latin typeface="Arial" panose="020B0604020202020204" pitchFamily="34" charset="0"/>
                <a:ea typeface="Calibri" panose="020F0502020204030204" pitchFamily="34" charset="0"/>
                <a:cs typeface="Arial" panose="020B0604020202020204" pitchFamily="34" charset="0"/>
              </a:rPr>
              <a:t> are finished: </a:t>
            </a:r>
            <a:r>
              <a:rPr lang="en-US" dirty="0">
                <a:effectLst/>
                <a:latin typeface="Arial" panose="020B0604020202020204" pitchFamily="34" charset="0"/>
                <a:ea typeface="Calibri" panose="020F0502020204030204" pitchFamily="34" charset="0"/>
                <a:cs typeface="Arial" panose="020B0604020202020204" pitchFamily="34" charset="0"/>
              </a:rPr>
              <a:t>Reporters, share the support your teams need for collectively implementing questioning and extending thinking strategies.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40532" y="8472169"/>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82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0050"/>
            <a:ext cx="5486400" cy="3086100"/>
          </a:xfrm>
        </p:spPr>
      </p:sp>
      <p:sp>
        <p:nvSpPr>
          <p:cNvPr id="3" name="Notes Placeholder 2"/>
          <p:cNvSpPr>
            <a:spLocks noGrp="1"/>
          </p:cNvSpPr>
          <p:nvPr>
            <p:ph type="body" idx="1"/>
          </p:nvPr>
        </p:nvSpPr>
        <p:spPr>
          <a:xfrm>
            <a:off x="536713" y="3606800"/>
            <a:ext cx="5689158" cy="3600450"/>
          </a:xfrm>
        </p:spPr>
        <p:txBody>
          <a:bodyPr/>
          <a:lstStyle/>
          <a:p>
            <a:pPr marL="100330" marR="0" algn="l">
              <a:spcBef>
                <a:spcPts val="0"/>
              </a:spcBef>
              <a:spcAft>
                <a:spcPts val="0"/>
              </a:spcAft>
            </a:pPr>
            <a:r>
              <a:rPr lang="en-US" dirty="0">
                <a:effectLst/>
                <a:latin typeface="Arial" panose="020B0604020202020204" pitchFamily="34" charset="0"/>
                <a:ea typeface="Arial" panose="020B0604020202020204" pitchFamily="34" charset="0"/>
              </a:rPr>
              <a:t>The key attributes of the Dimensions of Formative Assessment were introduced in Module 3. In Module 4, we identified Learning Progressions as connections to the Arizona English Language Arts Anchor Standards across content areas and grade levels. We associated Learning Goals with what students are to know and be able to do by the end of a learning period and Criteria for Success with what successful achievement of the Learning Goal looks like.</a:t>
            </a:r>
          </a:p>
          <a:p>
            <a:pPr marL="100330" marR="0" algn="l">
              <a:spcBef>
                <a:spcPts val="0"/>
              </a:spcBef>
              <a:spcAft>
                <a:spcPts val="0"/>
              </a:spcAft>
            </a:pPr>
            <a:endParaRPr lang="en-US" dirty="0">
              <a:latin typeface="Arial" panose="020B0604020202020204" pitchFamily="34" charset="0"/>
              <a:ea typeface="Arial" panose="020B0604020202020204" pitchFamily="34" charset="0"/>
            </a:endParaRPr>
          </a:p>
          <a:p>
            <a:pPr marL="100330" marR="115570" algn="l">
              <a:spcBef>
                <a:spcPts val="0"/>
              </a:spcBef>
              <a:spcAft>
                <a:spcPts val="0"/>
              </a:spcAft>
            </a:pPr>
            <a:r>
              <a:rPr lang="en-US" dirty="0">
                <a:effectLst/>
                <a:latin typeface="Arial" panose="020B0604020202020204" pitchFamily="34" charset="0"/>
                <a:ea typeface="Arial" panose="020B0604020202020204" pitchFamily="34" charset="0"/>
              </a:rPr>
              <a:t>Today, we are going to extend our learning and relate Descriptive Feedback to what was done well, what needs improvement, and how to improve (Black, et al, 2003; Dixon, 2005; Hattie and Timperley, 2007). Self- and Peer Assessment will enable you to independently assess your own work and other Collaborative Teams’ work by identifying how well the Tasks and Activities reflect the Learning Goals and Criteria for Success. We will extend that to include providing feedback to revise it accordingly.</a:t>
            </a:r>
          </a:p>
          <a:p>
            <a:pPr marL="100330" marR="115570" algn="l">
              <a:spcBef>
                <a:spcPts val="0"/>
              </a:spcBef>
              <a:spcAft>
                <a:spcPts val="0"/>
              </a:spcAft>
            </a:pPr>
            <a:r>
              <a:rPr lang="en-US" dirty="0">
                <a:effectLst/>
                <a:latin typeface="Arial" panose="020B0604020202020204" pitchFamily="34" charset="0"/>
                <a:ea typeface="Arial" panose="020B0604020202020204" pitchFamily="34" charset="0"/>
              </a:rPr>
              <a:t> </a:t>
            </a:r>
          </a:p>
          <a:p>
            <a:pPr marL="93345" marR="115570" algn="l">
              <a:spcBef>
                <a:spcPts val="0"/>
              </a:spcBef>
              <a:spcAft>
                <a:spcPts val="0"/>
              </a:spcAft>
            </a:pPr>
            <a:r>
              <a:rPr lang="en-US" dirty="0">
                <a:effectLst/>
                <a:latin typeface="Arial" panose="020B0604020202020204" pitchFamily="34" charset="0"/>
                <a:ea typeface="Calibri" panose="020F0502020204030204" pitchFamily="34" charset="0"/>
              </a:rPr>
              <a:t>Think about the various ways feedback can be provided. A teacher or parent can provide corrective information, a peer can provide an alternative strategy, a book can provide information to clarify ideas, a parent can provide encouragement, and a learner can look up the answer to evaluate the correctness of a response (Hattie, 2007).</a:t>
            </a:r>
          </a:p>
          <a:p>
            <a:pPr marL="96520" marR="115570" algn="l">
              <a:spcBef>
                <a:spcPts val="0"/>
              </a:spcBef>
              <a:spcAft>
                <a:spcPts val="0"/>
              </a:spcAft>
            </a:pPr>
            <a:r>
              <a:rPr lang="en-US" dirty="0">
                <a:effectLst/>
                <a:latin typeface="Arial" panose="020B0604020202020204" pitchFamily="34" charset="0"/>
                <a:ea typeface="Calibri" panose="020F0502020204030204" pitchFamily="34" charset="0"/>
              </a:rPr>
              <a:t> </a:t>
            </a:r>
          </a:p>
          <a:p>
            <a:pPr marL="96520" marR="115570" algn="l">
              <a:spcBef>
                <a:spcPts val="0"/>
              </a:spcBef>
              <a:spcAft>
                <a:spcPts val="0"/>
              </a:spcAft>
            </a:pPr>
            <a:r>
              <a:rPr lang="en-US" dirty="0">
                <a:effectLst/>
                <a:latin typeface="Arial" panose="020B0604020202020204" pitchFamily="34" charset="0"/>
                <a:ea typeface="Calibri" panose="020F0502020204030204" pitchFamily="34" charset="0"/>
              </a:rPr>
              <a:t>With your team members, share one feedback strategy currently being used with your students. Use the top section of </a:t>
            </a:r>
            <a:r>
              <a:rPr lang="en-US" b="1" dirty="0">
                <a:effectLst/>
                <a:latin typeface="Arial" panose="020B0604020202020204" pitchFamily="34" charset="0"/>
                <a:ea typeface="Calibri" panose="020F0502020204030204" pitchFamily="34" charset="0"/>
              </a:rPr>
              <a:t>Handout 11: Strategic Conversations for </a:t>
            </a:r>
            <a:r>
              <a:rPr lang="en-US" b="1" spc="-20" dirty="0">
                <a:effectLst/>
                <a:latin typeface="Arial" panose="020B0604020202020204" pitchFamily="34" charset="0"/>
                <a:ea typeface="Calibri" panose="020F0502020204030204" pitchFamily="34" charset="0"/>
              </a:rPr>
              <a:t>Providing Feedback to Students </a:t>
            </a:r>
            <a:r>
              <a:rPr lang="en-US" dirty="0">
                <a:effectLst/>
                <a:latin typeface="Arial" panose="020B0604020202020204" pitchFamily="34" charset="0"/>
                <a:ea typeface="Calibri" panose="020F0502020204030204" pitchFamily="34" charset="0"/>
              </a:rPr>
              <a:t>to record the shared strategies. </a:t>
            </a:r>
          </a:p>
          <a:p>
            <a:endParaRPr lang="en-US" dirty="0"/>
          </a:p>
        </p:txBody>
      </p:sp>
      <p:sp>
        <p:nvSpPr>
          <p:cNvPr id="4" name="Slide Number Placeholder 3"/>
          <p:cNvSpPr>
            <a:spLocks noGrp="1"/>
          </p:cNvSpPr>
          <p:nvPr>
            <p:ph type="sldNum" sz="quarter" idx="5"/>
          </p:nvPr>
        </p:nvSpPr>
        <p:spPr>
          <a:xfrm>
            <a:off x="6125376" y="8479694"/>
            <a:ext cx="500063" cy="458787"/>
          </a:xfrm>
          <a:noFill/>
          <a:ln>
            <a:noFill/>
          </a:ln>
        </p:spPr>
        <p:txBody>
          <a:bodyPr/>
          <a:lstStyle/>
          <a:p>
            <a:fld id="{B33A689C-4625-4787-95EB-52490D8073B6}"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73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7513"/>
            <a:ext cx="5486400" cy="3086100"/>
          </a:xfrm>
        </p:spPr>
      </p:sp>
      <p:sp>
        <p:nvSpPr>
          <p:cNvPr id="3" name="Notes Placeholder 2"/>
          <p:cNvSpPr>
            <a:spLocks noGrp="1"/>
          </p:cNvSpPr>
          <p:nvPr>
            <p:ph type="body" idx="1"/>
          </p:nvPr>
        </p:nvSpPr>
        <p:spPr>
          <a:xfrm>
            <a:off x="544664" y="3592444"/>
            <a:ext cx="5768672" cy="4368800"/>
          </a:xfrm>
        </p:spPr>
        <p:txBody>
          <a:bodyPr/>
          <a:lstStyle/>
          <a:p>
            <a:pPr marL="97790" marR="58420" algn="l">
              <a:spcBef>
                <a:spcPts val="0"/>
              </a:spcBef>
              <a:spcAft>
                <a:spcPts val="0"/>
              </a:spcAft>
            </a:pPr>
            <a:r>
              <a:rPr lang="en-US" dirty="0">
                <a:effectLst/>
                <a:latin typeface="Arial" panose="020B0604020202020204" pitchFamily="34" charset="0"/>
                <a:ea typeface="Arial" panose="020B0604020202020204" pitchFamily="34" charset="0"/>
              </a:rPr>
              <a:t>The purpose of feedback is to help the learner get from where he is currently to where he needs to be (Hattie, 2007). It’s more than “It’s great!” or “It needs work.” There needs to be a specific note that moves learning forward.</a:t>
            </a:r>
          </a:p>
          <a:p>
            <a:pPr marL="9779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6520" marR="58420" algn="l">
              <a:spcBef>
                <a:spcPts val="0"/>
              </a:spcBef>
              <a:spcAft>
                <a:spcPts val="0"/>
              </a:spcAft>
            </a:pPr>
            <a:r>
              <a:rPr lang="en-US" dirty="0">
                <a:effectLst/>
                <a:latin typeface="Arial" panose="020B0604020202020204" pitchFamily="34" charset="0"/>
                <a:ea typeface="Arial" panose="020B0604020202020204" pitchFamily="34" charset="0"/>
              </a:rPr>
              <a:t>The Descriptive Feedback Rubric on page 13 of the </a:t>
            </a:r>
            <a:r>
              <a:rPr lang="en-US" b="1" dirty="0">
                <a:effectLst/>
                <a:latin typeface="Arial" panose="020B0604020202020204" pitchFamily="34" charset="0"/>
                <a:ea typeface="Arial" panose="020B0604020202020204" pitchFamily="34" charset="0"/>
              </a:rPr>
              <a:t>Formative Assessment Guide</a:t>
            </a:r>
            <a:r>
              <a:rPr lang="en-US" dirty="0">
                <a:effectLst/>
                <a:latin typeface="Arial" panose="020B0604020202020204" pitchFamily="34" charset="0"/>
                <a:ea typeface="Arial" panose="020B0604020202020204" pitchFamily="34" charset="0"/>
              </a:rPr>
              <a:t> centers on the teacher’s role in providing focused feedback to individual students or small groups of students on a specific piece of work. Feedback should link to the Learning Goal and Criteria for Success with evidence that the students attended to the feedback by revising work.</a:t>
            </a:r>
          </a:p>
          <a:p>
            <a:pPr marL="9652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0" marR="0" algn="l">
              <a:spcBef>
                <a:spcPts val="0"/>
              </a:spcBef>
              <a:spcAft>
                <a:spcPts val="0"/>
              </a:spcAft>
            </a:pPr>
            <a:r>
              <a:rPr lang="en-US" dirty="0">
                <a:effectLst/>
                <a:latin typeface="Arial" panose="020B0604020202020204" pitchFamily="34" charset="0"/>
                <a:ea typeface="Arial" panose="020B0604020202020204" pitchFamily="34" charset="0"/>
              </a:rPr>
              <a:t>  Read the paragraph at the top of page 13 in the </a:t>
            </a:r>
            <a:r>
              <a:rPr lang="en-US" b="1" dirty="0">
                <a:effectLst/>
                <a:latin typeface="Arial" panose="020B0604020202020204" pitchFamily="34" charset="0"/>
                <a:ea typeface="Arial" panose="020B0604020202020204" pitchFamily="34" charset="0"/>
              </a:rPr>
              <a:t>Formative </a:t>
            </a:r>
            <a:endParaRPr lang="en-US" dirty="0">
              <a:effectLst/>
              <a:latin typeface="Arial" panose="020B0604020202020204" pitchFamily="34" charset="0"/>
              <a:ea typeface="Arial" panose="020B0604020202020204" pitchFamily="34" charset="0"/>
            </a:endParaRPr>
          </a:p>
          <a:p>
            <a:pPr marL="93345" marR="0" indent="-93345" algn="l">
              <a:spcBef>
                <a:spcPts val="0"/>
              </a:spcBef>
              <a:spcAft>
                <a:spcPts val="0"/>
              </a:spcAft>
            </a:pPr>
            <a:r>
              <a:rPr lang="en-US" b="1" dirty="0">
                <a:effectLst/>
                <a:latin typeface="Arial" panose="020B0604020202020204" pitchFamily="34" charset="0"/>
                <a:ea typeface="Arial" panose="020B0604020202020204" pitchFamily="34" charset="0"/>
              </a:rPr>
              <a:t>  Assessment Guide</a:t>
            </a:r>
            <a:r>
              <a:rPr lang="en-US" dirty="0">
                <a:effectLst/>
                <a:latin typeface="Arial" panose="020B0604020202020204" pitchFamily="34" charset="0"/>
                <a:ea typeface="Arial" panose="020B0604020202020204" pitchFamily="34" charset="0"/>
              </a:rPr>
              <a:t> and scan the rubric. When you are finished, d</a:t>
            </a:r>
            <a:r>
              <a:rPr lang="en-US" spc="-20" dirty="0">
                <a:effectLst/>
                <a:latin typeface="Arial" panose="020B0604020202020204" pitchFamily="34" charset="0"/>
                <a:ea typeface="Arial" panose="020B0604020202020204" pitchFamily="34" charset="0"/>
              </a:rPr>
              <a:t>iscuss h</a:t>
            </a:r>
            <a:r>
              <a:rPr lang="en-US" dirty="0">
                <a:effectLst/>
                <a:latin typeface="Arial" panose="020B0604020202020204" pitchFamily="34" charset="0"/>
                <a:ea typeface="Arial" panose="020B0604020202020204" pitchFamily="34" charset="0"/>
              </a:rPr>
              <a:t>ow descriptive feedback could be used to support student learning. Record your thoughts in the middle section of </a:t>
            </a:r>
            <a:r>
              <a:rPr lang="en-US" b="1" dirty="0">
                <a:effectLst/>
                <a:latin typeface="Arial" panose="020B0604020202020204" pitchFamily="34" charset="0"/>
                <a:ea typeface="Arial" panose="020B0604020202020204" pitchFamily="34" charset="0"/>
              </a:rPr>
              <a:t>Handout 11:</a:t>
            </a:r>
            <a:r>
              <a:rPr lang="en-US"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Strategic Conversations for </a:t>
            </a:r>
            <a:r>
              <a:rPr lang="en-US" b="1" spc="-20" dirty="0">
                <a:effectLst/>
                <a:latin typeface="Arial" panose="020B0604020202020204" pitchFamily="34" charset="0"/>
                <a:ea typeface="Arial" panose="020B0604020202020204" pitchFamily="34" charset="0"/>
              </a:rPr>
              <a:t>Providing Feedback to Students</a:t>
            </a:r>
            <a:r>
              <a:rPr lang="en-US" dirty="0">
                <a:effectLst/>
                <a:latin typeface="Arial" panose="020B0604020202020204" pitchFamily="34" charset="0"/>
                <a:ea typeface="Arial" panose="020B0604020202020204" pitchFamily="34" charset="0"/>
              </a:rPr>
              <a:t>.</a:t>
            </a:r>
          </a:p>
          <a:p>
            <a:endParaRPr lang="en-US" dirty="0"/>
          </a:p>
        </p:txBody>
      </p:sp>
      <p:sp>
        <p:nvSpPr>
          <p:cNvPr id="4" name="Slide Number Placeholder 3"/>
          <p:cNvSpPr>
            <a:spLocks noGrp="1"/>
          </p:cNvSpPr>
          <p:nvPr>
            <p:ph type="sldNum" sz="quarter" idx="5"/>
          </p:nvPr>
        </p:nvSpPr>
        <p:spPr>
          <a:xfrm>
            <a:off x="6080980" y="8467786"/>
            <a:ext cx="550863" cy="458787"/>
          </a:xfrm>
          <a:noFill/>
          <a:ln>
            <a:noFill/>
          </a:ln>
        </p:spPr>
        <p:txBody>
          <a:bodyPr/>
          <a:lstStyle/>
          <a:p>
            <a:fld id="{B33A689C-4625-4787-95EB-52490D8073B6}"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86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4975"/>
            <a:ext cx="5486400" cy="3086100"/>
          </a:xfrm>
        </p:spPr>
      </p:sp>
      <p:sp>
        <p:nvSpPr>
          <p:cNvPr id="3" name="Notes Placeholder 2"/>
          <p:cNvSpPr>
            <a:spLocks noGrp="1"/>
          </p:cNvSpPr>
          <p:nvPr>
            <p:ph type="body" idx="1"/>
          </p:nvPr>
        </p:nvSpPr>
        <p:spPr>
          <a:xfrm>
            <a:off x="685800" y="3625298"/>
            <a:ext cx="5486400" cy="2334205"/>
          </a:xfrm>
        </p:spPr>
        <p:txBody>
          <a:bodyPr/>
          <a:lstStyle/>
          <a:p>
            <a:r>
              <a:rPr lang="en-US" dirty="0">
                <a:latin typeface="Arial" panose="020B0604020202020204" pitchFamily="34" charset="0"/>
                <a:cs typeface="Arial" panose="020B0604020202020204" pitchFamily="34" charset="0"/>
              </a:rPr>
              <a:t>Process norms set ground rules or expectations for how people treat each other at a meeting or professional learning. The AZPLS Norms focus on respecting all participants. Look over the norms listed on the poster. Are there additional norms you would like to discuss?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raise your hand if you agree with the norms we have.   </a:t>
            </a:r>
          </a:p>
          <a:p>
            <a:endParaRPr lang="en-US" dirty="0"/>
          </a:p>
        </p:txBody>
      </p:sp>
      <p:sp>
        <p:nvSpPr>
          <p:cNvPr id="4" name="Slide Number Placeholder 3"/>
          <p:cNvSpPr>
            <a:spLocks noGrp="1"/>
          </p:cNvSpPr>
          <p:nvPr>
            <p:ph type="sldNum" sz="quarter" idx="5"/>
          </p:nvPr>
        </p:nvSpPr>
        <p:spPr>
          <a:xfrm>
            <a:off x="6215932" y="8467704"/>
            <a:ext cx="399954"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5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8150"/>
            <a:ext cx="5486400" cy="3086100"/>
          </a:xfrm>
        </p:spPr>
      </p:sp>
      <p:sp>
        <p:nvSpPr>
          <p:cNvPr id="3" name="Notes Placeholder 2"/>
          <p:cNvSpPr>
            <a:spLocks noGrp="1"/>
          </p:cNvSpPr>
          <p:nvPr>
            <p:ph type="body" idx="1"/>
          </p:nvPr>
        </p:nvSpPr>
        <p:spPr>
          <a:xfrm>
            <a:off x="608274" y="3624249"/>
            <a:ext cx="5641451" cy="4368800"/>
          </a:xfrm>
        </p:spPr>
        <p:txBody>
          <a:bodyPr/>
          <a:lstStyle/>
          <a:p>
            <a:pPr marL="97790" marR="95250" indent="-5715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Collaboration is key to accomplishing the best outcome for all</a:t>
            </a:r>
          </a:p>
          <a:p>
            <a:pPr marL="97790" marR="95250" indent="-5715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students. An essential part of implementing the Dimensions of Formative Assessment is to work within your Collaborative Team and with other Collaborative Teams. To do that you must be willing to assess your own work and accept feedback from your peers. To understand how this works, we are going to break down the process into three steps. </a:t>
            </a:r>
          </a:p>
          <a:p>
            <a:pPr marL="97790" marR="95250" indent="-5715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95250" indent="-57150" algn="l">
              <a:spcBef>
                <a:spcPts val="0"/>
              </a:spcBef>
              <a:spcAft>
                <a:spcPts val="0"/>
              </a:spcAft>
            </a:pPr>
            <a:r>
              <a:rPr lang="en-US" dirty="0">
                <a:effectLst/>
                <a:latin typeface="Arial" panose="020B0604020202020204" pitchFamily="34" charset="0"/>
                <a:cs typeface="Arial" panose="020B0604020202020204" pitchFamily="34" charset="0"/>
              </a:rPr>
              <a:t> </a:t>
            </a:r>
            <a:r>
              <a:rPr lang="en-US" b="1" dirty="0">
                <a:effectLst/>
                <a:latin typeface="Arial" panose="020B0604020202020204" pitchFamily="34" charset="0"/>
                <a:cs typeface="Arial" panose="020B0604020202020204" pitchFamily="34" charset="0"/>
              </a:rPr>
              <a:t>Step One:</a:t>
            </a:r>
            <a:r>
              <a:rPr lang="en-US" dirty="0">
                <a:effectLst/>
                <a:latin typeface="Arial" panose="020B0604020202020204" pitchFamily="34" charset="0"/>
                <a:cs typeface="Arial" panose="020B0604020202020204" pitchFamily="34" charset="0"/>
              </a:rPr>
              <a:t> You are going to assess your own team’s work. The Self-Assessment description at the top of page 15 in the </a:t>
            </a:r>
            <a:r>
              <a:rPr lang="en-US" b="1" dirty="0">
                <a:effectLst/>
                <a:latin typeface="Arial" panose="020B0604020202020204" pitchFamily="34" charset="0"/>
                <a:cs typeface="Arial" panose="020B0604020202020204" pitchFamily="34" charset="0"/>
              </a:rPr>
              <a:t>Formative Assessment Guide</a:t>
            </a:r>
            <a:r>
              <a:rPr lang="en-US" dirty="0">
                <a:effectLst/>
                <a:latin typeface="Arial" panose="020B0604020202020204" pitchFamily="34" charset="0"/>
                <a:cs typeface="Arial" panose="020B0604020202020204" pitchFamily="34" charset="0"/>
              </a:rPr>
              <a:t> states: Self-assessment is important because it provides students with an opportunity to think metacognitively about their learning. Research suggests that improved understanding of one’s own learning is a critical strategy that can lead to improvements in learning. </a:t>
            </a: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95250" indent="-57150" algn="l">
              <a:spcBef>
                <a:spcPts val="0"/>
              </a:spcBef>
              <a:spcAft>
                <a:spcPts val="0"/>
              </a:spcAft>
            </a:pPr>
            <a:endParaRPr lang="en-US" dirty="0">
              <a:effectLst/>
              <a:latin typeface="Arial" panose="020B0604020202020204" pitchFamily="34" charset="0"/>
              <a:ea typeface="Arial" panose="020B0604020202020204" pitchFamily="34" charset="0"/>
              <a:cs typeface="Arial" panose="020B0604020202020204" pitchFamily="34" charset="0"/>
            </a:endParaRPr>
          </a:p>
          <a:p>
            <a:pPr marL="97790" marR="95250" indent="-5715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Scan the rubric on page 15, then go back to your </a:t>
            </a:r>
            <a:r>
              <a:rPr lang="en-US" b="1" dirty="0">
                <a:effectLst/>
                <a:latin typeface="Arial" panose="020B0604020202020204" pitchFamily="34" charset="0"/>
                <a:ea typeface="Arial" panose="020B0604020202020204" pitchFamily="34" charset="0"/>
                <a:cs typeface="Arial" panose="020B0604020202020204" pitchFamily="34" charset="0"/>
              </a:rPr>
              <a:t>Learning Connection Poster</a:t>
            </a:r>
            <a:r>
              <a:rPr lang="en-US" dirty="0">
                <a:effectLst/>
                <a:latin typeface="Arial" panose="020B0604020202020204" pitchFamily="34" charset="0"/>
                <a:ea typeface="Arial" panose="020B0604020202020204" pitchFamily="34" charset="0"/>
                <a:cs typeface="Arial" panose="020B0604020202020204" pitchFamily="34" charset="0"/>
              </a:rPr>
              <a:t>. Use </a:t>
            </a:r>
            <a:r>
              <a:rPr lang="en-US" b="1" dirty="0">
                <a:effectLst/>
                <a:latin typeface="Arial" panose="020B0604020202020204" pitchFamily="34" charset="0"/>
                <a:ea typeface="Arial" panose="020B0604020202020204" pitchFamily="34" charset="0"/>
                <a:cs typeface="Arial" panose="020B0604020202020204" pitchFamily="34" charset="0"/>
              </a:rPr>
              <a:t>Handout 12: Self-Assessment and Peer Feedback</a:t>
            </a:r>
            <a:r>
              <a:rPr lang="en-US" dirty="0">
                <a:effectLst/>
                <a:latin typeface="Arial" panose="020B0604020202020204" pitchFamily="34" charset="0"/>
                <a:ea typeface="Arial" panose="020B0604020202020204" pitchFamily="34" charset="0"/>
                <a:cs typeface="Arial" panose="020B0604020202020204" pitchFamily="34" charset="0"/>
              </a:rPr>
              <a:t> to determine how well you included each feature of Learning Goals, Criteria for Success, Tasks and Activities, and Questioning Strategies. Work together as a team. Each team member should record the team’s thoughts on </a:t>
            </a:r>
            <a:r>
              <a:rPr lang="en-US" b="1" dirty="0">
                <a:effectLst/>
                <a:latin typeface="Arial" panose="020B0604020202020204" pitchFamily="34" charset="0"/>
                <a:ea typeface="Arial" panose="020B0604020202020204" pitchFamily="34" charset="0"/>
                <a:cs typeface="Arial" panose="020B0604020202020204" pitchFamily="34" charset="0"/>
              </a:rPr>
              <a:t>Handout 12: Self-Assessment and Peer Feedback</a:t>
            </a:r>
            <a:r>
              <a:rPr lang="en-US" dirty="0">
                <a:effectLst/>
                <a:latin typeface="Arial" panose="020B0604020202020204" pitchFamily="34" charset="0"/>
                <a:ea typeface="Arial" panose="020B0604020202020204" pitchFamily="34" charset="0"/>
                <a:cs typeface="Arial" panose="020B0604020202020204" pitchFamily="34" charset="0"/>
              </a:rPr>
              <a:t> under Self-Assessment Notes only. </a:t>
            </a:r>
            <a:r>
              <a:rPr lang="en-US" i="1" dirty="0">
                <a:effectLst/>
                <a:latin typeface="Arial" panose="020B0604020202020204" pitchFamily="34" charset="0"/>
                <a:ea typeface="Arial" panose="020B0604020202020204" pitchFamily="34" charset="0"/>
                <a:cs typeface="Arial" panose="020B0604020202020204" pitchFamily="34" charset="0"/>
              </a:rPr>
              <a:t>Stress the importance of everyone completing the Self-Assessment column. This is essential for Step Two. </a:t>
            </a:r>
            <a:endParaRPr lang="en-US" dirty="0">
              <a:effectLst/>
              <a:latin typeface="Arial" panose="020B0604020202020204" pitchFamily="34" charset="0"/>
              <a:ea typeface="Arial" panose="020B0604020202020204" pitchFamily="34" charset="0"/>
              <a:cs typeface="Arial" panose="020B0604020202020204" pitchFamily="34" charset="0"/>
            </a:endParaRPr>
          </a:p>
          <a:p>
            <a:pPr marL="97790" marR="95250" indent="-5715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cs typeface="Arial" panose="020B0604020202020204" pitchFamily="34" charset="0"/>
              </a:rPr>
              <a:t>When teams are finished: </a:t>
            </a:r>
            <a:r>
              <a:rPr lang="en-US" dirty="0">
                <a:effectLst/>
                <a:latin typeface="Arial" panose="020B0604020202020204" pitchFamily="34" charset="0"/>
                <a:ea typeface="Arial" panose="020B0604020202020204" pitchFamily="34" charset="0"/>
                <a:cs typeface="Arial" panose="020B0604020202020204" pitchFamily="34" charset="0"/>
              </a:rPr>
              <a:t>At the bottom of </a:t>
            </a:r>
            <a:r>
              <a:rPr lang="en-US" b="1" dirty="0">
                <a:effectLst/>
                <a:latin typeface="Arial" panose="020B0604020202020204" pitchFamily="34" charset="0"/>
                <a:ea typeface="Arial" panose="020B0604020202020204" pitchFamily="34" charset="0"/>
                <a:cs typeface="Arial" panose="020B0604020202020204" pitchFamily="34" charset="0"/>
              </a:rPr>
              <a:t>Handout 12: Self-Assessment and Peer Feedback</a:t>
            </a:r>
            <a:r>
              <a:rPr lang="en-US" dirty="0">
                <a:effectLst/>
                <a:latin typeface="Arial" panose="020B0604020202020204" pitchFamily="34" charset="0"/>
                <a:ea typeface="Arial" panose="020B0604020202020204" pitchFamily="34" charset="0"/>
                <a:cs typeface="Arial" panose="020B0604020202020204" pitchFamily="34" charset="0"/>
              </a:rPr>
              <a:t> under Self-Assessment,  </a:t>
            </a:r>
            <a:r>
              <a:rPr lang="en-US" b="1" dirty="0">
                <a:effectLst/>
                <a:latin typeface="Arial" panose="020B0604020202020204" pitchFamily="34" charset="0"/>
                <a:ea typeface="Arial" panose="020B0604020202020204" pitchFamily="34" charset="0"/>
                <a:cs typeface="Arial" panose="020B0604020202020204" pitchFamily="34" charset="0"/>
              </a:rPr>
              <a:t> </a:t>
            </a:r>
            <a:r>
              <a:rPr lang="en-US" dirty="0">
                <a:effectLst/>
                <a:latin typeface="Arial" panose="020B0604020202020204" pitchFamily="34" charset="0"/>
                <a:ea typeface="Arial" panose="020B0604020202020204" pitchFamily="34" charset="0"/>
                <a:cs typeface="Arial" panose="020B0604020202020204" pitchFamily="34" charset="0"/>
              </a:rPr>
              <a:t>discuss and</a:t>
            </a:r>
            <a:r>
              <a:rPr lang="en-US" b="1" dirty="0">
                <a:effectLst/>
                <a:latin typeface="Arial" panose="020B0604020202020204" pitchFamily="34" charset="0"/>
                <a:ea typeface="Arial" panose="020B0604020202020204" pitchFamily="34" charset="0"/>
                <a:cs typeface="Arial" panose="020B0604020202020204" pitchFamily="34" charset="0"/>
              </a:rPr>
              <a:t> </a:t>
            </a:r>
            <a:r>
              <a:rPr lang="en-US" dirty="0">
                <a:effectLst/>
                <a:latin typeface="Arial" panose="020B0604020202020204" pitchFamily="34" charset="0"/>
                <a:ea typeface="Arial" panose="020B0604020202020204" pitchFamily="34" charset="0"/>
                <a:cs typeface="Arial" panose="020B0604020202020204" pitchFamily="34" charset="0"/>
              </a:rPr>
              <a:t>record one element your team did well, one element you need to work on, and one step you can take to improve.  </a:t>
            </a:r>
          </a:p>
          <a:p>
            <a:pPr marL="0" marR="9144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0" algn="l">
              <a:spcBef>
                <a:spcPts val="0"/>
              </a:spcBef>
              <a:spcAft>
                <a:spcPts val="0"/>
              </a:spcAft>
            </a:pPr>
            <a:r>
              <a:rPr lang="en-US" i="1" dirty="0">
                <a:effectLst/>
                <a:latin typeface="Arial" panose="020B0604020202020204" pitchFamily="34" charset="0"/>
                <a:ea typeface="Arial" panose="020B0604020202020204" pitchFamily="34" charset="0"/>
                <a:cs typeface="Arial" panose="020B0604020202020204" pitchFamily="34" charset="0"/>
              </a:rPr>
              <a:t>When teams are finished: </a:t>
            </a:r>
            <a:r>
              <a:rPr lang="en-US" dirty="0">
                <a:effectLst/>
                <a:latin typeface="Arial" panose="020B0604020202020204" pitchFamily="34" charset="0"/>
                <a:ea typeface="Arial" panose="020B0604020202020204" pitchFamily="34" charset="0"/>
                <a:cs typeface="Arial" panose="020B0604020202020204" pitchFamily="34" charset="0"/>
              </a:rPr>
              <a:t>In the middle section of </a:t>
            </a:r>
            <a:r>
              <a:rPr lang="en-US" b="1" dirty="0">
                <a:effectLst/>
                <a:latin typeface="Arial" panose="020B0604020202020204" pitchFamily="34" charset="0"/>
                <a:ea typeface="Arial" panose="020B0604020202020204" pitchFamily="34" charset="0"/>
                <a:cs typeface="Arial" panose="020B0604020202020204" pitchFamily="34" charset="0"/>
              </a:rPr>
              <a:t>Handout 11: Strategic Conversations for </a:t>
            </a:r>
            <a:r>
              <a:rPr lang="en-US" b="1" spc="-20" dirty="0">
                <a:effectLst/>
                <a:latin typeface="Arial" panose="020B0604020202020204" pitchFamily="34" charset="0"/>
                <a:ea typeface="Arial" panose="020B0604020202020204" pitchFamily="34" charset="0"/>
                <a:cs typeface="Arial" panose="020B0604020202020204" pitchFamily="34" charset="0"/>
              </a:rPr>
              <a:t>Providing Feedback to Students </a:t>
            </a:r>
            <a:r>
              <a:rPr lang="en-US" spc="-20" dirty="0">
                <a:effectLst/>
                <a:latin typeface="Arial" panose="020B0604020202020204" pitchFamily="34" charset="0"/>
                <a:ea typeface="Arial" panose="020B0604020202020204" pitchFamily="34" charset="0"/>
                <a:cs typeface="Arial" panose="020B0604020202020204" pitchFamily="34" charset="0"/>
              </a:rPr>
              <a:t>discuss h</a:t>
            </a:r>
            <a:r>
              <a:rPr lang="en-US" dirty="0">
                <a:effectLst/>
                <a:latin typeface="Arial" panose="020B0604020202020204" pitchFamily="34" charset="0"/>
                <a:ea typeface="Arial" panose="020B0604020202020204" pitchFamily="34" charset="0"/>
                <a:cs typeface="Arial" panose="020B0604020202020204" pitchFamily="34" charset="0"/>
              </a:rPr>
              <a:t>ow self-assessment could be used to support student learning and record your notes.</a:t>
            </a:r>
          </a:p>
          <a:p>
            <a:pPr marL="97790" marR="95250" indent="-57150" algn="l">
              <a:spcBef>
                <a:spcPts val="0"/>
              </a:spcBef>
              <a:spcAft>
                <a:spcPts val="0"/>
              </a:spcAft>
            </a:pPr>
            <a:endParaRPr lang="en-US" dirty="0"/>
          </a:p>
        </p:txBody>
      </p:sp>
      <p:sp>
        <p:nvSpPr>
          <p:cNvPr id="4" name="Slide Number Placeholder 3"/>
          <p:cNvSpPr>
            <a:spLocks noGrp="1"/>
          </p:cNvSpPr>
          <p:nvPr>
            <p:ph type="sldNum" sz="quarter" idx="5"/>
          </p:nvPr>
        </p:nvSpPr>
        <p:spPr>
          <a:xfrm>
            <a:off x="6045199" y="8432006"/>
            <a:ext cx="550863" cy="458787"/>
          </a:xfrm>
          <a:noFill/>
          <a:ln>
            <a:noFill/>
          </a:ln>
        </p:spPr>
        <p:txBody>
          <a:bodyPr/>
          <a:lstStyle/>
          <a:p>
            <a:fld id="{B33A689C-4625-4787-95EB-52490D8073B6}"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22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572494" y="3486150"/>
            <a:ext cx="5649402" cy="3600450"/>
          </a:xfrm>
        </p:spPr>
        <p:txBody>
          <a:bodyPr/>
          <a:lstStyle/>
          <a:p>
            <a:pPr marL="97790" marR="0" algn="l">
              <a:spcBef>
                <a:spcPts val="0"/>
              </a:spcBef>
              <a:spcAft>
                <a:spcPts val="0"/>
              </a:spcAft>
            </a:pPr>
            <a:r>
              <a:rPr lang="en-US" b="1" dirty="0">
                <a:effectLst/>
                <a:latin typeface="Arial" panose="020B0604020202020204" pitchFamily="34" charset="0"/>
                <a:ea typeface="Arial" panose="020B0604020202020204" pitchFamily="34" charset="0"/>
                <a:cs typeface="Arial" panose="020B0604020202020204" pitchFamily="34" charset="0"/>
              </a:rPr>
              <a:t>Step Two:</a:t>
            </a:r>
            <a:r>
              <a:rPr lang="en-US" dirty="0">
                <a:effectLst/>
                <a:latin typeface="Arial" panose="020B0604020202020204" pitchFamily="34" charset="0"/>
                <a:ea typeface="Arial" panose="020B0604020202020204" pitchFamily="34" charset="0"/>
                <a:cs typeface="Arial" panose="020B0604020202020204" pitchFamily="34" charset="0"/>
              </a:rPr>
              <a:t> You are going to offer peer feedback. First, read the paragraph at the top of page 14 in your </a:t>
            </a:r>
            <a:r>
              <a:rPr lang="en-US" b="1" dirty="0">
                <a:effectLst/>
                <a:latin typeface="Arial" panose="020B0604020202020204" pitchFamily="34" charset="0"/>
                <a:ea typeface="Arial" panose="020B0604020202020204" pitchFamily="34" charset="0"/>
                <a:cs typeface="Arial" panose="020B0604020202020204" pitchFamily="34" charset="0"/>
              </a:rPr>
              <a:t>Formative Assessment Guide </a:t>
            </a:r>
            <a:r>
              <a:rPr lang="en-US" dirty="0">
                <a:effectLst/>
                <a:latin typeface="Arial" panose="020B0604020202020204" pitchFamily="34" charset="0"/>
                <a:ea typeface="Arial" panose="020B0604020202020204" pitchFamily="34" charset="0"/>
                <a:cs typeface="Arial" panose="020B0604020202020204" pitchFamily="34" charset="0"/>
              </a:rPr>
              <a:t>and scan the rubric. </a:t>
            </a:r>
          </a:p>
          <a:p>
            <a:pPr marL="97790" marR="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cs typeface="Arial" panose="020B0604020202020204" pitchFamily="34" charset="0"/>
              </a:rPr>
              <a:t>When teams are finished:</a:t>
            </a:r>
            <a:r>
              <a:rPr lang="en-US" dirty="0">
                <a:effectLst/>
                <a:latin typeface="Arial" panose="020B0604020202020204" pitchFamily="34" charset="0"/>
                <a:ea typeface="Arial" panose="020B0604020202020204" pitchFamily="34" charset="0"/>
                <a:cs typeface="Arial" panose="020B0604020202020204" pitchFamily="34" charset="0"/>
              </a:rPr>
              <a:t> Partner with another Collaborative Team. Each person trades </a:t>
            </a:r>
            <a:r>
              <a:rPr lang="en-US" b="1" dirty="0">
                <a:effectLst/>
                <a:latin typeface="Arial" panose="020B0604020202020204" pitchFamily="34" charset="0"/>
                <a:ea typeface="Arial" panose="020B0604020202020204" pitchFamily="34" charset="0"/>
                <a:cs typeface="Arial" panose="020B0604020202020204" pitchFamily="34" charset="0"/>
              </a:rPr>
              <a:t>Handout 12: Self-Assessment and Peer Feedback</a:t>
            </a:r>
            <a:r>
              <a:rPr lang="en-US" dirty="0">
                <a:effectLst/>
                <a:latin typeface="Arial" panose="020B0604020202020204" pitchFamily="34" charset="0"/>
                <a:ea typeface="Arial" panose="020B0604020202020204" pitchFamily="34" charset="0"/>
                <a:cs typeface="Arial" panose="020B0604020202020204" pitchFamily="34" charset="0"/>
              </a:rPr>
              <a:t> with a member of their partner team.</a:t>
            </a:r>
          </a:p>
          <a:p>
            <a:pPr marL="97790" marR="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115570" algn="l">
              <a:spcBef>
                <a:spcPts val="0"/>
              </a:spcBef>
              <a:spcAft>
                <a:spcPts val="0"/>
              </a:spcAft>
            </a:pPr>
            <a:r>
              <a:rPr lang="en-US" dirty="0">
                <a:effectLst/>
                <a:latin typeface="Arial" panose="020B0604020202020204" pitchFamily="34" charset="0"/>
                <a:ea typeface="Arial" panose="020B0604020202020204" pitchFamily="34" charset="0"/>
                <a:cs typeface="Arial" panose="020B0604020202020204" pitchFamily="34" charset="0"/>
              </a:rPr>
              <a:t>Go to your partner team’s </a:t>
            </a:r>
            <a:r>
              <a:rPr lang="en-US" b="1" dirty="0">
                <a:effectLst/>
                <a:latin typeface="Arial" panose="020B0604020202020204" pitchFamily="34" charset="0"/>
                <a:ea typeface="Arial" panose="020B0604020202020204" pitchFamily="34" charset="0"/>
                <a:cs typeface="Arial" panose="020B0604020202020204" pitchFamily="34" charset="0"/>
              </a:rPr>
              <a:t>Learning Connection Poster</a:t>
            </a:r>
            <a:r>
              <a:rPr lang="en-US" dirty="0">
                <a:effectLst/>
                <a:latin typeface="Arial" panose="020B0604020202020204" pitchFamily="34" charset="0"/>
                <a:ea typeface="Arial" panose="020B0604020202020204" pitchFamily="34" charset="0"/>
                <a:cs typeface="Arial" panose="020B0604020202020204" pitchFamily="34" charset="0"/>
              </a:rPr>
              <a:t>. Using your partner team’s </a:t>
            </a:r>
            <a:r>
              <a:rPr lang="en-US" b="1" dirty="0">
                <a:effectLst/>
                <a:latin typeface="Arial" panose="020B0604020202020204" pitchFamily="34" charset="0"/>
                <a:ea typeface="Arial" panose="020B0604020202020204" pitchFamily="34" charset="0"/>
                <a:cs typeface="Arial" panose="020B0604020202020204" pitchFamily="34" charset="0"/>
              </a:rPr>
              <a:t>Handout 12: Self-Assessment and Peer Feedback</a:t>
            </a:r>
            <a:r>
              <a:rPr lang="en-US" dirty="0">
                <a:effectLst/>
                <a:latin typeface="Arial" panose="020B0604020202020204" pitchFamily="34" charset="0"/>
                <a:ea typeface="Arial" panose="020B0604020202020204" pitchFamily="34" charset="0"/>
                <a:cs typeface="Arial" panose="020B0604020202020204" pitchFamily="34" charset="0"/>
              </a:rPr>
              <a:t>,</a:t>
            </a:r>
            <a:r>
              <a:rPr lang="en-US" b="1" dirty="0">
                <a:effectLst/>
                <a:latin typeface="Arial" panose="020B0604020202020204" pitchFamily="34" charset="0"/>
                <a:ea typeface="Arial" panose="020B0604020202020204" pitchFamily="34" charset="0"/>
                <a:cs typeface="Arial" panose="020B0604020202020204" pitchFamily="34" charset="0"/>
              </a:rPr>
              <a:t> </a:t>
            </a:r>
            <a:r>
              <a:rPr lang="en-US" dirty="0">
                <a:effectLst/>
                <a:latin typeface="Arial" panose="020B0604020202020204" pitchFamily="34" charset="0"/>
                <a:ea typeface="Arial" panose="020B0604020202020204" pitchFamily="34" charset="0"/>
                <a:cs typeface="Arial" panose="020B0604020202020204" pitchFamily="34" charset="0"/>
              </a:rPr>
              <a:t>go through the assessment process. Record your thoughts under Peer Feedback. Remember this is descriptive feedback pertaining to the features of these Dimensions of Formative Assessment. Do this even if you agree with the self-assessment. </a:t>
            </a:r>
          </a:p>
          <a:p>
            <a:pPr marL="97790" marR="115570" algn="l">
              <a:spcBef>
                <a:spcPts val="0"/>
              </a:spcBef>
              <a:spcAft>
                <a:spcPts val="0"/>
              </a:spcAft>
            </a:pPr>
            <a:r>
              <a:rPr lang="en-US" dirty="0">
                <a:solidFill>
                  <a:srgbClr val="00B050"/>
                </a:solidFill>
                <a:effectLst/>
                <a:latin typeface="Arial" panose="020B0604020202020204" pitchFamily="34" charset="0"/>
                <a:ea typeface="Arial" panose="020B0604020202020204" pitchFamily="34" charset="0"/>
                <a:cs typeface="Arial" panose="020B0604020202020204" pitchFamily="34" charset="0"/>
              </a:rPr>
              <a:t> </a:t>
            </a:r>
          </a:p>
          <a:p>
            <a:pPr marL="97790" marR="115570" algn="l">
              <a:spcBef>
                <a:spcPts val="0"/>
              </a:spcBef>
              <a:spcAft>
                <a:spcPts val="0"/>
              </a:spcAft>
            </a:pPr>
            <a:r>
              <a:rPr lang="en-US" i="1" dirty="0">
                <a:effectLst/>
                <a:latin typeface="Arial" panose="020B0604020202020204" pitchFamily="34" charset="0"/>
                <a:cs typeface="Arial" panose="020B0604020202020204" pitchFamily="34" charset="0"/>
              </a:rPr>
              <a:t>When teams are finished:</a:t>
            </a:r>
            <a:r>
              <a:rPr lang="en-US" dirty="0">
                <a:effectLst/>
                <a:latin typeface="Arial" panose="020B0604020202020204" pitchFamily="34" charset="0"/>
                <a:cs typeface="Arial" panose="020B0604020202020204" pitchFamily="34" charset="0"/>
              </a:rPr>
              <a:t> Go to your partner team and trade back your</a:t>
            </a:r>
            <a:r>
              <a:rPr lang="en-US" b="1" dirty="0">
                <a:effectLst/>
                <a:latin typeface="Arial" panose="020B0604020202020204" pitchFamily="34" charset="0"/>
                <a:cs typeface="Arial" panose="020B0604020202020204" pitchFamily="34" charset="0"/>
              </a:rPr>
              <a:t> Handout 12: Self-Assessment and Peer Feedback</a:t>
            </a:r>
            <a:r>
              <a:rPr lang="en-US" dirty="0">
                <a:effectLst/>
                <a:latin typeface="Arial" panose="020B0604020202020204" pitchFamily="34" charset="0"/>
                <a:cs typeface="Arial" panose="020B0604020202020204" pitchFamily="34" charset="0"/>
              </a:rPr>
              <a:t>. With your own team, review their peer feedback for your work. Look at the bottom of </a:t>
            </a:r>
            <a:r>
              <a:rPr lang="en-US" b="1" dirty="0">
                <a:effectLst/>
                <a:latin typeface="Arial" panose="020B0604020202020204" pitchFamily="34" charset="0"/>
                <a:cs typeface="Arial" panose="020B0604020202020204" pitchFamily="34" charset="0"/>
              </a:rPr>
              <a:t>Handout 12: Self-Assessment and Peer Feedback</a:t>
            </a:r>
            <a:r>
              <a:rPr lang="en-US" dirty="0">
                <a:effectLst/>
                <a:latin typeface="Arial" panose="020B0604020202020204" pitchFamily="34" charset="0"/>
                <a:cs typeface="Arial" panose="020B0604020202020204" pitchFamily="34" charset="0"/>
              </a:rPr>
              <a:t> under Peer Feedback. Record one element your partner team identified that you did well, one element they identified that you need to work on, and one step you can take to improve. </a:t>
            </a:r>
            <a:r>
              <a:rPr lang="en-US" dirty="0">
                <a:effectLst/>
                <a:latin typeface="Arial" panose="020B0604020202020204" pitchFamily="34" charset="0"/>
                <a:ea typeface="Arial" panose="020B0604020202020204" pitchFamily="34" charset="0"/>
                <a:cs typeface="Arial" panose="020B0604020202020204" pitchFamily="34" charset="0"/>
              </a:rPr>
              <a:t> </a:t>
            </a:r>
          </a:p>
          <a:p>
            <a:pPr marL="97790" marR="115570" algn="l">
              <a:spcBef>
                <a:spcPts val="0"/>
              </a:spcBef>
              <a:spcAft>
                <a:spcPts val="0"/>
              </a:spcAft>
            </a:pPr>
            <a:endParaRPr lang="en-US" dirty="0">
              <a:effectLst/>
              <a:latin typeface="Arial" panose="020B0604020202020204" pitchFamily="34" charset="0"/>
              <a:ea typeface="Arial" panose="020B0604020202020204" pitchFamily="34" charset="0"/>
              <a:cs typeface="Arial" panose="020B0604020202020204" pitchFamily="34" charset="0"/>
            </a:endParaRPr>
          </a:p>
          <a:p>
            <a:pPr marL="91440" marR="172720" algn="l">
              <a:spcBef>
                <a:spcPts val="0"/>
              </a:spcBef>
              <a:spcAft>
                <a:spcPts val="0"/>
              </a:spcAft>
            </a:pPr>
            <a:r>
              <a:rPr lang="en-US" i="1" dirty="0">
                <a:effectLst/>
                <a:latin typeface="Arial" panose="020B0604020202020204" pitchFamily="34" charset="0"/>
                <a:ea typeface="Arial" panose="020B0604020202020204" pitchFamily="34" charset="0"/>
                <a:cs typeface="Arial" panose="020B0604020202020204" pitchFamily="34" charset="0"/>
              </a:rPr>
              <a:t>When teams are finished:</a:t>
            </a:r>
            <a:r>
              <a:rPr lang="en-US" dirty="0">
                <a:effectLst/>
                <a:latin typeface="Arial" panose="020B0604020202020204" pitchFamily="34" charset="0"/>
                <a:ea typeface="Arial" panose="020B0604020202020204" pitchFamily="34" charset="0"/>
                <a:cs typeface="Arial" panose="020B0604020202020204" pitchFamily="34" charset="0"/>
              </a:rPr>
              <a:t> In the middle section of </a:t>
            </a:r>
            <a:r>
              <a:rPr lang="en-US" b="1" dirty="0">
                <a:effectLst/>
                <a:latin typeface="Arial" panose="020B0604020202020204" pitchFamily="34" charset="0"/>
                <a:ea typeface="Arial" panose="020B0604020202020204" pitchFamily="34" charset="0"/>
                <a:cs typeface="Arial" panose="020B0604020202020204" pitchFamily="34" charset="0"/>
              </a:rPr>
              <a:t>Handout 11: Strategic Conversations for </a:t>
            </a:r>
            <a:r>
              <a:rPr lang="en-US" b="1" spc="-20" dirty="0">
                <a:effectLst/>
                <a:latin typeface="Arial" panose="020B0604020202020204" pitchFamily="34" charset="0"/>
                <a:ea typeface="Arial" panose="020B0604020202020204" pitchFamily="34" charset="0"/>
                <a:cs typeface="Arial" panose="020B0604020202020204" pitchFamily="34" charset="0"/>
              </a:rPr>
              <a:t>Providing Feedback to Students </a:t>
            </a:r>
            <a:r>
              <a:rPr lang="en-US" spc="-20" dirty="0">
                <a:effectLst/>
                <a:latin typeface="Arial" panose="020B0604020202020204" pitchFamily="34" charset="0"/>
                <a:ea typeface="Arial" panose="020B0604020202020204" pitchFamily="34" charset="0"/>
                <a:cs typeface="Arial" panose="020B0604020202020204" pitchFamily="34" charset="0"/>
              </a:rPr>
              <a:t>discuss h</a:t>
            </a:r>
            <a:r>
              <a:rPr lang="en-US" dirty="0">
                <a:effectLst/>
                <a:latin typeface="Arial" panose="020B0604020202020204" pitchFamily="34" charset="0"/>
                <a:ea typeface="Arial" panose="020B0604020202020204" pitchFamily="34" charset="0"/>
                <a:cs typeface="Arial" panose="020B0604020202020204" pitchFamily="34" charset="0"/>
              </a:rPr>
              <a:t>ow peer feedback could be used to support student learning and record your notes.</a:t>
            </a:r>
          </a:p>
          <a:p>
            <a:endParaRPr lang="en-US" dirty="0"/>
          </a:p>
        </p:txBody>
      </p:sp>
      <p:sp>
        <p:nvSpPr>
          <p:cNvPr id="4" name="Slide Number Placeholder 3"/>
          <p:cNvSpPr>
            <a:spLocks noGrp="1"/>
          </p:cNvSpPr>
          <p:nvPr>
            <p:ph type="sldNum" sz="quarter" idx="5"/>
          </p:nvPr>
        </p:nvSpPr>
        <p:spPr>
          <a:xfrm>
            <a:off x="6172200" y="8490647"/>
            <a:ext cx="423807"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63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552615" y="3486150"/>
            <a:ext cx="5740841" cy="3600450"/>
          </a:xfrm>
        </p:spPr>
        <p:txBody>
          <a:bodyPr/>
          <a:lstStyle/>
          <a:p>
            <a:pPr marL="97790" marR="57785" algn="l">
              <a:spcBef>
                <a:spcPts val="0"/>
              </a:spcBef>
              <a:spcAft>
                <a:spcPts val="0"/>
              </a:spcAft>
            </a:pPr>
            <a:r>
              <a:rPr lang="en-US" b="1" dirty="0">
                <a:effectLst/>
                <a:latin typeface="Arial" panose="020B0604020202020204" pitchFamily="34" charset="0"/>
                <a:ea typeface="Arial" panose="020B0604020202020204" pitchFamily="34" charset="0"/>
              </a:rPr>
              <a:t>Step Three:</a:t>
            </a:r>
            <a:r>
              <a:rPr lang="en-US" dirty="0">
                <a:effectLst/>
                <a:latin typeface="Arial" panose="020B0604020202020204" pitchFamily="34" charset="0"/>
                <a:ea typeface="Arial" panose="020B0604020202020204" pitchFamily="34" charset="0"/>
              </a:rPr>
              <a:t> Peer feedback extends to peer support. Use </a:t>
            </a:r>
            <a:r>
              <a:rPr lang="en-US" b="1" dirty="0">
                <a:effectLst/>
                <a:latin typeface="Arial" panose="020B0604020202020204" pitchFamily="34" charset="0"/>
                <a:ea typeface="Arial" panose="020B0604020202020204" pitchFamily="34" charset="0"/>
              </a:rPr>
              <a:t>Handout 9A–9L: Webb’s Depth of Knowledge, Hess Cognitive Rigor Matrices</a:t>
            </a:r>
            <a:r>
              <a:rPr lang="en-US" dirty="0">
                <a:effectLst/>
                <a:latin typeface="Arial" panose="020B0604020202020204" pitchFamily="34" charset="0"/>
                <a:ea typeface="Arial" panose="020B0604020202020204" pitchFamily="34" charset="0"/>
              </a:rPr>
              <a:t>,</a:t>
            </a:r>
            <a:r>
              <a:rPr lang="en-US" spc="-10" dirty="0">
                <a:effectLst/>
                <a:latin typeface="Arial" panose="020B0604020202020204" pitchFamily="34" charset="0"/>
                <a:ea typeface="Arial" panose="020B0604020202020204" pitchFamily="34" charset="0"/>
              </a:rPr>
              <a:t> </a:t>
            </a:r>
            <a:r>
              <a:rPr lang="en-US" b="1" spc="-10" dirty="0">
                <a:effectLst/>
                <a:latin typeface="Arial" panose="020B0604020202020204" pitchFamily="34" charset="0"/>
                <a:ea typeface="Arial" panose="020B0604020202020204" pitchFamily="34" charset="0"/>
              </a:rPr>
              <a:t>and </a:t>
            </a:r>
            <a:r>
              <a:rPr lang="en-US" b="1" dirty="0">
                <a:effectLst/>
                <a:latin typeface="Arial" panose="020B0604020202020204" pitchFamily="34" charset="0"/>
                <a:ea typeface="Arial" panose="020B0604020202020204" pitchFamily="34" charset="0"/>
              </a:rPr>
              <a:t>Revised</a:t>
            </a:r>
            <a:r>
              <a:rPr lang="en-US" b="1" spc="-25"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Bloom’s</a:t>
            </a:r>
            <a:r>
              <a:rPr lang="en-US" b="1" spc="-20" dirty="0">
                <a:effectLst/>
                <a:latin typeface="Arial" panose="020B0604020202020204" pitchFamily="34" charset="0"/>
                <a:ea typeface="Arial" panose="020B0604020202020204" pitchFamily="34" charset="0"/>
              </a:rPr>
              <a:t> </a:t>
            </a:r>
            <a:r>
              <a:rPr lang="en-US" b="1" spc="-10" dirty="0">
                <a:effectLst/>
                <a:latin typeface="Arial" panose="020B0604020202020204" pitchFamily="34" charset="0"/>
                <a:ea typeface="Arial" panose="020B0604020202020204" pitchFamily="34" charset="0"/>
              </a:rPr>
              <a:t>Taxonomy</a:t>
            </a:r>
            <a:r>
              <a:rPr lang="en-US" dirty="0">
                <a:effectLst/>
                <a:latin typeface="Arial" panose="020B0604020202020204" pitchFamily="34" charset="0"/>
                <a:ea typeface="Arial" panose="020B0604020202020204" pitchFamily="34" charset="0"/>
              </a:rPr>
              <a:t>;</a:t>
            </a:r>
            <a:r>
              <a:rPr lang="en-US" b="1" dirty="0">
                <a:effectLst/>
                <a:latin typeface="Arial" panose="020B0604020202020204" pitchFamily="34" charset="0"/>
                <a:ea typeface="Arial" panose="020B0604020202020204" pitchFamily="34" charset="0"/>
              </a:rPr>
              <a:t> Handout 12: Self-Assessment and Peer Feedback</a:t>
            </a:r>
            <a:r>
              <a:rPr lang="en-US" dirty="0">
                <a:effectLst/>
                <a:latin typeface="Arial" panose="020B0604020202020204" pitchFamily="34" charset="0"/>
                <a:ea typeface="Arial" panose="020B0604020202020204" pitchFamily="34" charset="0"/>
              </a:rPr>
              <a:t>;</a:t>
            </a:r>
            <a:r>
              <a:rPr lang="en-US" b="1"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b="1"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 partner team’s </a:t>
            </a:r>
            <a:r>
              <a:rPr lang="en-US" b="1" dirty="0">
                <a:effectLst/>
                <a:latin typeface="Arial" panose="020B0604020202020204" pitchFamily="34" charset="0"/>
                <a:ea typeface="Arial" panose="020B0604020202020204" pitchFamily="34" charset="0"/>
              </a:rPr>
              <a:t>Learning Connection Poster</a:t>
            </a:r>
            <a:r>
              <a:rPr lang="en-US" dirty="0">
                <a:effectLst/>
                <a:latin typeface="Arial" panose="020B0604020202020204" pitchFamily="34" charset="0"/>
                <a:ea typeface="Arial" panose="020B0604020202020204" pitchFamily="34" charset="0"/>
              </a:rPr>
              <a:t>. For each subject area, formulate one effective question that supports the team’s work and will help them move their thinking forward. Write your questions on sticky notes and stick them on your partner team’s poster.</a:t>
            </a:r>
          </a:p>
          <a:p>
            <a:pPr marL="0" marR="113665"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rPr>
              <a:t>When teams are finished: </a:t>
            </a:r>
            <a:r>
              <a:rPr lang="en-US" dirty="0">
                <a:effectLst/>
                <a:latin typeface="Arial" panose="020B0604020202020204" pitchFamily="34" charset="0"/>
                <a:ea typeface="Arial" panose="020B0604020202020204" pitchFamily="34" charset="0"/>
              </a:rPr>
              <a:t>Go back to your own</a:t>
            </a:r>
            <a:r>
              <a:rPr lang="en-US" b="1" dirty="0">
                <a:effectLst/>
                <a:latin typeface="Arial" panose="020B0604020202020204" pitchFamily="34" charset="0"/>
                <a:ea typeface="Arial" panose="020B0604020202020204" pitchFamily="34" charset="0"/>
              </a:rPr>
              <a:t> Learning Connection Poster </a:t>
            </a:r>
            <a:r>
              <a:rPr lang="en-US" dirty="0">
                <a:effectLst/>
                <a:latin typeface="Arial" panose="020B0604020202020204" pitchFamily="34" charset="0"/>
                <a:ea typeface="Arial" panose="020B0604020202020204" pitchFamily="34" charset="0"/>
              </a:rPr>
              <a:t>and review the questions. Use </a:t>
            </a:r>
            <a:r>
              <a:rPr lang="en-US" b="1" dirty="0">
                <a:effectLst/>
                <a:latin typeface="Arial" panose="020B0604020202020204" pitchFamily="34" charset="0"/>
                <a:ea typeface="Arial" panose="020B0604020202020204" pitchFamily="34" charset="0"/>
              </a:rPr>
              <a:t>Handout 8: Discussion Response Sentence Stems</a:t>
            </a:r>
            <a:r>
              <a:rPr lang="en-US" dirty="0">
                <a:effectLst/>
                <a:latin typeface="Arial" panose="020B0604020202020204" pitchFamily="34" charset="0"/>
                <a:ea typeface="Arial" panose="020B0604020202020204" pitchFamily="34" charset="0"/>
              </a:rPr>
              <a:t> to formulate responses to the questions. </a:t>
            </a:r>
          </a:p>
          <a:p>
            <a:pPr marL="97790" marR="5842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lgn="l">
              <a:spcBef>
                <a:spcPts val="0"/>
              </a:spcBef>
              <a:spcAft>
                <a:spcPts val="0"/>
              </a:spcAft>
            </a:pPr>
            <a:r>
              <a:rPr lang="en-US" i="1" dirty="0">
                <a:effectLst/>
                <a:latin typeface="Arial" panose="020B0604020202020204" pitchFamily="34" charset="0"/>
                <a:ea typeface="Arial" panose="020B0604020202020204" pitchFamily="34" charset="0"/>
              </a:rPr>
              <a:t>When teams are finished:</a:t>
            </a:r>
            <a:r>
              <a:rPr lang="en-US" dirty="0">
                <a:effectLst/>
                <a:latin typeface="Arial" panose="020B0604020202020204" pitchFamily="34" charset="0"/>
                <a:ea typeface="Arial" panose="020B0604020202020204" pitchFamily="34" charset="0"/>
              </a:rPr>
              <a:t> Partner teams get together first at one team’s </a:t>
            </a:r>
            <a:r>
              <a:rPr lang="en-US" b="1" dirty="0">
                <a:effectLst/>
                <a:latin typeface="Arial" panose="020B0604020202020204" pitchFamily="34" charset="0"/>
                <a:ea typeface="Arial" panose="020B0604020202020204" pitchFamily="34" charset="0"/>
              </a:rPr>
              <a:t>Learning Connection Poster.</a:t>
            </a:r>
            <a:r>
              <a:rPr lang="en-US" dirty="0">
                <a:effectLst/>
                <a:latin typeface="Arial" panose="020B0604020202020204" pitchFamily="34" charset="0"/>
                <a:ea typeface="Arial" panose="020B0604020202020204" pitchFamily="34" charset="0"/>
              </a:rPr>
              <a:t> You are going to practice questioning and extending thinking. Ask the questions one at a time and allow the receiving team to respond using the discussion response sentence stems. Discuss how well the questions and responses moved learning forward. Then, move to the partner team’s </a:t>
            </a:r>
            <a:r>
              <a:rPr lang="en-US" b="1" dirty="0">
                <a:effectLst/>
                <a:latin typeface="Arial" panose="020B0604020202020204" pitchFamily="34" charset="0"/>
                <a:ea typeface="Arial" panose="020B0604020202020204" pitchFamily="34" charset="0"/>
              </a:rPr>
              <a:t>Learning Connection Poster </a:t>
            </a:r>
            <a:r>
              <a:rPr lang="en-US" dirty="0">
                <a:effectLst/>
                <a:latin typeface="Arial" panose="020B0604020202020204" pitchFamily="34" charset="0"/>
                <a:ea typeface="Arial" panose="020B0604020202020204" pitchFamily="34" charset="0"/>
              </a:rPr>
              <a:t>so you can respond to the questions using discussion response sentence stems. Discuss how well the questions and responses moved learning forward. </a:t>
            </a:r>
          </a:p>
          <a:p>
            <a:pPr marL="0" marR="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7150" algn="l">
              <a:spcBef>
                <a:spcPts val="0"/>
              </a:spcBef>
              <a:spcAft>
                <a:spcPts val="0"/>
              </a:spcAft>
            </a:pPr>
            <a:r>
              <a:rPr lang="en-US" i="1" dirty="0">
                <a:effectLst/>
                <a:latin typeface="Arial" panose="020B0604020202020204" pitchFamily="34" charset="0"/>
                <a:ea typeface="Arial" panose="020B0604020202020204" pitchFamily="34" charset="0"/>
              </a:rPr>
              <a:t>When teams are finished:</a:t>
            </a:r>
            <a:r>
              <a:rPr lang="en-US" dirty="0">
                <a:effectLst/>
                <a:latin typeface="Arial" panose="020B0604020202020204" pitchFamily="34" charset="0"/>
                <a:ea typeface="Arial" panose="020B0604020202020204" pitchFamily="34" charset="0"/>
              </a:rPr>
              <a:t> In the middle section of </a:t>
            </a:r>
            <a:r>
              <a:rPr lang="en-US" b="1" dirty="0">
                <a:effectLst/>
                <a:latin typeface="Arial" panose="020B0604020202020204" pitchFamily="34" charset="0"/>
                <a:ea typeface="Arial" panose="020B0604020202020204" pitchFamily="34" charset="0"/>
              </a:rPr>
              <a:t>Handout 11: Strategic Conversations for </a:t>
            </a:r>
            <a:r>
              <a:rPr lang="en-US" b="1" spc="-20" dirty="0">
                <a:effectLst/>
                <a:latin typeface="Arial" panose="020B0604020202020204" pitchFamily="34" charset="0"/>
                <a:ea typeface="Arial" panose="020B0604020202020204" pitchFamily="34" charset="0"/>
              </a:rPr>
              <a:t>Providing Feedback to Students </a:t>
            </a:r>
            <a:r>
              <a:rPr lang="en-US" spc="-20" dirty="0">
                <a:effectLst/>
                <a:latin typeface="Arial" panose="020B0604020202020204" pitchFamily="34" charset="0"/>
                <a:ea typeface="Arial" panose="020B0604020202020204" pitchFamily="34" charset="0"/>
              </a:rPr>
              <a:t>discuss h</a:t>
            </a:r>
            <a:r>
              <a:rPr lang="en-US" dirty="0">
                <a:effectLst/>
                <a:latin typeface="Arial" panose="020B0604020202020204" pitchFamily="34" charset="0"/>
                <a:ea typeface="Arial" panose="020B0604020202020204" pitchFamily="34" charset="0"/>
              </a:rPr>
              <a:t>ow peer support could be used to aid student learning with formulating effective questions and discussion response sentence stems.</a:t>
            </a:r>
          </a:p>
          <a:p>
            <a:endParaRPr lang="en-US" dirty="0"/>
          </a:p>
        </p:txBody>
      </p:sp>
      <p:sp>
        <p:nvSpPr>
          <p:cNvPr id="4" name="Slide Number Placeholder 3"/>
          <p:cNvSpPr>
            <a:spLocks noGrp="1"/>
          </p:cNvSpPr>
          <p:nvPr>
            <p:ph type="sldNum" sz="quarter" idx="5"/>
          </p:nvPr>
        </p:nvSpPr>
        <p:spPr>
          <a:xfrm>
            <a:off x="6172200" y="8401747"/>
            <a:ext cx="423807"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332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pPr marL="100330" marR="57150" algn="l">
              <a:spcBef>
                <a:spcPts val="0"/>
              </a:spcBef>
              <a:spcAft>
                <a:spcPts val="0"/>
              </a:spcAft>
            </a:pPr>
            <a:r>
              <a:rPr lang="en-US" dirty="0">
                <a:effectLst/>
                <a:latin typeface="Arial" panose="020B0604020202020204" pitchFamily="34" charset="0"/>
                <a:ea typeface="Arial" panose="020B0604020202020204" pitchFamily="34" charset="0"/>
              </a:rPr>
              <a:t>Using the bottom section of </a:t>
            </a:r>
            <a:r>
              <a:rPr lang="en-US" b="1" dirty="0">
                <a:effectLst/>
                <a:latin typeface="Arial" panose="020B0604020202020204" pitchFamily="34" charset="0"/>
                <a:ea typeface="Arial" panose="020B0604020202020204" pitchFamily="34" charset="0"/>
              </a:rPr>
              <a:t>Handout 11: Strategic Conversations for</a:t>
            </a:r>
            <a:r>
              <a:rPr lang="en-US" b="1" i="1"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Providing Feedback to Students</a:t>
            </a:r>
            <a:r>
              <a:rPr lang="en-US" dirty="0">
                <a:effectLst/>
                <a:latin typeface="Arial" panose="020B0604020202020204" pitchFamily="34" charset="0"/>
                <a:ea typeface="Arial" panose="020B0604020202020204" pitchFamily="34" charset="0"/>
              </a:rPr>
              <a:t>, finish the sentence stem for the if/then statement to discuss the student impact of collaboratively using peer feedback strategies.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Then, as a team choose one module feedback strategy to implement across your grade level next week.</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Finally, answer the action planning question: What is needed to create, support, and sustain a schoolwide effort to collaboratively use evidence-based feedback strategies?</a:t>
            </a:r>
          </a:p>
          <a:p>
            <a:pPr marL="10033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100330" marR="100330"/>
            <a:r>
              <a:rPr lang="en-US" dirty="0">
                <a:effectLst/>
                <a:latin typeface="Arial" panose="020B0604020202020204" pitchFamily="34" charset="0"/>
                <a:ea typeface="Arial" panose="020B0604020202020204" pitchFamily="34" charset="0"/>
              </a:rPr>
              <a:t>Recorders, using the half sheets of paper and markers, add your teams’ needs under the </a:t>
            </a:r>
            <a:r>
              <a:rPr lang="en-US" b="1" dirty="0">
                <a:effectLst/>
                <a:latin typeface="Arial" panose="020B0604020202020204" pitchFamily="34" charset="0"/>
                <a:ea typeface="Arial" panose="020B0604020202020204" pitchFamily="34" charset="0"/>
              </a:rPr>
              <a:t>Action Planning Wall Heading: Providing Feedback to Students</a:t>
            </a:r>
            <a:r>
              <a:rPr lang="en-US" dirty="0">
                <a:effectLst/>
                <a:latin typeface="Arial" panose="020B0604020202020204" pitchFamily="34" charset="0"/>
                <a:ea typeface="Arial" panose="020B0604020202020204" pitchFamily="34" charset="0"/>
              </a:rPr>
              <a:t>.</a:t>
            </a:r>
          </a:p>
          <a:p>
            <a:pPr marL="100330" marR="100330"/>
            <a:endParaRPr lang="en-US" dirty="0">
              <a:effectLst/>
              <a:latin typeface="Arial" panose="020B0604020202020204" pitchFamily="34" charset="0"/>
              <a:ea typeface="Arial" panose="020B0604020202020204" pitchFamily="34" charset="0"/>
            </a:endParaRPr>
          </a:p>
          <a:p>
            <a:pPr marL="100330" marR="100330" algn="l">
              <a:spcBef>
                <a:spcPts val="0"/>
              </a:spcBef>
              <a:spcAft>
                <a:spcPts val="0"/>
              </a:spcAft>
            </a:pPr>
            <a:r>
              <a:rPr lang="en-US" i="1" dirty="0">
                <a:effectLst/>
                <a:latin typeface="Arial" panose="020B0604020202020204" pitchFamily="34" charset="0"/>
                <a:ea typeface="Arial" panose="020B0604020202020204" pitchFamily="34" charset="0"/>
              </a:rPr>
              <a:t>When teams are finished: </a:t>
            </a:r>
            <a:r>
              <a:rPr lang="en-US" dirty="0">
                <a:effectLst/>
                <a:latin typeface="Arial" panose="020B0604020202020204" pitchFamily="34" charset="0"/>
                <a:ea typeface="Arial" panose="020B0604020202020204" pitchFamily="34" charset="0"/>
              </a:rPr>
              <a:t>Reporters, share the support your teams need for collectively implementing feedback strategies. </a:t>
            </a:r>
          </a:p>
          <a:p>
            <a:pPr marL="100330" marR="100330" algn="l">
              <a:spcBef>
                <a:spcPts val="0"/>
              </a:spcBef>
              <a:spcAft>
                <a:spcPts val="0"/>
              </a:spcAft>
            </a:pPr>
            <a:r>
              <a:rPr lang="en-US" dirty="0">
                <a:solidFill>
                  <a:srgbClr val="00B050"/>
                </a:solidFill>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00775" y="846421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4477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77825"/>
            <a:ext cx="5543550" cy="3117850"/>
          </a:xfrm>
        </p:spPr>
      </p:sp>
      <p:sp>
        <p:nvSpPr>
          <p:cNvPr id="3" name="Notes Placeholder 2"/>
          <p:cNvSpPr>
            <a:spLocks noGrp="1"/>
          </p:cNvSpPr>
          <p:nvPr>
            <p:ph type="body" idx="1"/>
          </p:nvPr>
        </p:nvSpPr>
        <p:spPr>
          <a:xfrm>
            <a:off x="657225" y="3523517"/>
            <a:ext cx="5543550" cy="3636705"/>
          </a:xfrm>
        </p:spPr>
        <p:txBody>
          <a:bodyPr/>
          <a:lstStyle/>
          <a:p>
            <a:r>
              <a:rPr lang="en-US" sz="1200" dirty="0">
                <a:latin typeface="Arial" panose="020B0604020202020204" pitchFamily="34" charset="0"/>
                <a:cs typeface="Arial" panose="020B0604020202020204" pitchFamily="34" charset="0"/>
              </a:rPr>
              <a:t>You participated in many collaborative activities today. Take a moment to reflect on your personal collaboration skills. Turn to </a:t>
            </a:r>
            <a:r>
              <a:rPr lang="en-US" sz="1200" b="1" dirty="0">
                <a:latin typeface="Arial" panose="020B0604020202020204" pitchFamily="34" charset="0"/>
                <a:cs typeface="Arial" panose="020B0604020202020204" pitchFamily="34" charset="0"/>
              </a:rPr>
              <a:t>Handout 13: Collaboration Skills </a:t>
            </a:r>
            <a:r>
              <a:rPr lang="en-US" sz="1200" dirty="0">
                <a:latin typeface="Arial" panose="020B0604020202020204" pitchFamily="34" charset="0"/>
                <a:cs typeface="Arial" panose="020B0604020202020204" pitchFamily="34" charset="0"/>
              </a:rPr>
              <a:t>and complete the checklist. Discuss how each team member’s participation supported each other and the work of your Collaborative Team. </a:t>
            </a:r>
          </a:p>
          <a:p>
            <a:endParaRPr lang="en-US" dirty="0"/>
          </a:p>
        </p:txBody>
      </p:sp>
      <p:sp>
        <p:nvSpPr>
          <p:cNvPr id="4" name="Slide Number Placeholder 3"/>
          <p:cNvSpPr>
            <a:spLocks noGrp="1"/>
          </p:cNvSpPr>
          <p:nvPr>
            <p:ph type="sldNum" sz="quarter" idx="5"/>
          </p:nvPr>
        </p:nvSpPr>
        <p:spPr>
          <a:xfrm>
            <a:off x="6200775" y="846421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879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a:xfrm>
            <a:off x="544663" y="3486150"/>
            <a:ext cx="5677231" cy="3600450"/>
          </a:xfrm>
        </p:spPr>
        <p:txBody>
          <a:bodyPr/>
          <a:lstStyle/>
          <a:p>
            <a:pPr marL="97790" marR="0" algn="l">
              <a:spcBef>
                <a:spcPts val="0"/>
              </a:spcBef>
              <a:spcAft>
                <a:spcPts val="0"/>
              </a:spcAft>
            </a:pPr>
            <a:r>
              <a:rPr lang="en-US" sz="1200" dirty="0">
                <a:effectLst/>
                <a:latin typeface="Arial" panose="020B0604020202020204" pitchFamily="34" charset="0"/>
                <a:ea typeface="Calibri" panose="020F0502020204030204" pitchFamily="34" charset="0"/>
              </a:rPr>
              <a:t>Today, you continued creating a sustainable schoolwide collaborative learning culture with collective use of providing opportunities for extended discussion of text meaning and interpretation teaching and learning strategies to increase literacy achievement for all students, including students with specific learning disabilities. </a:t>
            </a:r>
          </a:p>
          <a:p>
            <a:pPr marL="97790" marR="0" algn="l">
              <a:spcBef>
                <a:spcPts val="0"/>
              </a:spcBef>
              <a:spcAft>
                <a:spcPts val="0"/>
              </a:spcAft>
            </a:pPr>
            <a:r>
              <a:rPr lang="en-US" sz="1200" dirty="0">
                <a:effectLst/>
                <a:latin typeface="Arial" panose="020B0604020202020204" pitchFamily="34" charset="0"/>
                <a:ea typeface="Calibri" panose="020F0502020204030204" pitchFamily="34" charset="0"/>
              </a:rPr>
              <a:t> </a:t>
            </a:r>
          </a:p>
          <a:p>
            <a:pPr marL="97790" marR="100330" algn="l">
              <a:spcBef>
                <a:spcPts val="0"/>
              </a:spcBef>
              <a:spcAft>
                <a:spcPts val="0"/>
              </a:spcAft>
            </a:pPr>
            <a:r>
              <a:rPr lang="en-US" sz="1200" dirty="0">
                <a:effectLst/>
                <a:latin typeface="Arial" panose="020B0604020202020204" pitchFamily="34" charset="0"/>
                <a:ea typeface="Arial" panose="020B0604020202020204" pitchFamily="34" charset="0"/>
              </a:rPr>
              <a:t>The Building Leadership Team will review your input and synthesize the information to create measurable Action Plan items for Module 5. The final Action Plan will be shared with every team. These are the items that everyone will work toward while implementing your Collaborative Team’s specific module strategies. Your AZPLS Coach will provide support for both activities. </a:t>
            </a:r>
            <a:r>
              <a:rPr lang="en-US" sz="1200" b="1" dirty="0">
                <a:effectLst/>
                <a:latin typeface="Arial" panose="020B0604020202020204" pitchFamily="34" charset="0"/>
                <a:ea typeface="Arial" panose="020B0604020202020204" pitchFamily="34" charset="0"/>
              </a:rPr>
              <a:t>Handout 14: Module 5 Action Plan </a:t>
            </a:r>
            <a:r>
              <a:rPr lang="en-US" sz="1200" dirty="0">
                <a:effectLst/>
                <a:latin typeface="Arial" panose="020B0604020202020204" pitchFamily="34" charset="0"/>
                <a:ea typeface="Arial" panose="020B0604020202020204" pitchFamily="34" charset="0"/>
              </a:rPr>
              <a:t>is the form the Building Leadership Team will use.</a:t>
            </a:r>
          </a:p>
          <a:p>
            <a:endParaRPr lang="en-US" dirty="0"/>
          </a:p>
        </p:txBody>
      </p:sp>
      <p:sp>
        <p:nvSpPr>
          <p:cNvPr id="4" name="Slide Number Placeholder 3"/>
          <p:cNvSpPr>
            <a:spLocks noGrp="1"/>
          </p:cNvSpPr>
          <p:nvPr>
            <p:ph type="sldNum" sz="quarter" idx="5"/>
          </p:nvPr>
        </p:nvSpPr>
        <p:spPr>
          <a:xfrm>
            <a:off x="6221894" y="8458601"/>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595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376238"/>
            <a:ext cx="5543550" cy="3117850"/>
          </a:xfrm>
        </p:spPr>
      </p:sp>
      <p:sp>
        <p:nvSpPr>
          <p:cNvPr id="3" name="Notes Placeholder 2"/>
          <p:cNvSpPr>
            <a:spLocks noGrp="1"/>
          </p:cNvSpPr>
          <p:nvPr>
            <p:ph type="body" idx="1"/>
          </p:nvPr>
        </p:nvSpPr>
        <p:spPr>
          <a:xfrm>
            <a:off x="678815" y="3554234"/>
            <a:ext cx="5560060" cy="3790354"/>
          </a:xfrm>
        </p:spPr>
        <p:txBody>
          <a:bodyPr/>
          <a:lstStyle/>
          <a:p>
            <a:r>
              <a:rPr lang="en-US" dirty="0">
                <a:latin typeface="Arial" panose="020B0604020202020204" pitchFamily="34" charset="0"/>
                <a:cs typeface="Arial" panose="020B0604020202020204" pitchFamily="34" charset="0"/>
              </a:rPr>
              <a:t>AZPLS is rooted in systems change to increase literacy achievement for every student in every class. </a:t>
            </a:r>
            <a:r>
              <a:rPr lang="en-US" dirty="0">
                <a:effectLst/>
                <a:latin typeface="Arial" panose="020B0604020202020204" pitchFamily="34" charset="0"/>
                <a:ea typeface="Calibri" panose="020F0502020204030204" pitchFamily="34" charset="0"/>
                <a:cs typeface="Arial" panose="020B0604020202020204" pitchFamily="34" charset="0"/>
              </a:rPr>
              <a:t>Your encouragement of each other, the care in your implementation of teaching and learning strategies, and the inclusive practices in all classes provide the support every student needs to grow their literacy skills.  </a:t>
            </a:r>
          </a:p>
          <a:p>
            <a:endParaRPr lang="en-US" dirty="0"/>
          </a:p>
        </p:txBody>
      </p:sp>
      <p:sp>
        <p:nvSpPr>
          <p:cNvPr id="4" name="Slide Number Placeholder 3"/>
          <p:cNvSpPr>
            <a:spLocks noGrp="1"/>
          </p:cNvSpPr>
          <p:nvPr>
            <p:ph type="sldNum" sz="quarter" idx="5"/>
          </p:nvPr>
        </p:nvSpPr>
        <p:spPr>
          <a:xfrm>
            <a:off x="6238875" y="8428805"/>
            <a:ext cx="379345"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860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172200" y="8458601"/>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85A527D-A392-10DD-96F5-4089F29227CA}"/>
              </a:ext>
            </a:extLst>
          </p:cNvPr>
          <p:cNvSpPr txBox="1"/>
          <p:nvPr/>
        </p:nvSpPr>
        <p:spPr>
          <a:xfrm>
            <a:off x="648031" y="3586038"/>
            <a:ext cx="5625548" cy="738664"/>
          </a:xfrm>
          <a:prstGeom prst="rect">
            <a:avLst/>
          </a:prstGeom>
          <a:noFill/>
        </p:spPr>
        <p:txBody>
          <a:bodyPr wrap="square" rtlCol="0">
            <a:spAutoFit/>
          </a:bodyPr>
          <a:lstStyle/>
          <a:p>
            <a:r>
              <a:rPr lang="en-US" sz="1200" i="1" dirty="0">
                <a:effectLst/>
                <a:latin typeface="Arial" panose="020B0604020202020204" pitchFamily="34" charset="0"/>
                <a:ea typeface="Calibri" panose="020F0502020204030204" pitchFamily="34" charset="0"/>
                <a:cs typeface="Arial" panose="020B0604020202020204" pitchFamily="34" charset="0"/>
              </a:rPr>
              <a:t>Optional Professional Learning Survey: Ask participants to complete surveys before they leave.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9358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3863"/>
            <a:ext cx="5543550" cy="3117850"/>
          </a:xfrm>
        </p:spPr>
      </p:sp>
      <p:sp>
        <p:nvSpPr>
          <p:cNvPr id="3" name="Notes Placeholder 2"/>
          <p:cNvSpPr>
            <a:spLocks noGrp="1"/>
          </p:cNvSpPr>
          <p:nvPr>
            <p:ph type="body" idx="1"/>
          </p:nvPr>
        </p:nvSpPr>
        <p:spPr>
          <a:xfrm>
            <a:off x="623253" y="3640829"/>
            <a:ext cx="5560060" cy="3636705"/>
          </a:xfrm>
        </p:spPr>
        <p:txBody>
          <a:bodyPr/>
          <a:lstStyle/>
          <a:p>
            <a:pPr marL="67945" marR="97155" algn="l">
              <a:spcBef>
                <a:spcPts val="0"/>
              </a:spcBef>
              <a:spcAft>
                <a:spcPts val="0"/>
              </a:spcAft>
            </a:pPr>
            <a:r>
              <a:rPr lang="en-US" dirty="0">
                <a:effectLst/>
                <a:latin typeface="Arial" panose="020B0604020202020204" pitchFamily="34" charset="0"/>
                <a:ea typeface="Arial" panose="020B0604020202020204" pitchFamily="34" charset="0"/>
              </a:rPr>
              <a:t>To assign roles for our work today, add the number of states in which you have lived. The team member with the highest number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assigned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Facilitator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role.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person</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with</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lowest number is the Recorder.</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67945" marR="97155" algn="l">
              <a:spcBef>
                <a:spcPts val="0"/>
              </a:spcBef>
              <a:spcAft>
                <a:spcPts val="0"/>
              </a:spcAft>
            </a:pPr>
            <a:r>
              <a:rPr lang="en-US" dirty="0">
                <a:effectLst/>
                <a:latin typeface="Arial" panose="020B0604020202020204" pitchFamily="34" charset="0"/>
                <a:ea typeface="Arial" panose="020B0604020202020204" pitchFamily="34" charset="0"/>
              </a:rPr>
              <a:t>Next, add the letters in the state in which you were born. The team member with the highest number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assigned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Reporter role,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 member with the lowest number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Timekeeper.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remaining</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members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are Engaged Participants.</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67945" marR="0" algn="l">
              <a:spcBef>
                <a:spcPts val="0"/>
              </a:spcBef>
              <a:spcAft>
                <a:spcPts val="0"/>
              </a:spcAft>
            </a:pPr>
            <a:r>
              <a:rPr lang="en-US" dirty="0">
                <a:effectLst/>
                <a:latin typeface="Arial" panose="020B0604020202020204" pitchFamily="34" charset="0"/>
                <a:ea typeface="Arial" panose="020B0604020202020204" pitchFamily="34" charset="0"/>
              </a:rPr>
              <a:t>Please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place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1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Role</a:t>
            </a:r>
            <a:r>
              <a:rPr lang="en-US" b="1" spc="-1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Cards</a:t>
            </a:r>
            <a:r>
              <a:rPr lang="en-US" b="1"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front</a:t>
            </a:r>
            <a:r>
              <a:rPr lang="en-US"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of</a:t>
            </a:r>
            <a:r>
              <a:rPr lang="en-US" spc="-25" dirty="0">
                <a:effectLst/>
                <a:latin typeface="Arial" panose="020B0604020202020204" pitchFamily="34" charset="0"/>
                <a:ea typeface="Arial" panose="020B0604020202020204" pitchFamily="34" charset="0"/>
              </a:rPr>
              <a:t> </a:t>
            </a:r>
            <a:r>
              <a:rPr lang="en-US" spc="-20" dirty="0">
                <a:effectLst/>
                <a:latin typeface="Arial" panose="020B0604020202020204" pitchFamily="34" charset="0"/>
                <a:ea typeface="Arial" panose="020B0604020202020204" pitchFamily="34" charset="0"/>
              </a:rPr>
              <a:t>you.</a:t>
            </a:r>
            <a:endParaRPr lang="en-US" dirty="0">
              <a:effectLst/>
              <a:latin typeface="Arial" panose="020B0604020202020204" pitchFamily="34" charset="0"/>
              <a:ea typeface="Arial" panose="020B0604020202020204" pitchFamily="34" charset="0"/>
            </a:endParaRPr>
          </a:p>
          <a:p>
            <a:pPr marL="0" marR="0" algn="l">
              <a:spcBef>
                <a:spcPts val="0"/>
              </a:spcBef>
              <a:spcAft>
                <a:spcPts val="0"/>
              </a:spcAft>
            </a:pPr>
            <a:r>
              <a:rPr lang="en-US" dirty="0">
                <a:effectLst/>
                <a:latin typeface="Arial" panose="020B0604020202020204" pitchFamily="34" charset="0"/>
                <a:ea typeface="Arial" panose="020B0604020202020204" pitchFamily="34" charset="0"/>
              </a:rPr>
              <a:t> </a:t>
            </a:r>
          </a:p>
          <a:p>
            <a:pPr marL="67945" marR="0" algn="l">
              <a:spcBef>
                <a:spcPts val="0"/>
              </a:spcBef>
              <a:spcAft>
                <a:spcPts val="0"/>
              </a:spcAft>
            </a:pPr>
            <a:r>
              <a:rPr lang="en-US" dirty="0">
                <a:effectLst/>
                <a:latin typeface="Arial" panose="020B0604020202020204" pitchFamily="34" charset="0"/>
                <a:ea typeface="Arial" panose="020B0604020202020204" pitchFamily="34" charset="0"/>
              </a:rPr>
              <a:t>Take a moment to review your Team Norms and come to consensus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on</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learning</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culture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for</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today.</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If</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any</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norms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need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 be discussed or added, please do so. This sets the tone for your collective commitment as a team.</a:t>
            </a:r>
          </a:p>
          <a:p>
            <a:pPr marL="0" marR="0" algn="l">
              <a:spcBef>
                <a:spcPts val="0"/>
              </a:spcBef>
              <a:spcAft>
                <a:spcPts val="0"/>
              </a:spcAft>
            </a:pPr>
            <a:r>
              <a:rPr lang="en-US" dirty="0">
                <a:effectLst/>
                <a:latin typeface="Arial" panose="020B0604020202020204" pitchFamily="34" charset="0"/>
                <a:ea typeface="Arial" panose="020B0604020202020204" pitchFamily="34" charset="0"/>
              </a:rPr>
              <a:t> </a:t>
            </a:r>
          </a:p>
          <a:p>
            <a:pPr marL="67945" marR="0" algn="l">
              <a:spcBef>
                <a:spcPts val="0"/>
              </a:spcBef>
              <a:spcAft>
                <a:spcPts val="0"/>
              </a:spcAft>
            </a:pPr>
            <a:r>
              <a:rPr lang="en-US" dirty="0">
                <a:effectLst/>
                <a:latin typeface="Arial" panose="020B0604020202020204" pitchFamily="34" charset="0"/>
                <a:ea typeface="Arial" panose="020B0604020202020204" pitchFamily="34" charset="0"/>
              </a:rPr>
              <a:t>Your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individual</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commitment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today</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will support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 </a:t>
            </a:r>
            <a:r>
              <a:rPr lang="en-US" spc="-10" dirty="0">
                <a:effectLst/>
                <a:latin typeface="Arial" panose="020B0604020202020204" pitchFamily="34" charset="0"/>
                <a:ea typeface="Arial" panose="020B0604020202020204" pitchFamily="34" charset="0"/>
              </a:rPr>
              <a:t>Review</a:t>
            </a:r>
            <a:r>
              <a:rPr lang="en-US" spc="-10" dirty="0">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Handout 13: Collaboration Skills</a:t>
            </a:r>
            <a:r>
              <a:rPr lang="en-US" dirty="0">
                <a:effectLst/>
                <a:latin typeface="Arial" panose="020B0604020202020204" pitchFamily="34" charset="0"/>
                <a:ea typeface="Arial" panose="020B0604020202020204" pitchFamily="34" charset="0"/>
              </a:rPr>
              <a:t>. Don’t write anything down. Just read through it and reflect on how you can effectively collaborate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with</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team.</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will</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come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back</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this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handout</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 self-assess at the end of our professional learning today.</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49263"/>
            <a:ext cx="5543550" cy="3117850"/>
          </a:xfrm>
        </p:spPr>
      </p:sp>
      <p:sp>
        <p:nvSpPr>
          <p:cNvPr id="3" name="Notes Placeholder 2"/>
          <p:cNvSpPr>
            <a:spLocks noGrp="1"/>
          </p:cNvSpPr>
          <p:nvPr>
            <p:ph type="body" idx="1"/>
          </p:nvPr>
        </p:nvSpPr>
        <p:spPr>
          <a:xfrm>
            <a:off x="657225" y="3678568"/>
            <a:ext cx="5560060" cy="3636705"/>
          </a:xfrm>
        </p:spPr>
        <p:txBody>
          <a:bodyPr/>
          <a:lstStyle/>
          <a:p>
            <a:pPr marL="67945" marR="126365" algn="l">
              <a:spcBef>
                <a:spcPts val="0"/>
              </a:spcBef>
              <a:spcAft>
                <a:spcPts val="0"/>
              </a:spcAft>
            </a:pPr>
            <a:r>
              <a:rPr lang="en-US" b="1" dirty="0">
                <a:effectLst/>
                <a:latin typeface="Arial" panose="020B0604020202020204" pitchFamily="34" charset="0"/>
                <a:ea typeface="Arial" panose="020B0604020202020204" pitchFamily="34" charset="0"/>
              </a:rPr>
              <a:t>Handout 1: Arizona Professional Learning Series Module Overview</a:t>
            </a:r>
            <a:r>
              <a:rPr lang="en-US" b="1" spc="-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brief</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outline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of</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modules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indicates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how they build on each other.</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67945" marR="0" algn="l">
              <a:spcBef>
                <a:spcPts val="0"/>
              </a:spcBef>
              <a:spcAft>
                <a:spcPts val="0"/>
              </a:spcAft>
            </a:pPr>
            <a:r>
              <a:rPr lang="en-US" dirty="0">
                <a:effectLst/>
                <a:latin typeface="Arial" panose="020B0604020202020204" pitchFamily="34" charset="0"/>
                <a:ea typeface="Arial" panose="020B0604020202020204" pitchFamily="34" charset="0"/>
              </a:rPr>
              <a:t>Modules</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1</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2</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outlined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frameworks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systems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change that leads to increased literacy achievement for every student.</a:t>
            </a:r>
          </a:p>
          <a:p>
            <a:pPr marL="67945" marR="0" algn="l">
              <a:spcBef>
                <a:spcPts val="0"/>
              </a:spcBef>
              <a:spcAft>
                <a:spcPts val="0"/>
              </a:spcAft>
            </a:pPr>
            <a:r>
              <a:rPr lang="en-US" dirty="0">
                <a:effectLst/>
                <a:latin typeface="Arial" panose="020B0604020202020204" pitchFamily="34" charset="0"/>
                <a:ea typeface="Arial" panose="020B0604020202020204" pitchFamily="34" charset="0"/>
              </a:rPr>
              <a:t> </a:t>
            </a:r>
          </a:p>
          <a:p>
            <a:pPr marL="67945" marR="0" algn="l">
              <a:spcBef>
                <a:spcPts val="0"/>
              </a:spcBef>
              <a:spcAft>
                <a:spcPts val="0"/>
              </a:spcAft>
            </a:pPr>
            <a:r>
              <a:rPr lang="en-US" dirty="0">
                <a:effectLst/>
                <a:latin typeface="Arial" panose="020B0604020202020204" pitchFamily="34" charset="0"/>
                <a:ea typeface="Arial" panose="020B0604020202020204" pitchFamily="34" charset="0"/>
              </a:rPr>
              <a:t>Module 3 identified the Dimensions of Formative Assessment with Learning Goals, Criteria for Success, and strategies to move learning forward for all students. </a:t>
            </a:r>
          </a:p>
          <a:p>
            <a:pPr marL="67945" marR="0" algn="l">
              <a:spcBef>
                <a:spcPts val="0"/>
              </a:spcBef>
              <a:spcAft>
                <a:spcPts val="0"/>
              </a:spcAft>
            </a:pPr>
            <a:endParaRPr lang="en-US" dirty="0">
              <a:latin typeface="Arial" panose="020B0604020202020204" pitchFamily="34" charset="0"/>
              <a:ea typeface="Arial" panose="020B0604020202020204" pitchFamily="34" charset="0"/>
            </a:endParaRPr>
          </a:p>
          <a:p>
            <a:pPr marL="67945" marR="0" algn="l">
              <a:spcBef>
                <a:spcPts val="0"/>
              </a:spcBef>
              <a:spcAft>
                <a:spcPts val="0"/>
              </a:spcAft>
            </a:pPr>
            <a:r>
              <a:rPr lang="en-US" dirty="0">
                <a:effectLst/>
                <a:latin typeface="Arial" panose="020B0604020202020204" pitchFamily="34" charset="0"/>
                <a:ea typeface="Arial" panose="020B0604020202020204" pitchFamily="34" charset="0"/>
              </a:rPr>
              <a:t>The first three modules built the foundation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that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supports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teaching</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learning</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strategies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 remaining modules.</a:t>
            </a:r>
          </a:p>
          <a:p>
            <a:pPr marL="0" marR="0" algn="l">
              <a:spcBef>
                <a:spcPts val="0"/>
              </a:spcBef>
              <a:spcAft>
                <a:spcPts val="0"/>
              </a:spcAft>
            </a:pPr>
            <a:r>
              <a:rPr lang="en-US" b="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7790" marR="66675" algn="l">
              <a:spcBef>
                <a:spcPts val="0"/>
              </a:spcBef>
              <a:spcAft>
                <a:spcPts val="0"/>
              </a:spcAft>
            </a:pPr>
            <a:r>
              <a:rPr lang="en-US" dirty="0">
                <a:effectLst/>
                <a:latin typeface="Arial" panose="020B0604020202020204" pitchFamily="34" charset="0"/>
                <a:ea typeface="Arial" panose="020B0604020202020204" pitchFamily="34" charset="0"/>
              </a:rPr>
              <a:t>Module 4 started building on that foundation with all teachers connecting with the Arizona English Language Arts Standards and Institute of Education Sciences (IES) Recommendations 1 and 2 for specific strategies that support explicit vocabulary and direct and explicit comprehension skills throughout the grade levels and content areas.</a:t>
            </a:r>
          </a:p>
          <a:p>
            <a:pPr marL="39370" marR="66675"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0" algn="l">
              <a:spcBef>
                <a:spcPts val="0"/>
              </a:spcBef>
              <a:spcAft>
                <a:spcPts val="0"/>
              </a:spcAft>
              <a:tabLst>
                <a:tab pos="127000" algn="l"/>
              </a:tabLst>
            </a:pPr>
            <a:r>
              <a:rPr lang="en-US" dirty="0">
                <a:effectLst/>
                <a:latin typeface="Arial" panose="020B0604020202020204" pitchFamily="34" charset="0"/>
                <a:ea typeface="Arial" panose="020B0604020202020204" pitchFamily="34" charset="0"/>
              </a:rPr>
              <a:t>Today, we continue with Module 5 and IES Recommendation 3: Provide opportunities for extended discussion of text meaning and interpretation.</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58420" algn="l">
              <a:spcBef>
                <a:spcPts val="0"/>
              </a:spcBef>
              <a:spcAft>
                <a:spcPts val="0"/>
              </a:spcAft>
              <a:tabLst>
                <a:tab pos="40640" algn="l"/>
              </a:tabLst>
            </a:pPr>
            <a:r>
              <a:rPr lang="en-US" dirty="0">
                <a:effectLst/>
                <a:latin typeface="Arial" panose="020B0604020202020204" pitchFamily="34" charset="0"/>
                <a:ea typeface="Arial" panose="020B0604020202020204" pitchFamily="34" charset="0"/>
              </a:rPr>
              <a:t>Today’s focus connects </a:t>
            </a:r>
            <a:r>
              <a:rPr lang="en-US" b="1" dirty="0">
                <a:latin typeface="Arial" panose="020B0604020202020204" pitchFamily="34" charset="0"/>
                <a:ea typeface="Arial" panose="020B0604020202020204" pitchFamily="34" charset="0"/>
              </a:rPr>
              <a:t>Handout 2: </a:t>
            </a:r>
            <a:r>
              <a:rPr lang="en-US" b="1" dirty="0">
                <a:effectLst/>
                <a:latin typeface="Arial" panose="020B0604020202020204" pitchFamily="34" charset="0"/>
                <a:ea typeface="Arial" panose="020B0604020202020204" pitchFamily="34" charset="0"/>
              </a:rPr>
              <a:t>Arizona English Language Arts Standards</a:t>
            </a:r>
            <a:r>
              <a:rPr lang="en-US" dirty="0">
                <a:effectLst/>
                <a:latin typeface="Arial" panose="020B0604020202020204" pitchFamily="34" charset="0"/>
                <a:ea typeface="Arial" panose="020B0604020202020204" pitchFamily="34" charset="0"/>
              </a:rPr>
              <a:t> and IES Recommendation 3: Provide opportunities for extended discussion of text meaning and interpretation. We will identify information and strategies that can be used by all teachers, including</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content</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teachers,</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all</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students.</a:t>
            </a:r>
            <a:r>
              <a:rPr lang="en-US" spc="-30"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Collaborative</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strategy implementation positively impacts every student and will improve learning for struggling readers and students with specific learning </a:t>
            </a:r>
            <a:r>
              <a:rPr lang="en-US" spc="-10" dirty="0">
                <a:effectLst/>
                <a:latin typeface="Arial" panose="020B0604020202020204" pitchFamily="34" charset="0"/>
                <a:ea typeface="Arial" panose="020B0604020202020204" pitchFamily="34" charset="0"/>
              </a:rPr>
              <a:t>disabilities.</a:t>
            </a:r>
            <a:endParaRPr lang="en-US" dirty="0">
              <a:effectLst/>
              <a:latin typeface="Arial" panose="020B0604020202020204" pitchFamily="34" charset="0"/>
              <a:ea typeface="Arial" panose="020B0604020202020204" pitchFamily="34" charset="0"/>
            </a:endParaRPr>
          </a:p>
          <a:p>
            <a:pPr marL="0" marR="0" algn="l">
              <a:spcBef>
                <a:spcPts val="0"/>
              </a:spcBef>
              <a:spcAft>
                <a:spcPts val="0"/>
              </a:spcAft>
              <a:tabLst>
                <a:tab pos="40640" algn="l"/>
              </a:tabLst>
            </a:pPr>
            <a:endParaRPr lang="en-US" spc="-10" dirty="0">
              <a:latin typeface="Arial" panose="020B0604020202020204" pitchFamily="34" charset="0"/>
              <a:ea typeface="Arial" panose="020B0604020202020204" pitchFamily="34" charset="0"/>
            </a:endParaRPr>
          </a:p>
          <a:p>
            <a:pPr marL="0" marR="0" algn="l">
              <a:spcBef>
                <a:spcPts val="0"/>
              </a:spcBef>
              <a:spcAft>
                <a:spcPts val="0"/>
              </a:spcAft>
              <a:tabLst>
                <a:tab pos="40640" algn="l"/>
              </a:tabLst>
            </a:pPr>
            <a:r>
              <a:rPr lang="en-US" dirty="0">
                <a:effectLst/>
                <a:latin typeface="Arial" panose="020B0604020202020204" pitchFamily="34" charset="0"/>
                <a:ea typeface="Arial" panose="020B0604020202020204" pitchFamily="34" charset="0"/>
              </a:rPr>
              <a:t>Our focus continues with the Dimensions of Formative Assessment for Descriptive and Peer Feedback. We will identify strategies linked to Learning Goals and Criteria for Success that improve the quality of students’ work.</a:t>
            </a:r>
          </a:p>
          <a:p>
            <a:pPr marL="0" marR="0" algn="l">
              <a:spcBef>
                <a:spcPts val="0"/>
              </a:spcBef>
              <a:spcAft>
                <a:spcPts val="0"/>
              </a:spcAft>
              <a:tabLst>
                <a:tab pos="40640" algn="l"/>
              </a:tabLst>
            </a:pPr>
            <a:endParaRPr lang="en-US" dirty="0">
              <a:latin typeface="Arial" panose="020B0604020202020204" pitchFamily="34" charset="0"/>
              <a:ea typeface="Arial" panose="020B0604020202020204" pitchFamily="34" charset="0"/>
            </a:endParaRPr>
          </a:p>
          <a:p>
            <a:pPr marL="0" marR="0" algn="l">
              <a:spcBef>
                <a:spcPts val="0"/>
              </a:spcBef>
              <a:spcAft>
                <a:spcPts val="0"/>
              </a:spcAft>
              <a:tabLst>
                <a:tab pos="40640" algn="l"/>
              </a:tabLst>
            </a:pPr>
            <a:r>
              <a:rPr lang="en-US" dirty="0">
                <a:effectLst/>
                <a:latin typeface="Arial" panose="020B0604020202020204" pitchFamily="34" charset="0"/>
                <a:ea typeface="Arial" panose="020B0604020202020204" pitchFamily="34" charset="0"/>
              </a:rPr>
              <a:t>Everyone has input as to what the Action Plan should include. At specific points during today’s work, you will clarify action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items</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continue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your</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learning and support.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From</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that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input,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Building Leadership Team will create and share</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 formal Action Plan with you. Everyone will be responsible for implementation and will be supported by the Building Leadership Team and coach.</a:t>
            </a:r>
          </a:p>
          <a:p>
            <a:pPr marL="0" marR="0"/>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49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pPr marL="97790" marR="0" algn="l">
              <a:spcBef>
                <a:spcPts val="0"/>
              </a:spcBef>
              <a:spcAft>
                <a:spcPts val="0"/>
              </a:spcAft>
            </a:pPr>
            <a:r>
              <a:rPr lang="en-US" dirty="0">
                <a:effectLst/>
                <a:latin typeface="Arial" panose="020B0604020202020204" pitchFamily="34" charset="0"/>
                <a:ea typeface="Calibri" panose="020F0502020204030204" pitchFamily="34" charset="0"/>
              </a:rPr>
              <a:t>Collaboration takes place when all members of an inclusive learning community work together as equals assisting students to succeed in the classroom. </a:t>
            </a:r>
          </a:p>
          <a:p>
            <a:pPr marL="97790" marR="0" algn="l">
              <a:spcBef>
                <a:spcPts val="0"/>
              </a:spcBef>
              <a:spcAft>
                <a:spcPts val="0"/>
              </a:spcAft>
            </a:pPr>
            <a:r>
              <a:rPr lang="en-US" dirty="0">
                <a:effectLst/>
                <a:latin typeface="Arial" panose="020B0604020202020204" pitchFamily="34" charset="0"/>
                <a:ea typeface="Calibri" panose="020F0502020204030204" pitchFamily="34" charset="0"/>
              </a:rPr>
              <a:t> </a:t>
            </a:r>
          </a:p>
          <a:p>
            <a:pPr marL="97790" marR="0" algn="l">
              <a:spcBef>
                <a:spcPts val="0"/>
              </a:spcBef>
              <a:spcAft>
                <a:spcPts val="0"/>
              </a:spcAft>
            </a:pPr>
            <a:r>
              <a:rPr lang="en-US" dirty="0">
                <a:effectLst/>
                <a:latin typeface="Arial" panose="020B0604020202020204" pitchFamily="34" charset="0"/>
                <a:ea typeface="Calibri" panose="020F0502020204030204" pitchFamily="34" charset="0"/>
              </a:rPr>
              <a:t>To frame your </a:t>
            </a:r>
            <a:r>
              <a:rPr lang="en-US" dirty="0">
                <a:latin typeface="Arial" panose="020B0604020202020204" pitchFamily="34" charset="0"/>
                <a:ea typeface="Calibri" panose="020F0502020204030204" pitchFamily="34" charset="0"/>
              </a:rPr>
              <a:t>thinking</a:t>
            </a:r>
            <a:r>
              <a:rPr lang="en-US" dirty="0">
                <a:effectLst/>
                <a:latin typeface="Arial" panose="020B0604020202020204" pitchFamily="34" charset="0"/>
                <a:ea typeface="Calibri" panose="020F0502020204030204" pitchFamily="34" charset="0"/>
              </a:rPr>
              <a:t> around </a:t>
            </a:r>
            <a:r>
              <a:rPr lang="en-US" dirty="0">
                <a:latin typeface="Arial" panose="020B0604020202020204" pitchFamily="34" charset="0"/>
                <a:ea typeface="Calibri" panose="020F0502020204030204" pitchFamily="34" charset="0"/>
              </a:rPr>
              <a:t>the module</a:t>
            </a:r>
            <a:r>
              <a:rPr lang="en-US" dirty="0">
                <a:effectLst/>
                <a:latin typeface="Arial" panose="020B0604020202020204" pitchFamily="34" charset="0"/>
                <a:ea typeface="Calibri" panose="020F0502020204030204" pitchFamily="34" charset="0"/>
              </a:rPr>
              <a:t>’s </a:t>
            </a:r>
            <a:r>
              <a:rPr lang="en-US" dirty="0">
                <a:latin typeface="Arial" panose="020B0604020202020204" pitchFamily="34" charset="0"/>
                <a:ea typeface="Calibri" panose="020F0502020204030204" pitchFamily="34" charset="0"/>
              </a:rPr>
              <a:t>focus</a:t>
            </a:r>
            <a:r>
              <a:rPr lang="en-US" dirty="0">
                <a:effectLst/>
                <a:latin typeface="Arial" panose="020B0604020202020204" pitchFamily="34" charset="0"/>
                <a:ea typeface="Calibri" panose="020F0502020204030204" pitchFamily="34" charset="0"/>
              </a:rPr>
              <a:t>, take a few minutes to reflect on how using strategies to extend discussion of text meaning and interpretation and peer feedback could impact your teaching and all students’ learning. </a:t>
            </a:r>
          </a:p>
          <a:p>
            <a:pPr marL="97790" marR="58420" algn="l">
              <a:spcBef>
                <a:spcPts val="0"/>
              </a:spcBef>
              <a:spcAft>
                <a:spcPts val="0"/>
              </a:spcAft>
            </a:pPr>
            <a:r>
              <a:rPr lang="en-US" dirty="0">
                <a:effectLst/>
                <a:latin typeface="Arial" panose="020B0604020202020204" pitchFamily="34" charset="0"/>
                <a:ea typeface="Calibri" panose="020F0502020204030204" pitchFamily="34" charset="0"/>
              </a:rPr>
              <a:t> </a:t>
            </a:r>
          </a:p>
          <a:p>
            <a:pPr marL="97790" marR="97155" algn="l">
              <a:spcBef>
                <a:spcPts val="0"/>
              </a:spcBef>
              <a:spcAft>
                <a:spcPts val="0"/>
              </a:spcAft>
            </a:pPr>
            <a:r>
              <a:rPr lang="en-US" dirty="0">
                <a:effectLst/>
                <a:latin typeface="Arial" panose="020B0604020202020204" pitchFamily="34" charset="0"/>
                <a:ea typeface="Arial" panose="020B0604020202020204" pitchFamily="34" charset="0"/>
              </a:rPr>
              <a:t>Share your thoughts with an elbow partner. </a:t>
            </a:r>
          </a:p>
          <a:p>
            <a:endParaRPr lang="en-US" dirty="0"/>
          </a:p>
        </p:txBody>
      </p:sp>
      <p:sp>
        <p:nvSpPr>
          <p:cNvPr id="4" name="Slide Number Placeholder 3"/>
          <p:cNvSpPr>
            <a:spLocks noGrp="1"/>
          </p:cNvSpPr>
          <p:nvPr>
            <p:ph type="sldNum" sz="quarter" idx="5"/>
          </p:nvPr>
        </p:nvSpPr>
        <p:spPr>
          <a:xfrm>
            <a:off x="6200775" y="851065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250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4175"/>
            <a:ext cx="5486400" cy="3086100"/>
          </a:xfrm>
        </p:spPr>
      </p:sp>
      <p:sp>
        <p:nvSpPr>
          <p:cNvPr id="3" name="Notes Placeholder 2"/>
          <p:cNvSpPr>
            <a:spLocks noGrp="1"/>
          </p:cNvSpPr>
          <p:nvPr>
            <p:ph type="body" idx="1"/>
          </p:nvPr>
        </p:nvSpPr>
        <p:spPr>
          <a:xfrm>
            <a:off x="596348" y="3549761"/>
            <a:ext cx="5756744" cy="3600450"/>
          </a:xfrm>
        </p:spPr>
        <p:txBody>
          <a:bodyPr/>
          <a:lstStyle/>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Let’s review our strategy that centers your professional learning for this module and frames our intention. </a:t>
            </a:r>
          </a:p>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0">
              <a:spcBef>
                <a:spcPts val="0"/>
              </a:spcBef>
              <a:spcAft>
                <a:spcPts val="0"/>
              </a:spcAft>
            </a:pPr>
            <a:r>
              <a:rPr lang="en-US" dirty="0">
                <a:effectLst/>
                <a:latin typeface="Arial" panose="020B0604020202020204" pitchFamily="34" charset="0"/>
                <a:ea typeface="Arial" panose="020B0604020202020204" pitchFamily="34" charset="0"/>
              </a:rPr>
              <a:t>Where are we headed? We support the Dimensions of Formative Assessment Learning Goals, Criteria for Success, and Tasks and Activities by applying Questioning Strategies, Self-Assessment, Extending Thinking, Descriptive Feedback, and Peer Feedback. We implement strategies to support IES Recommendation 3: Provide opportunities for extended discussion of text meaning and interpretation.</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Where are we now? We apply the Dimensions of Formative Assessment Learning Goals, Criteria for Success, and Tasks and Activities; connect with the Arizona English Language Arts Anchor Standards; and implement strategies that support IES Recommendation 1: Provide explicit vocabulary instruction and IES Recommendation 2: Provide direct and explicit comprehension strategy instruction.</a:t>
            </a:r>
          </a:p>
          <a:p>
            <a:pPr marL="0"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790" marR="58420">
              <a:spcBef>
                <a:spcPts val="0"/>
              </a:spcBef>
              <a:spcAft>
                <a:spcPts val="0"/>
              </a:spcAft>
            </a:pPr>
            <a:r>
              <a:rPr lang="en-US" dirty="0">
                <a:effectLst/>
                <a:latin typeface="Arial" panose="020B0604020202020204" pitchFamily="34" charset="0"/>
                <a:ea typeface="Arial" panose="020B0604020202020204" pitchFamily="34" charset="0"/>
              </a:rPr>
              <a:t>How do we close the gap between our current reality and where we are headed? We close the gap between where we are now and where we are headed with all teachers collaboratively implementing teaching and learning strategies </a:t>
            </a:r>
            <a:r>
              <a:rPr lang="en-US" dirty="0">
                <a:latin typeface="Arial" panose="020B0604020202020204" pitchFamily="34" charset="0"/>
                <a:ea typeface="Arial" panose="020B0604020202020204" pitchFamily="34" charset="0"/>
              </a:rPr>
              <a:t>align</a:t>
            </a:r>
            <a:r>
              <a:rPr lang="en-US" dirty="0">
                <a:effectLst/>
                <a:latin typeface="Arial" panose="020B0604020202020204" pitchFamily="34" charset="0"/>
                <a:ea typeface="Arial" panose="020B0604020202020204" pitchFamily="34" charset="0"/>
              </a:rPr>
              <a:t>ed to the Dimensions of Formative Assessment, Arizona English Language Arts Anchor Standards, and IES Recommendations for improving adolescent literacy.</a:t>
            </a:r>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6100"/>
          </a:xfrm>
        </p:spPr>
      </p:sp>
      <p:sp>
        <p:nvSpPr>
          <p:cNvPr id="3" name="Notes Placeholder 2"/>
          <p:cNvSpPr>
            <a:spLocks noGrp="1"/>
          </p:cNvSpPr>
          <p:nvPr>
            <p:ph type="body" idx="1"/>
          </p:nvPr>
        </p:nvSpPr>
        <p:spPr>
          <a:xfrm>
            <a:off x="685800" y="3549760"/>
            <a:ext cx="5486400" cy="3600450"/>
          </a:xfrm>
        </p:spPr>
        <p:txBody>
          <a:bodyPr/>
          <a:lstStyle/>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Review the rubric for Dimension 3 on page 10 of your </a:t>
            </a:r>
            <a:r>
              <a:rPr lang="en-US" b="1" dirty="0">
                <a:effectLst/>
                <a:latin typeface="Arial" panose="020B0604020202020204" pitchFamily="34" charset="0"/>
                <a:ea typeface="Arial" panose="020B0604020202020204" pitchFamily="34" charset="0"/>
              </a:rPr>
              <a:t>Formative Assessment Guide</a:t>
            </a:r>
            <a:r>
              <a:rPr lang="en-US" b="1" i="1"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and r</a:t>
            </a:r>
            <a:r>
              <a:rPr lang="en-US" dirty="0">
                <a:effectLst/>
                <a:latin typeface="Arial" panose="020B0604020202020204" pitchFamily="34" charset="0"/>
                <a:ea typeface="Arial" panose="020B0604020202020204" pitchFamily="34" charset="0"/>
              </a:rPr>
              <a:t>eflect on your individual implementation of Tasks and Activities. Think about where you are on the rubric: Not Observed, Beginning, Developing, Progressing, or Extending. Using Handout 3: Individual Implementation of Tasks and Activities, record where you are headed, where you are now, and how you will close the gap.</a:t>
            </a:r>
          </a:p>
          <a:p>
            <a:pPr marL="97155" marR="100330" algn="l">
              <a:spcBef>
                <a:spcPts val="0"/>
              </a:spcBef>
              <a:spcAft>
                <a:spcPts val="0"/>
              </a:spcAft>
            </a:pPr>
            <a:r>
              <a:rPr lang="en-US" i="1" dirty="0">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97155" marR="56515" algn="l">
              <a:spcBef>
                <a:spcPts val="0"/>
              </a:spcBef>
              <a:spcAft>
                <a:spcPts val="0"/>
              </a:spcAft>
            </a:pPr>
            <a:r>
              <a:rPr lang="en-US" i="1" dirty="0">
                <a:effectLst/>
                <a:latin typeface="Arial" panose="020B0604020202020204" pitchFamily="34" charset="0"/>
                <a:ea typeface="Arial" panose="020B0604020202020204" pitchFamily="34" charset="0"/>
              </a:rPr>
              <a:t>When individuals finish:</a:t>
            </a:r>
            <a:r>
              <a:rPr lang="en-US" dirty="0">
                <a:effectLst/>
                <a:latin typeface="Arial" panose="020B0604020202020204" pitchFamily="34" charset="0"/>
                <a:ea typeface="Arial" panose="020B0604020202020204" pitchFamily="34" charset="0"/>
              </a:rPr>
              <a:t> Facilitators, ask your Collaborative Team members to share their reflections. Work together using the three questions to examine your implementation as a Collaborative Team. Think about how your work relates to </a:t>
            </a:r>
            <a:r>
              <a:rPr lang="en-US" b="1" dirty="0">
                <a:effectLst/>
                <a:latin typeface="Arial" panose="020B0604020202020204" pitchFamily="34" charset="0"/>
                <a:ea typeface="Arial" panose="020B0604020202020204" pitchFamily="34" charset="0"/>
              </a:rPr>
              <a:t>Handout 2: Arizona English Language Arts Anchor Standards. </a:t>
            </a:r>
          </a:p>
          <a:p>
            <a:pPr marL="97155" marR="100330" algn="l">
              <a:spcBef>
                <a:spcPts val="0"/>
              </a:spcBef>
              <a:spcAft>
                <a:spcPts val="0"/>
              </a:spcAft>
            </a:pPr>
            <a:r>
              <a:rPr lang="en-US" b="1" dirty="0">
                <a:effectLst/>
                <a:latin typeface="Arial" panose="020B0604020202020204" pitchFamily="34" charset="0"/>
                <a:ea typeface="Arial" panose="020B0604020202020204" pitchFamily="34" charset="0"/>
              </a:rPr>
              <a:t> </a:t>
            </a:r>
          </a:p>
          <a:p>
            <a:pPr marL="97155" marR="57150" algn="l">
              <a:spcBef>
                <a:spcPts val="0"/>
              </a:spcBef>
              <a:spcAft>
                <a:spcPts val="0"/>
              </a:spcAft>
            </a:pPr>
            <a:r>
              <a:rPr lang="en-US" dirty="0">
                <a:effectLst/>
                <a:latin typeface="Arial" panose="020B0604020202020204" pitchFamily="34" charset="0"/>
                <a:ea typeface="Arial" panose="020B0604020202020204" pitchFamily="34" charset="0"/>
              </a:rPr>
              <a:t>Recorders, add team responses to </a:t>
            </a:r>
            <a:r>
              <a:rPr lang="en-US" b="1" dirty="0">
                <a:effectLst/>
                <a:latin typeface="Arial" panose="020B0604020202020204" pitchFamily="34" charset="0"/>
                <a:ea typeface="Arial" panose="020B0604020202020204" pitchFamily="34" charset="0"/>
              </a:rPr>
              <a:t>Poster 7: Collaborative Team Implementation of Tasks and Activities</a:t>
            </a:r>
            <a:r>
              <a:rPr lang="en-US" dirty="0">
                <a:effectLst/>
                <a:latin typeface="Arial" panose="020B0604020202020204" pitchFamily="34" charset="0"/>
                <a:ea typeface="Arial" panose="020B0604020202020204" pitchFamily="34" charset="0"/>
              </a:rPr>
              <a:t>. </a:t>
            </a:r>
          </a:p>
          <a:p>
            <a:pPr marL="97155" marR="100330" algn="l">
              <a:spcBef>
                <a:spcPts val="0"/>
              </a:spcBef>
              <a:spcAft>
                <a:spcPts val="0"/>
              </a:spcAft>
            </a:pPr>
            <a:r>
              <a:rPr lang="en-US" dirty="0">
                <a:effectLst/>
                <a:latin typeface="Arial" panose="020B0604020202020204" pitchFamily="34" charset="0"/>
                <a:ea typeface="Arial" panose="020B0604020202020204" pitchFamily="34" charset="0"/>
              </a:rPr>
              <a:t> </a:t>
            </a:r>
          </a:p>
          <a:p>
            <a:pPr marL="97155" marR="100330" algn="l">
              <a:spcBef>
                <a:spcPts val="0"/>
              </a:spcBef>
              <a:spcAft>
                <a:spcPts val="0"/>
              </a:spcAft>
            </a:pPr>
            <a:r>
              <a:rPr lang="en-US" i="1" dirty="0">
                <a:effectLst/>
                <a:latin typeface="Arial" panose="020B0604020202020204" pitchFamily="34" charset="0"/>
                <a:ea typeface="Arial" panose="020B0604020202020204" pitchFamily="34" charset="0"/>
              </a:rPr>
              <a:t>When teams finish:</a:t>
            </a:r>
            <a:r>
              <a:rPr lang="en-US" dirty="0">
                <a:effectLst/>
                <a:latin typeface="Arial" panose="020B0604020202020204" pitchFamily="34" charset="0"/>
                <a:ea typeface="Arial" panose="020B0604020202020204" pitchFamily="34" charset="0"/>
              </a:rPr>
              <a:t> Reporters, share a summary of your teams’ reflections. </a:t>
            </a:r>
          </a:p>
          <a:p>
            <a:pPr marL="97155" marR="100330" algn="l">
              <a:spcBef>
                <a:spcPts val="0"/>
              </a:spcBef>
              <a:spcAft>
                <a:spcPts val="0"/>
              </a:spcAft>
            </a:pPr>
            <a:r>
              <a:rPr lang="en-US" dirty="0">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49725" y="8494383"/>
            <a:ext cx="352246" cy="45878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3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0050"/>
            <a:ext cx="5486400" cy="3086100"/>
          </a:xfrm>
        </p:spPr>
      </p:sp>
      <p:sp>
        <p:nvSpPr>
          <p:cNvPr id="3" name="Notes Placeholder 2"/>
          <p:cNvSpPr>
            <a:spLocks noGrp="1"/>
          </p:cNvSpPr>
          <p:nvPr>
            <p:ph type="body" idx="1"/>
          </p:nvPr>
        </p:nvSpPr>
        <p:spPr>
          <a:xfrm>
            <a:off x="685800" y="3521931"/>
            <a:ext cx="5486400" cy="3600450"/>
          </a:xfrm>
        </p:spPr>
        <p:txBody>
          <a:bodyPr/>
          <a:lstStyle/>
          <a:p>
            <a:r>
              <a:rPr lang="en-US" dirty="0">
                <a:effectLst/>
                <a:latin typeface="Arial" panose="020B0604020202020204" pitchFamily="34" charset="0"/>
                <a:ea typeface="Arial" panose="020B0604020202020204" pitchFamily="34" charset="0"/>
              </a:rPr>
              <a:t>In our last module, we made the connection of the Arizona K–12 English Language Arts Standards, the Simple View of Reading, and the Reading Standards for Foundational Skills in Grades K–3 forming the basis for Improving Adolescent Literacy through Effective Classroom and Intervention Practices. Students in grades 4–8 build on the foundation of decoding skills and language comprehension that supports continued use with higher-level mental processes that include thinking, reasoning, imagining, and interpreting for reading comprehension (</a:t>
            </a:r>
            <a:r>
              <a:rPr lang="en-US" dirty="0" err="1">
                <a:effectLst/>
                <a:latin typeface="Arial" panose="020B0604020202020204" pitchFamily="34" charset="0"/>
                <a:ea typeface="Arial" panose="020B0604020202020204" pitchFamily="34" charset="0"/>
              </a:rPr>
              <a:t>Kamhi</a:t>
            </a:r>
            <a:r>
              <a:rPr lang="en-US" dirty="0">
                <a:effectLst/>
                <a:latin typeface="Arial" panose="020B0604020202020204" pitchFamily="34" charset="0"/>
                <a:ea typeface="Arial" panose="020B0604020202020204" pitchFamily="34" charset="0"/>
              </a:rPr>
              <a:t>, 2007).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IES Recommendation 3 and the vertical alignment of the Arizona K–12 English Language Arts Standards fit the goal of increasing literacy achievement for students in grades 4–8 and the collaborative literacy work of teachers in grades K–8.</a:t>
            </a:r>
          </a:p>
          <a:p>
            <a:endParaRPr lang="en-US" dirty="0"/>
          </a:p>
        </p:txBody>
      </p:sp>
      <p:sp>
        <p:nvSpPr>
          <p:cNvPr id="4" name="Slide Number Placeholder 3"/>
          <p:cNvSpPr>
            <a:spLocks noGrp="1"/>
          </p:cNvSpPr>
          <p:nvPr>
            <p:ph type="sldNum" sz="quarter" idx="5"/>
          </p:nvPr>
        </p:nvSpPr>
        <p:spPr>
          <a:xfrm>
            <a:off x="6202017" y="8514556"/>
            <a:ext cx="411881"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75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ABF5-409F-AFC9-1809-5B3B8F399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8215BA-17E2-E64A-5F24-F8495C543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45752-3FA3-977B-062D-F64D10295B68}"/>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5" name="Footer Placeholder 4">
            <a:extLst>
              <a:ext uri="{FF2B5EF4-FFF2-40B4-BE49-F238E27FC236}">
                <a16:creationId xmlns:a16="http://schemas.microsoft.com/office/drawing/2014/main" id="{C8C7AF80-DA2A-41BE-826E-840BDD9C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5D0A8-E264-D705-3F8A-130AB2D164ED}"/>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86456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F7A3-5A8E-2124-89AF-BA90A98D6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C4D46-6F2D-73F4-02BD-628E0C77C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1595D-6C16-E6A4-D8BF-DB62DC459AEA}"/>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5" name="Footer Placeholder 4">
            <a:extLst>
              <a:ext uri="{FF2B5EF4-FFF2-40B4-BE49-F238E27FC236}">
                <a16:creationId xmlns:a16="http://schemas.microsoft.com/office/drawing/2014/main" id="{E59F1CAA-2DDE-658E-53CB-51F1007C9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DFCD4-E76C-218B-5E24-09000F82E4FB}"/>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298808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F0281-D1B5-0DF7-4BA7-3BCC3DC2C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3E2336-F40A-FEDE-F8EF-F5AB5B7269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DA82B-4D42-51CC-A5A1-8BB470E69A72}"/>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5" name="Footer Placeholder 4">
            <a:extLst>
              <a:ext uri="{FF2B5EF4-FFF2-40B4-BE49-F238E27FC236}">
                <a16:creationId xmlns:a16="http://schemas.microsoft.com/office/drawing/2014/main" id="{44CA90BC-6E7B-0C74-2D6F-9B4CD8C9F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8D917-A3BB-707C-D3E0-B328B65C1F6B}"/>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389987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3395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2778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4791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5572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5881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4857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63012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1252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C383-4E67-2D22-0200-9BE342589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3F8FB-8725-C655-5731-F2B1BDE2E6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38E5F-E0CA-EBD1-4A6A-FB6D69C2FCAD}"/>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5" name="Footer Placeholder 4">
            <a:extLst>
              <a:ext uri="{FF2B5EF4-FFF2-40B4-BE49-F238E27FC236}">
                <a16:creationId xmlns:a16="http://schemas.microsoft.com/office/drawing/2014/main" id="{C9AB58A2-F159-E3AC-2F5A-8C2531A17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8C196-844F-46F2-979D-73782D2D3772}"/>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755087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976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751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1461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5826-11C3-68AC-2871-D8A3DDF3A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D300C-3E8B-2F9F-CE4C-B8AC41EBE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E1225-6797-D388-6C7E-A0FA9803CB61}"/>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5" name="Footer Placeholder 4">
            <a:extLst>
              <a:ext uri="{FF2B5EF4-FFF2-40B4-BE49-F238E27FC236}">
                <a16:creationId xmlns:a16="http://schemas.microsoft.com/office/drawing/2014/main" id="{95E9114B-F5C3-FE61-EF39-7BB27830E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8DAE7-EE73-0571-E217-B3D634D4D5A0}"/>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12238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7557-9862-54B7-F79F-F0CF9BD19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2391F-9DB1-BA4D-837E-10D218945F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F5B60-E57B-8787-B7D4-91B3120E30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AA206-81A3-7684-00F5-9C467689106A}"/>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6" name="Footer Placeholder 5">
            <a:extLst>
              <a:ext uri="{FF2B5EF4-FFF2-40B4-BE49-F238E27FC236}">
                <a16:creationId xmlns:a16="http://schemas.microsoft.com/office/drawing/2014/main" id="{2F919A66-F12C-00C1-D227-54898076F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B7025-4690-6E13-D62E-BDDF00F834C7}"/>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161840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C5BD-68FA-EE16-3B71-0993E4B590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AB5600-C069-A263-6846-BBCCC37F1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4C814-4732-45A3-D597-2BA8773FF6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901F99-C306-DE1B-BE2B-DF45637D7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A9DE6-30E2-B187-EDC2-F01B589DC7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AFDA1-6291-EAC3-AB00-6215F60D81C5}"/>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8" name="Footer Placeholder 7">
            <a:extLst>
              <a:ext uri="{FF2B5EF4-FFF2-40B4-BE49-F238E27FC236}">
                <a16:creationId xmlns:a16="http://schemas.microsoft.com/office/drawing/2014/main" id="{40A5F632-6491-0411-D495-3EB9E816E8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370252-14A2-8598-FF69-EBA30E93108A}"/>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372922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C7FB-E236-BC55-7EED-DCD56E206D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38D37-8514-3546-4778-CF4D0A71DDF6}"/>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4" name="Footer Placeholder 3">
            <a:extLst>
              <a:ext uri="{FF2B5EF4-FFF2-40B4-BE49-F238E27FC236}">
                <a16:creationId xmlns:a16="http://schemas.microsoft.com/office/drawing/2014/main" id="{2C5B3076-1215-5A63-3E73-D7F728CA83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CEAA8-7647-E084-F51E-606D2C4ECEFC}"/>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355736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86625-7710-BF42-ED24-E2F778F7EA92}"/>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3" name="Footer Placeholder 2">
            <a:extLst>
              <a:ext uri="{FF2B5EF4-FFF2-40B4-BE49-F238E27FC236}">
                <a16:creationId xmlns:a16="http://schemas.microsoft.com/office/drawing/2014/main" id="{92A622DD-143B-A82F-2A76-5070DB6D6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324CA3-05B8-2D37-15C1-1FFDA1747868}"/>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200994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8C2C-C40E-C89A-F5EC-4AB65CC59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91BFA-1323-8EBB-69ED-4FB77EC57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4DF2D6-CFCE-CD55-7705-713E206BC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33EA-84B4-52E3-8CA7-A1DD40055E7D}"/>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6" name="Footer Placeholder 5">
            <a:extLst>
              <a:ext uri="{FF2B5EF4-FFF2-40B4-BE49-F238E27FC236}">
                <a16:creationId xmlns:a16="http://schemas.microsoft.com/office/drawing/2014/main" id="{93829506-35FE-A41E-E7AD-BDA9FBBE3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2635E-A62F-99F9-9315-95DA0BE4E299}"/>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377184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9BEE-6A78-7F8B-579C-55B909FE9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F0192-5A86-B3EB-A159-FD21DC220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F0936E-93E0-BE77-6E5C-1C3BA64ED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92803-1626-7B18-DF5A-02CDD2C29BE8}"/>
              </a:ext>
            </a:extLst>
          </p:cNvPr>
          <p:cNvSpPr>
            <a:spLocks noGrp="1"/>
          </p:cNvSpPr>
          <p:nvPr>
            <p:ph type="dt" sz="half" idx="10"/>
          </p:nvPr>
        </p:nvSpPr>
        <p:spPr/>
        <p:txBody>
          <a:bodyPr/>
          <a:lstStyle/>
          <a:p>
            <a:fld id="{BB1BEB3A-B57B-4589-855C-A1C04ADD6AA4}" type="datetimeFigureOut">
              <a:rPr lang="en-US" smtClean="0"/>
              <a:t>5/27/2023</a:t>
            </a:fld>
            <a:endParaRPr lang="en-US"/>
          </a:p>
        </p:txBody>
      </p:sp>
      <p:sp>
        <p:nvSpPr>
          <p:cNvPr id="6" name="Footer Placeholder 5">
            <a:extLst>
              <a:ext uri="{FF2B5EF4-FFF2-40B4-BE49-F238E27FC236}">
                <a16:creationId xmlns:a16="http://schemas.microsoft.com/office/drawing/2014/main" id="{820565BA-015B-B64F-8BE8-E37220D72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39C2F-4668-005E-95AC-D9ACA5892773}"/>
              </a:ext>
            </a:extLst>
          </p:cNvPr>
          <p:cNvSpPr>
            <a:spLocks noGrp="1"/>
          </p:cNvSpPr>
          <p:nvPr>
            <p:ph type="sldNum" sz="quarter" idx="12"/>
          </p:nvPr>
        </p:nvSpPr>
        <p:spPr/>
        <p:txBody>
          <a:bodyPr/>
          <a:lstStyle/>
          <a:p>
            <a:fld id="{97426F4F-C541-4B53-9856-D5A1E7C05AF8}" type="slidenum">
              <a:rPr lang="en-US" smtClean="0"/>
              <a:t>‹#›</a:t>
            </a:fld>
            <a:endParaRPr lang="en-US"/>
          </a:p>
        </p:txBody>
      </p:sp>
    </p:spTree>
    <p:extLst>
      <p:ext uri="{BB962C8B-B14F-4D97-AF65-F5344CB8AC3E}">
        <p14:creationId xmlns:p14="http://schemas.microsoft.com/office/powerpoint/2010/main" val="139841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85D8F-A44E-A6CC-C55E-AC999469B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3F1625-1D8B-0EBA-7066-B5E9463FB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A54BB-5AFC-D252-90F9-38A19DBAC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BEB3A-B57B-4589-855C-A1C04ADD6AA4}" type="datetimeFigureOut">
              <a:rPr lang="en-US" smtClean="0"/>
              <a:t>5/27/2023</a:t>
            </a:fld>
            <a:endParaRPr lang="en-US"/>
          </a:p>
        </p:txBody>
      </p:sp>
      <p:sp>
        <p:nvSpPr>
          <p:cNvPr id="5" name="Footer Placeholder 4">
            <a:extLst>
              <a:ext uri="{FF2B5EF4-FFF2-40B4-BE49-F238E27FC236}">
                <a16:creationId xmlns:a16="http://schemas.microsoft.com/office/drawing/2014/main" id="{A3C63A64-254A-531B-53FC-08F9488DB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962BCA-0856-A313-E136-34BF9C608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26F4F-C541-4B53-9856-D5A1E7C05AF8}" type="slidenum">
              <a:rPr lang="en-US" smtClean="0"/>
              <a:t>‹#›</a:t>
            </a:fld>
            <a:endParaRPr lang="en-US"/>
          </a:p>
        </p:txBody>
      </p:sp>
    </p:spTree>
    <p:extLst>
      <p:ext uri="{BB962C8B-B14F-4D97-AF65-F5344CB8AC3E}">
        <p14:creationId xmlns:p14="http://schemas.microsoft.com/office/powerpoint/2010/main" val="2259089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3491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3291325" y="5007909"/>
            <a:ext cx="4966324"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92B1"/>
                </a:solidFill>
                <a:effectLst/>
                <a:uLnTx/>
                <a:uFillTx/>
                <a:latin typeface="Corbel" panose="020B0503020204020204"/>
                <a:ea typeface="+mn-ea"/>
                <a:cs typeface="Arial" panose="020B0604020202020204" pitchFamily="34" charset="0"/>
              </a:rPr>
              <a:t> </a:t>
            </a:r>
            <a:r>
              <a:rPr kumimoji="0" lang="en-US" sz="72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rPr>
              <a:t>Module 5</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dirty="0"/>
              <a:t>Module 5</a:t>
            </a:r>
          </a:p>
        </p:txBody>
      </p:sp>
      <p:pic>
        <p:nvPicPr>
          <p:cNvPr id="5" name="Picture 4" descr="A picture containing text, emblem, logo, trademark&#10;&#10;Description automatically generated">
            <a:extLst>
              <a:ext uri="{FF2B5EF4-FFF2-40B4-BE49-F238E27FC236}">
                <a16:creationId xmlns:a16="http://schemas.microsoft.com/office/drawing/2014/main" id="{3CC7DF19-DBDC-F800-D989-F648A3076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055" y="499564"/>
            <a:ext cx="862694" cy="862694"/>
          </a:xfrm>
          <a:prstGeom prst="rect">
            <a:avLst/>
          </a:prstGeom>
        </p:spPr>
      </p:pic>
    </p:spTree>
    <p:extLst>
      <p:ext uri="{BB962C8B-B14F-4D97-AF65-F5344CB8AC3E}">
        <p14:creationId xmlns:p14="http://schemas.microsoft.com/office/powerpoint/2010/main" val="7426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Numeral one">
            <a:extLst>
              <a:ext uri="{FF2B5EF4-FFF2-40B4-BE49-F238E27FC236}">
                <a16:creationId xmlns:a16="http://schemas.microsoft.com/office/drawing/2014/main" id="{F7AF5164-268B-7953-FE4A-DA8FF0215E20}"/>
              </a:ext>
            </a:extLst>
          </p:cNvPr>
          <p:cNvSpPr txBox="1"/>
          <p:nvPr/>
        </p:nvSpPr>
        <p:spPr>
          <a:xfrm>
            <a:off x="-7913" y="758952"/>
            <a:ext cx="4642228" cy="542277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itle 1">
            <a:extLst>
              <a:ext uri="{FF2B5EF4-FFF2-40B4-BE49-F238E27FC236}">
                <a16:creationId xmlns:a16="http://schemas.microsoft.com/office/drawing/2014/main" id="{326192C3-891C-F3F5-FB33-8E8CDD828E55}"/>
              </a:ext>
            </a:extLst>
          </p:cNvPr>
          <p:cNvSpPr txBox="1">
            <a:spLocks/>
          </p:cNvSpPr>
          <p:nvPr/>
        </p:nvSpPr>
        <p:spPr>
          <a:xfrm>
            <a:off x="559593" y="-1603247"/>
            <a:ext cx="3238500" cy="3546348"/>
          </a:xfrm>
          <a:prstGeom prst="rect">
            <a:avLst/>
          </a:prstGeom>
          <a:ln>
            <a:noFill/>
          </a:ln>
        </p:spPr>
        <p:txBody>
          <a:bodyPr>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1300" b="1" dirty="0">
                <a:ln w="38100">
                  <a:noFill/>
                </a:ln>
                <a:latin typeface="Arial Black" panose="020B0A04020102020204" pitchFamily="34" charset="0"/>
                <a:cs typeface="Arial" panose="020B0604020202020204" pitchFamily="34" charset="0"/>
              </a:rPr>
              <a:t>3</a:t>
            </a:r>
            <a:endParaRPr kumimoji="0" lang="en-US" sz="41300" b="1" i="0" u="none" strike="noStrike" kern="1200" cap="none" spc="-60" normalizeH="0" baseline="0" noProof="0" dirty="0">
              <a:ln w="38100">
                <a:noFill/>
              </a:ln>
              <a:solidFill>
                <a:srgbClr val="FFFFFF"/>
              </a:solidFill>
              <a:effectLst/>
              <a:uLnTx/>
              <a:uFillTx/>
              <a:latin typeface="Arial Black" panose="020B0A04020102020204" pitchFamily="34" charset="0"/>
              <a:ea typeface="+mj-ea"/>
              <a:cs typeface="Arial" panose="020B0604020202020204" pitchFamily="34" charset="0"/>
            </a:endParaRPr>
          </a:p>
        </p:txBody>
      </p:sp>
      <p:sp>
        <p:nvSpPr>
          <p:cNvPr id="7" name="Rectangle 6">
            <a:extLst>
              <a:ext uri="{FF2B5EF4-FFF2-40B4-BE49-F238E27FC236}">
                <a16:creationId xmlns:a16="http://schemas.microsoft.com/office/drawing/2014/main" id="{5FBF5595-C7A4-FA3D-1F0D-D5989A20C4C5}"/>
              </a:ext>
              <a:ext uri="{C183D7F6-B498-43B3-948B-1728B52AA6E4}">
                <adec:decorative xmlns:adec="http://schemas.microsoft.com/office/drawing/2017/decorative" val="1"/>
              </a:ext>
            </a:extLst>
          </p:cNvPr>
          <p:cNvSpPr/>
          <p:nvPr/>
        </p:nvSpPr>
        <p:spPr>
          <a:xfrm>
            <a:off x="11772900" y="6953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F0D3E"/>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6A821F75-2768-2E3D-B631-1B1F3D4C3D8C}"/>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explicit vocabulary instruction</a:t>
            </a:r>
            <a:endParaRPr lang="en-US" dirty="0"/>
          </a:p>
        </p:txBody>
      </p:sp>
      <p:sp>
        <p:nvSpPr>
          <p:cNvPr id="4" name="TextBox 3">
            <a:extLst>
              <a:ext uri="{FF2B5EF4-FFF2-40B4-BE49-F238E27FC236}">
                <a16:creationId xmlns:a16="http://schemas.microsoft.com/office/drawing/2014/main" id="{321D9B08-2DCD-5B74-196B-90EF20A4BCF1}"/>
              </a:ext>
            </a:extLst>
          </p:cNvPr>
          <p:cNvSpPr txBox="1"/>
          <p:nvPr/>
        </p:nvSpPr>
        <p:spPr>
          <a:xfrm>
            <a:off x="5252096" y="889843"/>
            <a:ext cx="5903023" cy="507831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12369"/>
                </a:solidFill>
                <a:effectLst/>
                <a:uLnTx/>
                <a:uFillTx/>
                <a:latin typeface="Arial" panose="020B0604020202020204" pitchFamily="34" charset="0"/>
                <a:ea typeface="Calibri" panose="020F0502020204030204" pitchFamily="34" charset="0"/>
                <a:cs typeface="+mn-cs"/>
              </a:rPr>
              <a:t>Provide opportunities for extended discussion of text meaning and interpretation. </a:t>
            </a:r>
          </a:p>
        </p:txBody>
      </p:sp>
    </p:spTree>
    <p:extLst>
      <p:ext uri="{BB962C8B-B14F-4D97-AF65-F5344CB8AC3E}">
        <p14:creationId xmlns:p14="http://schemas.microsoft.com/office/powerpoint/2010/main" val="61735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6071C-1A2B-DB0E-6AD5-D2862D400C6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916" t="2660" r="1916" b="2829"/>
          <a:stretch/>
        </p:blipFill>
        <p:spPr>
          <a:xfrm>
            <a:off x="2046514" y="348342"/>
            <a:ext cx="8098972" cy="6150429"/>
          </a:xfrm>
          <a:prstGeom prst="rect">
            <a:avLst/>
          </a:prstGeom>
        </p:spPr>
      </p:pic>
      <p:sp>
        <p:nvSpPr>
          <p:cNvPr id="2" name="Title 1" hidden="1">
            <a:extLst>
              <a:ext uri="{FF2B5EF4-FFF2-40B4-BE49-F238E27FC236}">
                <a16:creationId xmlns:a16="http://schemas.microsoft.com/office/drawing/2014/main" id="{2DD1B03A-12CF-3DF0-19BC-C7846615E51F}"/>
              </a:ext>
            </a:extLst>
          </p:cNvPr>
          <p:cNvSpPr>
            <a:spLocks noGrp="1"/>
          </p:cNvSpPr>
          <p:nvPr>
            <p:ph type="title" idx="4294967295"/>
          </p:nvPr>
        </p:nvSpPr>
        <p:spPr/>
        <p:txBody>
          <a:bodyPr/>
          <a:lstStyle/>
          <a:p>
            <a:r>
              <a:rPr lang="en-US" dirty="0"/>
              <a:t>Dimensions of formative assessment</a:t>
            </a:r>
          </a:p>
        </p:txBody>
      </p:sp>
      <p:sp>
        <p:nvSpPr>
          <p:cNvPr id="6" name="Rectangle: Rounded Corners 5">
            <a:extLst>
              <a:ext uri="{FF2B5EF4-FFF2-40B4-BE49-F238E27FC236}">
                <a16:creationId xmlns:a16="http://schemas.microsoft.com/office/drawing/2014/main" id="{54919F8D-EB4A-FF6F-C3C8-B0A7974D2A37}"/>
              </a:ext>
              <a:ext uri="{C183D7F6-B498-43B3-948B-1728B52AA6E4}">
                <adec:decorative xmlns:adec="http://schemas.microsoft.com/office/drawing/2017/decorative" val="1"/>
              </a:ext>
            </a:extLst>
          </p:cNvPr>
          <p:cNvSpPr/>
          <p:nvPr/>
        </p:nvSpPr>
        <p:spPr>
          <a:xfrm>
            <a:off x="7177336" y="3235653"/>
            <a:ext cx="2572720" cy="732064"/>
          </a:xfrm>
          <a:prstGeom prst="roundRect">
            <a:avLst/>
          </a:prstGeom>
          <a:no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Rounded Corners 6">
            <a:extLst>
              <a:ext uri="{FF2B5EF4-FFF2-40B4-BE49-F238E27FC236}">
                <a16:creationId xmlns:a16="http://schemas.microsoft.com/office/drawing/2014/main" id="{9C7DE0E8-AEC2-82F3-03D1-440F755D57CA}"/>
              </a:ext>
              <a:ext uri="{C183D7F6-B498-43B3-948B-1728B52AA6E4}">
                <adec:decorative xmlns:adec="http://schemas.microsoft.com/office/drawing/2017/decorative" val="1"/>
              </a:ext>
            </a:extLst>
          </p:cNvPr>
          <p:cNvSpPr/>
          <p:nvPr/>
        </p:nvSpPr>
        <p:spPr>
          <a:xfrm>
            <a:off x="6691782" y="4899109"/>
            <a:ext cx="2473483" cy="1065756"/>
          </a:xfrm>
          <a:prstGeom prst="roundRect">
            <a:avLst/>
          </a:prstGeom>
          <a:no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7816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369"/>
          </a:solidFill>
          <a:ln>
            <a:noFill/>
          </a:ln>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algn="l"/>
            <a:endParaRPr lang="en-US" dirty="0"/>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1223FB-AD88-0CA4-7A5D-038CC7EB770B}"/>
              </a:ext>
              <a:ext uri="{C183D7F6-B498-43B3-948B-1728B52AA6E4}">
                <adec:decorative xmlns:adec="http://schemas.microsoft.com/office/drawing/2017/decorative" val="1"/>
              </a:ext>
            </a:extLst>
          </p:cNvPr>
          <p:cNvSpPr txBox="1"/>
          <p:nvPr/>
        </p:nvSpPr>
        <p:spPr>
          <a:xfrm>
            <a:off x="116958" y="4730471"/>
            <a:ext cx="1146189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F93F800-4B6F-F8A9-EE63-3C70EAAC25DA}"/>
              </a:ext>
            </a:extLst>
          </p:cNvPr>
          <p:cNvSpPr txBox="1"/>
          <p:nvPr/>
        </p:nvSpPr>
        <p:spPr>
          <a:xfrm>
            <a:off x="116958" y="4982022"/>
            <a:ext cx="115894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Extended Discussion Activity</a:t>
            </a:r>
          </a:p>
        </p:txBody>
      </p:sp>
      <p:pic>
        <p:nvPicPr>
          <p:cNvPr id="4" name="Picture 3" descr="Graphic of 4 text bubbles conveying students engaging in high-quality discussions">
            <a:extLst>
              <a:ext uri="{FF2B5EF4-FFF2-40B4-BE49-F238E27FC236}">
                <a16:creationId xmlns:a16="http://schemas.microsoft.com/office/drawing/2014/main" id="{9F8F6045-3B75-1DD3-1060-5910D08FE0A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4189" y="1252360"/>
            <a:ext cx="10827434" cy="2761727"/>
          </a:xfrm>
          <a:prstGeom prst="rect">
            <a:avLst/>
          </a:prstGeom>
        </p:spPr>
      </p:pic>
      <p:sp>
        <p:nvSpPr>
          <p:cNvPr id="6" name="Title 5" hidden="1">
            <a:extLst>
              <a:ext uri="{FF2B5EF4-FFF2-40B4-BE49-F238E27FC236}">
                <a16:creationId xmlns:a16="http://schemas.microsoft.com/office/drawing/2014/main" id="{671D4745-664A-FDF2-403E-B296F8B36113}"/>
              </a:ext>
            </a:extLst>
          </p:cNvPr>
          <p:cNvSpPr>
            <a:spLocks noGrp="1"/>
          </p:cNvSpPr>
          <p:nvPr>
            <p:ph type="title" idx="4294967295"/>
          </p:nvPr>
        </p:nvSpPr>
        <p:spPr/>
        <p:txBody>
          <a:bodyPr/>
          <a:lstStyle/>
          <a:p>
            <a:r>
              <a:rPr lang="en-US" dirty="0"/>
              <a:t>Extended Discussion Activity</a:t>
            </a:r>
          </a:p>
        </p:txBody>
      </p:sp>
    </p:spTree>
    <p:extLst>
      <p:ext uri="{BB962C8B-B14F-4D97-AF65-F5344CB8AC3E}">
        <p14:creationId xmlns:p14="http://schemas.microsoft.com/office/powerpoint/2010/main" val="196211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6698512" y="758951"/>
            <a:ext cx="5509312" cy="5309146"/>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EB6ABF6E-FF0B-3578-6576-B6293874E7BF}"/>
              </a:ext>
            </a:extLst>
          </p:cNvPr>
          <p:cNvSpPr txBox="1"/>
          <p:nvPr/>
        </p:nvSpPr>
        <p:spPr>
          <a:xfrm>
            <a:off x="6964327" y="758951"/>
            <a:ext cx="4939646" cy="39126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Structured Academic Conversation</a:t>
            </a:r>
          </a:p>
        </p:txBody>
      </p:sp>
      <p:sp>
        <p:nvSpPr>
          <p:cNvPr id="10" name="TextBox 9">
            <a:extLst>
              <a:ext uri="{FF2B5EF4-FFF2-40B4-BE49-F238E27FC236}">
                <a16:creationId xmlns:a16="http://schemas.microsoft.com/office/drawing/2014/main" id="{C5D0FBC5-CCE5-220E-9342-3F8DCC467C20}"/>
              </a:ext>
            </a:extLst>
          </p:cNvPr>
          <p:cNvSpPr txBox="1"/>
          <p:nvPr/>
        </p:nvSpPr>
        <p:spPr>
          <a:xfrm>
            <a:off x="647061" y="1051424"/>
            <a:ext cx="6205318" cy="475514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F8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Establish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Provide scaffolds.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Allow opportunities for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2F8E"/>
              </a:solidFill>
              <a:effectLst/>
              <a:uLnTx/>
              <a:uFillTx/>
              <a:latin typeface="Arial" panose="020B0604020202020204" pitchFamily="34" charset="0"/>
              <a:ea typeface="+mn-ea"/>
              <a:cs typeface="Arial" panose="020B0604020202020204" pitchFamily="34" charset="0"/>
            </a:endParaRPr>
          </a:p>
        </p:txBody>
      </p:sp>
      <p:sp>
        <p:nvSpPr>
          <p:cNvPr id="3" name="Title 2" hidden="1">
            <a:extLst>
              <a:ext uri="{FF2B5EF4-FFF2-40B4-BE49-F238E27FC236}">
                <a16:creationId xmlns:a16="http://schemas.microsoft.com/office/drawing/2014/main" id="{93D8ACC1-813A-1355-31B7-92F03ECCE431}"/>
              </a:ext>
            </a:extLst>
          </p:cNvPr>
          <p:cNvSpPr>
            <a:spLocks noGrp="1"/>
          </p:cNvSpPr>
          <p:nvPr>
            <p:ph type="title" idx="4294967295"/>
          </p:nvPr>
        </p:nvSpPr>
        <p:spPr/>
        <p:txBody>
          <a:bodyPr/>
          <a:lstStyle/>
          <a:p>
            <a:r>
              <a:rPr lang="en-US" dirty="0"/>
              <a:t>Structured Academic</a:t>
            </a:r>
            <a:r>
              <a:rPr lang="en-US" baseline="0" dirty="0"/>
              <a:t> Conversation</a:t>
            </a:r>
            <a:endParaRPr lang="en-US" dirty="0"/>
          </a:p>
        </p:txBody>
      </p:sp>
    </p:spTree>
    <p:extLst>
      <p:ext uri="{BB962C8B-B14F-4D97-AF65-F5344CB8AC3E}">
        <p14:creationId xmlns:p14="http://schemas.microsoft.com/office/powerpoint/2010/main" val="237469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pic>
        <p:nvPicPr>
          <p:cNvPr id="2" name="Picture 1" descr="graphic displaying two brains">
            <a:extLst>
              <a:ext uri="{FF2B5EF4-FFF2-40B4-BE49-F238E27FC236}">
                <a16:creationId xmlns:a16="http://schemas.microsoft.com/office/drawing/2014/main" id="{9B774C90-46B6-9628-68B7-7E37E0BCD1D7}"/>
              </a:ext>
            </a:extLst>
          </p:cNvPr>
          <p:cNvPicPr>
            <a:picLocks noChangeAspect="1"/>
          </p:cNvPicPr>
          <p:nvPr/>
        </p:nvPicPr>
        <p:blipFill>
          <a:blip r:embed="rId3"/>
          <a:stretch>
            <a:fillRect/>
          </a:stretch>
        </p:blipFill>
        <p:spPr>
          <a:xfrm>
            <a:off x="434449" y="458470"/>
            <a:ext cx="11323102" cy="5941060"/>
          </a:xfrm>
          <a:prstGeom prst="rect">
            <a:avLst/>
          </a:prstGeom>
          <a:ln w="57150">
            <a:solidFill>
              <a:srgbClr val="BF0D3E"/>
            </a:solidFill>
          </a:ln>
        </p:spPr>
      </p:pic>
      <p:sp>
        <p:nvSpPr>
          <p:cNvPr id="3" name="TextBox 2">
            <a:extLst>
              <a:ext uri="{FF2B5EF4-FFF2-40B4-BE49-F238E27FC236}">
                <a16:creationId xmlns:a16="http://schemas.microsoft.com/office/drawing/2014/main" id="{237572FE-8A73-89A2-6ABE-33D8BD2B7389}"/>
              </a:ext>
            </a:extLst>
          </p:cNvPr>
          <p:cNvSpPr txBox="1"/>
          <p:nvPr/>
        </p:nvSpPr>
        <p:spPr>
          <a:xfrm>
            <a:off x="1850050" y="2924888"/>
            <a:ext cx="270764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Ineffective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DO NOT </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Stimulate Thinking</a:t>
            </a:r>
          </a:p>
        </p:txBody>
      </p:sp>
      <p:sp>
        <p:nvSpPr>
          <p:cNvPr id="4" name="TextBox 3">
            <a:extLst>
              <a:ext uri="{FF2B5EF4-FFF2-40B4-BE49-F238E27FC236}">
                <a16:creationId xmlns:a16="http://schemas.microsoft.com/office/drawing/2014/main" id="{33FC28B2-0217-7215-AF18-63BD37CF149E}"/>
              </a:ext>
            </a:extLst>
          </p:cNvPr>
          <p:cNvSpPr txBox="1"/>
          <p:nvPr/>
        </p:nvSpPr>
        <p:spPr>
          <a:xfrm>
            <a:off x="7429164" y="2995646"/>
            <a:ext cx="2707641"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Effective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Stimulate Thinking</a:t>
            </a:r>
          </a:p>
        </p:txBody>
      </p:sp>
      <p:sp>
        <p:nvSpPr>
          <p:cNvPr id="5" name="Title 4" hidden="1">
            <a:extLst>
              <a:ext uri="{FF2B5EF4-FFF2-40B4-BE49-F238E27FC236}">
                <a16:creationId xmlns:a16="http://schemas.microsoft.com/office/drawing/2014/main" id="{C0C24923-BB12-B341-FFEB-EB899C5A3112}"/>
              </a:ext>
            </a:extLst>
          </p:cNvPr>
          <p:cNvSpPr>
            <a:spLocks noGrp="1"/>
          </p:cNvSpPr>
          <p:nvPr>
            <p:ph type="title" idx="4294967295"/>
          </p:nvPr>
        </p:nvSpPr>
        <p:spPr/>
        <p:txBody>
          <a:bodyPr/>
          <a:lstStyle/>
          <a:p>
            <a:r>
              <a:rPr lang="en-US" dirty="0"/>
              <a:t>Effective Questions</a:t>
            </a:r>
          </a:p>
        </p:txBody>
      </p:sp>
    </p:spTree>
    <p:extLst>
      <p:ext uri="{BB962C8B-B14F-4D97-AF65-F5344CB8AC3E}">
        <p14:creationId xmlns:p14="http://schemas.microsoft.com/office/powerpoint/2010/main" val="278801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AB4AE-75D5-5F8D-680C-88E940058D22}"/>
              </a:ext>
              <a:ext uri="{C183D7F6-B498-43B3-948B-1728B52AA6E4}">
                <adec:decorative xmlns:adec="http://schemas.microsoft.com/office/drawing/2017/decorative" val="1"/>
              </a:ext>
            </a:extLst>
          </p:cNvPr>
          <p:cNvSpPr txBox="1"/>
          <p:nvPr/>
        </p:nvSpPr>
        <p:spPr>
          <a:xfrm>
            <a:off x="849351" y="512956"/>
            <a:ext cx="10493298" cy="5832088"/>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596D9B1-BCBD-E53A-D1AE-7B58DD9A5863}"/>
              </a:ext>
            </a:extLst>
          </p:cNvPr>
          <p:cNvSpPr txBox="1"/>
          <p:nvPr/>
        </p:nvSpPr>
        <p:spPr>
          <a:xfrm>
            <a:off x="0" y="776176"/>
            <a:ext cx="12344400" cy="5529719"/>
          </a:xfrm>
          <a:prstGeom prst="rect">
            <a:avLst/>
          </a:prstGeom>
          <a:noFill/>
          <a:ln>
            <a:noFill/>
          </a:ln>
        </p:spPr>
        <p:txBody>
          <a:bodyPr wrap="square" rtlCol="0">
            <a:spAutoFit/>
          </a:bodyPr>
          <a:lstStyle/>
          <a:p>
            <a:pPr marL="1647825" marR="1662430">
              <a:spcBef>
                <a:spcPts val="845"/>
              </a:spcBef>
              <a:defRPr/>
            </a:pPr>
            <a:r>
              <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Webb’s</a:t>
            </a:r>
            <a:r>
              <a:rPr kumimoji="0" lang="en-US" sz="4800" b="1" i="0" u="none" strike="noStrike" kern="1200" cap="none" spc="-5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 </a:t>
            </a:r>
            <a:r>
              <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Depth</a:t>
            </a:r>
            <a:r>
              <a:rPr kumimoji="0" lang="en-US" sz="4800" b="1" i="0" u="none" strike="noStrike" kern="1200" cap="none" spc="-25"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 </a:t>
            </a:r>
            <a:r>
              <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of Knowledge</a:t>
            </a:r>
            <a:endPar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endParaRPr>
          </a:p>
          <a:p>
            <a:pPr marL="1647825" marR="1662430" lvl="0" indent="0" defTabSz="914400" rtl="0" eaLnBrk="1" fontAlgn="auto" latinLnBrk="0" hangingPunct="1">
              <a:lnSpc>
                <a:spcPct val="100000"/>
              </a:lnSpc>
              <a:spcBef>
                <a:spcPts val="845"/>
              </a:spcBef>
              <a:spcAft>
                <a:spcPts val="0"/>
              </a:spcAft>
              <a:buClrTx/>
              <a:buSzTx/>
              <a:buFontTx/>
              <a:buNone/>
              <a:tabLst/>
              <a:defRPr/>
            </a:pPr>
            <a:endParaRPr kumimoji="0" lang="en-US" sz="14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endParaRPr>
          </a:p>
          <a:p>
            <a:pPr marL="1647825" marR="1662430" lvl="0" indent="0" algn="l" defTabSz="914400" rtl="0" eaLnBrk="1" fontAlgn="auto" latinLnBrk="0" hangingPunct="1">
              <a:lnSpc>
                <a:spcPct val="100000"/>
              </a:lnSpc>
              <a:spcBef>
                <a:spcPts val="845"/>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1.</a:t>
            </a:r>
            <a:r>
              <a:rPr kumimoji="0" lang="en-US" sz="4000" b="1" i="0" u="none" strike="noStrike" kern="1200" cap="none" spc="29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 </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Recall</a:t>
            </a:r>
            <a:r>
              <a:rPr kumimoji="0" lang="en-US" sz="4000" b="1" i="0" u="none" strike="noStrike" kern="1200" cap="none" spc="-15"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 and</a:t>
            </a:r>
            <a:r>
              <a:rPr kumimoji="0" lang="en-US" sz="4000" b="1" i="0" u="none" strike="noStrike" kern="1200" cap="none" spc="-2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 </a:t>
            </a:r>
            <a:r>
              <a:rPr kumimoji="0" lang="en-US" sz="4000" b="1" i="0" u="none" strike="noStrike" kern="1200" cap="none" spc="-1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Reproduction</a:t>
            </a:r>
          </a:p>
          <a:p>
            <a:pPr marL="1647825" marR="1662430" lvl="0" indent="0" algn="l" defTabSz="914400" rtl="0" eaLnBrk="1" fontAlgn="auto" latinLnBrk="0" hangingPunct="1">
              <a:lnSpc>
                <a:spcPct val="100000"/>
              </a:lnSpc>
              <a:spcBef>
                <a:spcPts val="845"/>
              </a:spcBef>
              <a:spcAft>
                <a:spcPts val="0"/>
              </a:spcAft>
              <a:buClrTx/>
              <a:buSzTx/>
              <a:buFontTx/>
              <a:buNone/>
              <a:tabLst/>
              <a:defRPr/>
            </a:pPr>
            <a:endParaRPr kumimoji="0" lang="en-US" sz="2000" b="1" i="0" u="none" strike="noStrike" kern="1200" cap="none" spc="-1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endParaRPr>
          </a:p>
          <a:p>
            <a:pPr marL="1647825" marR="1662430" lvl="0" indent="0" algn="l" defTabSz="914400" rtl="0" eaLnBrk="1" fontAlgn="auto" latinLnBrk="0" hangingPunct="1">
              <a:lnSpc>
                <a:spcPct val="100000"/>
              </a:lnSpc>
              <a:spcBef>
                <a:spcPts val="845"/>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2.</a:t>
            </a:r>
            <a:r>
              <a:rPr kumimoji="0" lang="en-US" sz="4000" b="1" i="0" u="none" strike="noStrike" kern="1200" cap="none" spc="29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 </a:t>
            </a: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Skills and </a:t>
            </a:r>
            <a:r>
              <a:rPr kumimoji="0" lang="en-US" sz="4000" b="1" i="0" u="none" strike="noStrike" kern="1200" cap="none" spc="-1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Concepts</a:t>
            </a:r>
          </a:p>
          <a:p>
            <a:pPr marL="1647825" marR="1662430" lvl="0" indent="0" algn="l" defTabSz="914400" rtl="0" eaLnBrk="1" fontAlgn="auto" latinLnBrk="0" hangingPunct="1">
              <a:lnSpc>
                <a:spcPct val="100000"/>
              </a:lnSpc>
              <a:spcBef>
                <a:spcPts val="845"/>
              </a:spcBef>
              <a:spcAft>
                <a:spcPts val="0"/>
              </a:spcAft>
              <a:buClrTx/>
              <a:buSzTx/>
              <a:buFontTx/>
              <a:buNone/>
              <a:tabLst/>
              <a:defRPr/>
            </a:pPr>
            <a:endParaRPr kumimoji="0" lang="en-US" sz="2000" b="1" i="0" u="none" strike="noStrike" kern="1200" cap="none" spc="-1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endParaRPr>
          </a:p>
          <a:p>
            <a:pPr marL="1647825" marR="1662430" lvl="0" indent="0" algn="l" defTabSz="914400" rtl="0" eaLnBrk="1" fontAlgn="auto" latinLnBrk="0" hangingPunct="1">
              <a:lnSpc>
                <a:spcPct val="100000"/>
              </a:lnSpc>
              <a:spcBef>
                <a:spcPts val="845"/>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3. Strategic Thinking and Reasoning</a:t>
            </a:r>
          </a:p>
          <a:p>
            <a:pPr marL="1647825" marR="1662430" lvl="0" indent="0" algn="l" defTabSz="914400" rtl="0" eaLnBrk="1" fontAlgn="auto" latinLnBrk="0" hangingPunct="1">
              <a:lnSpc>
                <a:spcPct val="100000"/>
              </a:lnSpc>
              <a:spcBef>
                <a:spcPts val="845"/>
              </a:spcBef>
              <a:spcAft>
                <a:spcPts val="0"/>
              </a:spcAft>
              <a:buClrTx/>
              <a:buSzTx/>
              <a:buFontTx/>
              <a:buNone/>
              <a:tabLst/>
              <a:defRPr/>
            </a:pPr>
            <a:endParaRPr kumimoji="0" lang="en-US" sz="2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endParaRPr>
          </a:p>
          <a:p>
            <a:pPr marL="1647825" marR="1662430" lvl="0" indent="0" algn="l" defTabSz="914400" rtl="0" eaLnBrk="1" fontAlgn="auto" latinLnBrk="0" hangingPunct="1">
              <a:lnSpc>
                <a:spcPct val="100000"/>
              </a:lnSpc>
              <a:spcBef>
                <a:spcPts val="845"/>
              </a:spcBef>
              <a:spcAft>
                <a:spcPts val="0"/>
              </a:spcAft>
              <a:buClrTx/>
              <a:buSzTx/>
              <a:buFontTx/>
              <a:buNone/>
              <a:tabLst/>
              <a:defRPr/>
            </a:pPr>
            <a:r>
              <a:rPr kumimoji="0" lang="en-US" sz="4000" b="1" i="0" u="none" strike="noStrike" kern="1200" cap="none" spc="0" normalizeH="0" baseline="0" noProof="0" dirty="0">
                <a:ln>
                  <a:noFill/>
                </a:ln>
                <a:solidFill>
                  <a:srgbClr val="012369"/>
                </a:solidFill>
                <a:effectLst/>
                <a:uLnTx/>
                <a:uFillTx/>
                <a:latin typeface="Arial" panose="020B0604020202020204" pitchFamily="34" charset="0"/>
                <a:ea typeface="Arial" panose="020B0604020202020204" pitchFamily="34" charset="0"/>
                <a:cs typeface="+mn-cs"/>
              </a:rPr>
              <a:t>4. Extended Thinking</a:t>
            </a:r>
          </a:p>
          <a:p>
            <a:pPr algn="l"/>
            <a:endParaRPr lang="en-US" dirty="0"/>
          </a:p>
        </p:txBody>
      </p:sp>
      <p:sp>
        <p:nvSpPr>
          <p:cNvPr id="4" name="Title 3" hidden="1">
            <a:extLst>
              <a:ext uri="{FF2B5EF4-FFF2-40B4-BE49-F238E27FC236}">
                <a16:creationId xmlns:a16="http://schemas.microsoft.com/office/drawing/2014/main" id="{7758736E-6C10-3856-6D85-DB668DAB7538}"/>
              </a:ext>
            </a:extLst>
          </p:cNvPr>
          <p:cNvSpPr>
            <a:spLocks noGrp="1"/>
          </p:cNvSpPr>
          <p:nvPr>
            <p:ph type="title" idx="4294967295"/>
          </p:nvPr>
        </p:nvSpPr>
        <p:spPr/>
        <p:txBody>
          <a:bodyPr/>
          <a:lstStyle/>
          <a:p>
            <a:r>
              <a:rPr lang="en-US" dirty="0"/>
              <a:t>Webb’s Depth of Knowledge</a:t>
            </a:r>
          </a:p>
        </p:txBody>
      </p:sp>
    </p:spTree>
    <p:extLst>
      <p:ext uri="{BB962C8B-B14F-4D97-AF65-F5344CB8AC3E}">
        <p14:creationId xmlns:p14="http://schemas.microsoft.com/office/powerpoint/2010/main" val="11976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rgbClr val="376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Rectangle 17">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813195BA-0B14-4742-ADD0-778D7EEBA679}"/>
              </a:ext>
            </a:extLst>
          </p:cNvPr>
          <p:cNvSpPr txBox="1"/>
          <p:nvPr/>
        </p:nvSpPr>
        <p:spPr>
          <a:xfrm>
            <a:off x="4881435" y="2210816"/>
            <a:ext cx="2113280" cy="156966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rbel" panose="020B0503020204020204"/>
                <a:ea typeface="+mn-ea"/>
                <a:cs typeface="+mn-cs"/>
              </a:rPr>
              <a:t>What Do You Want to Know?</a:t>
            </a:r>
          </a:p>
        </p:txBody>
      </p:sp>
      <p:sp>
        <p:nvSpPr>
          <p:cNvPr id="11" name="TextBox 10">
            <a:extLst>
              <a:ext uri="{FF2B5EF4-FFF2-40B4-BE49-F238E27FC236}">
                <a16:creationId xmlns:a16="http://schemas.microsoft.com/office/drawing/2014/main" id="{5033D218-D423-4BBD-9F45-8FFB560126CC}"/>
              </a:ext>
              <a:ext uri="{C183D7F6-B498-43B3-948B-1728B52AA6E4}">
                <adec:decorative xmlns:adec="http://schemas.microsoft.com/office/drawing/2017/decorative" val="1"/>
              </a:ext>
            </a:extLst>
          </p:cNvPr>
          <p:cNvSpPr txBox="1"/>
          <p:nvPr/>
        </p:nvSpPr>
        <p:spPr>
          <a:xfrm>
            <a:off x="0" y="-21590"/>
            <a:ext cx="12192000" cy="6858000"/>
          </a:xfrm>
          <a:prstGeom prst="rect">
            <a:avLst/>
          </a:prstGeom>
          <a:solidFill>
            <a:srgbClr val="012369"/>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8A28B3D6-4152-52D0-3590-0E545D4247CD}"/>
              </a:ext>
              <a:ext uri="{C183D7F6-B498-43B3-948B-1728B52AA6E4}">
                <adec:decorative xmlns:adec="http://schemas.microsoft.com/office/drawing/2017/decorative" val="1"/>
              </a:ext>
            </a:extLst>
          </p:cNvPr>
          <p:cNvSpPr txBox="1"/>
          <p:nvPr/>
        </p:nvSpPr>
        <p:spPr>
          <a:xfrm>
            <a:off x="615176" y="458470"/>
            <a:ext cx="10961648" cy="5941060"/>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Arrow: Right 2">
            <a:extLst>
              <a:ext uri="{FF2B5EF4-FFF2-40B4-BE49-F238E27FC236}">
                <a16:creationId xmlns:a16="http://schemas.microsoft.com/office/drawing/2014/main" id="{DE12985E-29ED-07F4-FBBD-DD75CE46E875}"/>
              </a:ext>
              <a:ext uri="{C183D7F6-B498-43B3-948B-1728B52AA6E4}">
                <adec:decorative xmlns:adec="http://schemas.microsoft.com/office/drawing/2017/decorative" val="1"/>
              </a:ext>
            </a:extLst>
          </p:cNvPr>
          <p:cNvSpPr/>
          <p:nvPr/>
        </p:nvSpPr>
        <p:spPr>
          <a:xfrm>
            <a:off x="1008575" y="729234"/>
            <a:ext cx="10174850" cy="5440680"/>
          </a:xfrm>
          <a:prstGeom prst="rightArrow">
            <a:avLst/>
          </a:prstGeom>
          <a:solidFill>
            <a:srgbClr val="01236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130056F-C137-AA71-FFF6-9419FBBA6000}"/>
              </a:ext>
              <a:ext uri="{C183D7F6-B498-43B3-948B-1728B52AA6E4}">
                <adec:decorative xmlns:adec="http://schemas.microsoft.com/office/drawing/2017/decorative" val="1"/>
              </a:ext>
            </a:extLst>
          </p:cNvPr>
          <p:cNvSpPr/>
          <p:nvPr/>
        </p:nvSpPr>
        <p:spPr>
          <a:xfrm>
            <a:off x="1221762" y="2491739"/>
            <a:ext cx="1516474"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6D00121-FD7A-DE97-5730-5382E05680DD}"/>
              </a:ext>
              <a:ext uri="{C183D7F6-B498-43B3-948B-1728B52AA6E4}">
                <adec:decorative xmlns:adec="http://schemas.microsoft.com/office/drawing/2017/decorative" val="1"/>
              </a:ext>
            </a:extLst>
          </p:cNvPr>
          <p:cNvSpPr/>
          <p:nvPr/>
        </p:nvSpPr>
        <p:spPr>
          <a:xfrm>
            <a:off x="2909826" y="2512314"/>
            <a:ext cx="1523561"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FC04FED-CA1B-2CF8-0CD8-87AB491AFFD0}"/>
              </a:ext>
              <a:ext uri="{C183D7F6-B498-43B3-948B-1728B52AA6E4}">
                <adec:decorative xmlns:adec="http://schemas.microsoft.com/office/drawing/2017/decorative" val="1"/>
              </a:ext>
            </a:extLst>
          </p:cNvPr>
          <p:cNvSpPr/>
          <p:nvPr/>
        </p:nvSpPr>
        <p:spPr>
          <a:xfrm>
            <a:off x="4618431" y="2533845"/>
            <a:ext cx="1615733"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AADCC0D-18AA-D16A-32FE-D9B7C4AACC5F}"/>
              </a:ext>
              <a:ext uri="{C183D7F6-B498-43B3-948B-1728B52AA6E4}">
                <adec:decorative xmlns:adec="http://schemas.microsoft.com/office/drawing/2017/decorative" val="1"/>
              </a:ext>
            </a:extLst>
          </p:cNvPr>
          <p:cNvSpPr/>
          <p:nvPr/>
        </p:nvSpPr>
        <p:spPr>
          <a:xfrm>
            <a:off x="6431047" y="2532888"/>
            <a:ext cx="1553908" cy="1915668"/>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E05310D-E97E-975B-CF74-2972A694EB3A}"/>
              </a:ext>
              <a:ext uri="{C183D7F6-B498-43B3-948B-1728B52AA6E4}">
                <adec:decorative xmlns:adec="http://schemas.microsoft.com/office/drawing/2017/decorative" val="1"/>
              </a:ext>
            </a:extLst>
          </p:cNvPr>
          <p:cNvSpPr/>
          <p:nvPr/>
        </p:nvSpPr>
        <p:spPr>
          <a:xfrm>
            <a:off x="8180234" y="2512314"/>
            <a:ext cx="1921311" cy="1915668"/>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F11017-91FF-C61E-453F-56912A324620}"/>
              </a:ext>
            </a:extLst>
          </p:cNvPr>
          <p:cNvSpPr txBox="1"/>
          <p:nvPr/>
        </p:nvSpPr>
        <p:spPr>
          <a:xfrm>
            <a:off x="1212486" y="3041440"/>
            <a:ext cx="1516474"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Learning</a:t>
            </a:r>
          </a:p>
          <a:p>
            <a:pPr algn="ctr"/>
            <a:r>
              <a:rPr lang="en-US" sz="2400" b="1" dirty="0">
                <a:solidFill>
                  <a:srgbClr val="BF0D3E"/>
                </a:solidFill>
                <a:latin typeface="Arial" panose="020B0604020202020204" pitchFamily="34" charset="0"/>
                <a:cs typeface="Arial" panose="020B0604020202020204" pitchFamily="34" charset="0"/>
              </a:rPr>
              <a:t>Topic</a:t>
            </a:r>
          </a:p>
        </p:txBody>
      </p:sp>
      <p:sp>
        <p:nvSpPr>
          <p:cNvPr id="9" name="TextBox 8">
            <a:extLst>
              <a:ext uri="{FF2B5EF4-FFF2-40B4-BE49-F238E27FC236}">
                <a16:creationId xmlns:a16="http://schemas.microsoft.com/office/drawing/2014/main" id="{CD6DBA4D-908E-C2D7-420C-9880B0924502}"/>
              </a:ext>
            </a:extLst>
          </p:cNvPr>
          <p:cNvSpPr txBox="1"/>
          <p:nvPr/>
        </p:nvSpPr>
        <p:spPr>
          <a:xfrm>
            <a:off x="2943163" y="3041440"/>
            <a:ext cx="1478385"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Learning</a:t>
            </a:r>
          </a:p>
          <a:p>
            <a:pPr algn="ctr"/>
            <a:r>
              <a:rPr lang="en-US" sz="2400" b="1" dirty="0">
                <a:solidFill>
                  <a:srgbClr val="BF0D3E"/>
                </a:solidFill>
                <a:latin typeface="Arial" panose="020B0604020202020204" pitchFamily="34" charset="0"/>
                <a:cs typeface="Arial" panose="020B0604020202020204" pitchFamily="34" charset="0"/>
              </a:rPr>
              <a:t>Goal</a:t>
            </a:r>
          </a:p>
        </p:txBody>
      </p:sp>
      <p:sp>
        <p:nvSpPr>
          <p:cNvPr id="13" name="TextBox 12">
            <a:extLst>
              <a:ext uri="{FF2B5EF4-FFF2-40B4-BE49-F238E27FC236}">
                <a16:creationId xmlns:a16="http://schemas.microsoft.com/office/drawing/2014/main" id="{2557A6D7-6F40-720F-4ED7-D11C256C55CB}"/>
              </a:ext>
            </a:extLst>
          </p:cNvPr>
          <p:cNvSpPr txBox="1"/>
          <p:nvPr/>
        </p:nvSpPr>
        <p:spPr>
          <a:xfrm>
            <a:off x="4666001" y="2856773"/>
            <a:ext cx="1549612" cy="1200329"/>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Criteria                   for                        Success</a:t>
            </a:r>
          </a:p>
        </p:txBody>
      </p:sp>
      <p:sp>
        <p:nvSpPr>
          <p:cNvPr id="14" name="TextBox 13">
            <a:extLst>
              <a:ext uri="{FF2B5EF4-FFF2-40B4-BE49-F238E27FC236}">
                <a16:creationId xmlns:a16="http://schemas.microsoft.com/office/drawing/2014/main" id="{218F5DD3-3B27-4AAD-159C-DE8C5533FB6E}"/>
              </a:ext>
            </a:extLst>
          </p:cNvPr>
          <p:cNvSpPr txBox="1"/>
          <p:nvPr/>
        </p:nvSpPr>
        <p:spPr>
          <a:xfrm>
            <a:off x="6478617" y="3013500"/>
            <a:ext cx="1478385"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Learning</a:t>
            </a:r>
          </a:p>
          <a:p>
            <a:pPr algn="ctr"/>
            <a:r>
              <a:rPr lang="en-US" sz="2400" b="1" dirty="0">
                <a:solidFill>
                  <a:srgbClr val="BF0D3E"/>
                </a:solidFill>
                <a:latin typeface="Arial" panose="020B0604020202020204" pitchFamily="34" charset="0"/>
                <a:cs typeface="Arial" panose="020B0604020202020204" pitchFamily="34" charset="0"/>
              </a:rPr>
              <a:t>Task</a:t>
            </a:r>
          </a:p>
        </p:txBody>
      </p:sp>
      <p:sp>
        <p:nvSpPr>
          <p:cNvPr id="15" name="TextBox 14">
            <a:extLst>
              <a:ext uri="{FF2B5EF4-FFF2-40B4-BE49-F238E27FC236}">
                <a16:creationId xmlns:a16="http://schemas.microsoft.com/office/drawing/2014/main" id="{01D6842E-5D54-4FB0-5B50-4466A43C1694}"/>
              </a:ext>
            </a:extLst>
          </p:cNvPr>
          <p:cNvSpPr txBox="1"/>
          <p:nvPr/>
        </p:nvSpPr>
        <p:spPr>
          <a:xfrm>
            <a:off x="8200457" y="3041440"/>
            <a:ext cx="1880866"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Discussion Questions</a:t>
            </a:r>
          </a:p>
        </p:txBody>
      </p:sp>
      <p:sp>
        <p:nvSpPr>
          <p:cNvPr id="17" name="Title 16" hidden="1">
            <a:extLst>
              <a:ext uri="{FF2B5EF4-FFF2-40B4-BE49-F238E27FC236}">
                <a16:creationId xmlns:a16="http://schemas.microsoft.com/office/drawing/2014/main" id="{597DEC86-CB51-3438-3728-8D57B4A96A34}"/>
              </a:ext>
            </a:extLst>
          </p:cNvPr>
          <p:cNvSpPr>
            <a:spLocks noGrp="1"/>
          </p:cNvSpPr>
          <p:nvPr>
            <p:ph type="title"/>
          </p:nvPr>
        </p:nvSpPr>
        <p:spPr/>
        <p:txBody>
          <a:bodyPr/>
          <a:lstStyle/>
          <a:p>
            <a:r>
              <a:rPr lang="en-US" dirty="0"/>
              <a:t>Learning Connection Poster</a:t>
            </a:r>
          </a:p>
        </p:txBody>
      </p:sp>
    </p:spTree>
    <p:extLst>
      <p:ext uri="{BB962C8B-B14F-4D97-AF65-F5344CB8AC3E}">
        <p14:creationId xmlns:p14="http://schemas.microsoft.com/office/powerpoint/2010/main" val="398786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Student Impact Implementation Action Planning</a:t>
            </a:r>
          </a:p>
        </p:txBody>
      </p:sp>
      <p:sp>
        <p:nvSpPr>
          <p:cNvPr id="7" name="TextBox 6">
            <a:extLst>
              <a:ext uri="{FF2B5EF4-FFF2-40B4-BE49-F238E27FC236}">
                <a16:creationId xmlns:a16="http://schemas.microsoft.com/office/drawing/2014/main" id="{ED831C05-B687-A6E1-4BC7-D24309B064D4}"/>
              </a:ext>
            </a:extLst>
          </p:cNvPr>
          <p:cNvSpPr txBox="1"/>
          <p:nvPr/>
        </p:nvSpPr>
        <p:spPr>
          <a:xfrm>
            <a:off x="5031489" y="1339125"/>
            <a:ext cx="6381794" cy="443198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Student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 Planning</a:t>
            </a:r>
            <a:endParaRPr kumimoji="0" lang="en-US" sz="7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706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AB4AE-75D5-5F8D-680C-88E940058D22}"/>
              </a:ext>
              <a:ext uri="{C183D7F6-B498-43B3-948B-1728B52AA6E4}">
                <adec:decorative xmlns:adec="http://schemas.microsoft.com/office/drawing/2017/decorative" val="1"/>
              </a:ext>
            </a:extLst>
          </p:cNvPr>
          <p:cNvSpPr txBox="1"/>
          <p:nvPr/>
        </p:nvSpPr>
        <p:spPr>
          <a:xfrm>
            <a:off x="520700" y="512956"/>
            <a:ext cx="11087100" cy="5832088"/>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Flowchart: Connector 3">
            <a:extLst>
              <a:ext uri="{FF2B5EF4-FFF2-40B4-BE49-F238E27FC236}">
                <a16:creationId xmlns:a16="http://schemas.microsoft.com/office/drawing/2014/main" id="{E2E2D6FC-0A77-C8FD-A22D-0AC6F647EDB1}"/>
              </a:ext>
              <a:ext uri="{C183D7F6-B498-43B3-948B-1728B52AA6E4}">
                <adec:decorative xmlns:adec="http://schemas.microsoft.com/office/drawing/2017/decorative" val="1"/>
              </a:ext>
            </a:extLst>
          </p:cNvPr>
          <p:cNvSpPr/>
          <p:nvPr/>
        </p:nvSpPr>
        <p:spPr>
          <a:xfrm>
            <a:off x="4703135" y="3275782"/>
            <a:ext cx="2785730" cy="2535865"/>
          </a:xfrm>
          <a:prstGeom prst="flowChartConnector">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FBFA100-5A69-0B2F-1E6E-628E6A6FC413}"/>
              </a:ext>
            </a:extLst>
          </p:cNvPr>
          <p:cNvSpPr txBox="1"/>
          <p:nvPr/>
        </p:nvSpPr>
        <p:spPr>
          <a:xfrm>
            <a:off x="4846672" y="3882242"/>
            <a:ext cx="2498651" cy="120032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Attributes</a:t>
            </a:r>
          </a:p>
        </p:txBody>
      </p:sp>
      <p:sp>
        <p:nvSpPr>
          <p:cNvPr id="7" name="Arrow: Right 6">
            <a:extLst>
              <a:ext uri="{FF2B5EF4-FFF2-40B4-BE49-F238E27FC236}">
                <a16:creationId xmlns:a16="http://schemas.microsoft.com/office/drawing/2014/main" id="{B203EA1F-D626-316F-AD92-0BE421D5E182}"/>
              </a:ext>
              <a:ext uri="{C183D7F6-B498-43B3-948B-1728B52AA6E4}">
                <adec:decorative xmlns:adec="http://schemas.microsoft.com/office/drawing/2017/decorative" val="1"/>
              </a:ext>
            </a:extLst>
          </p:cNvPr>
          <p:cNvSpPr/>
          <p:nvPr/>
        </p:nvSpPr>
        <p:spPr>
          <a:xfrm>
            <a:off x="3976577" y="4444923"/>
            <a:ext cx="63902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8DD4028-3FE0-0884-9AB5-7D7ABC4B4761}"/>
              </a:ext>
            </a:extLst>
          </p:cNvPr>
          <p:cNvSpPr txBox="1"/>
          <p:nvPr/>
        </p:nvSpPr>
        <p:spPr>
          <a:xfrm>
            <a:off x="1109672" y="4040630"/>
            <a:ext cx="2960803" cy="119181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Progressions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Arrow: Right 8">
            <a:extLst>
              <a:ext uri="{FF2B5EF4-FFF2-40B4-BE49-F238E27FC236}">
                <a16:creationId xmlns:a16="http://schemas.microsoft.com/office/drawing/2014/main" id="{7288FDE4-E7EC-3AB5-4BE1-BBAE8E2D5269}"/>
              </a:ext>
              <a:ext uri="{C183D7F6-B498-43B3-948B-1728B52AA6E4}">
                <adec:decorative xmlns:adec="http://schemas.microsoft.com/office/drawing/2017/decorative" val="1"/>
              </a:ext>
            </a:extLst>
          </p:cNvPr>
          <p:cNvSpPr/>
          <p:nvPr/>
        </p:nvSpPr>
        <p:spPr>
          <a:xfrm rot="1774392">
            <a:off x="4059616" y="3162996"/>
            <a:ext cx="90929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1CAE263D-C0AD-3800-7D59-34852A31E2F6}"/>
              </a:ext>
            </a:extLst>
          </p:cNvPr>
          <p:cNvSpPr txBox="1"/>
          <p:nvPr/>
        </p:nvSpPr>
        <p:spPr>
          <a:xfrm>
            <a:off x="892046" y="1707516"/>
            <a:ext cx="3396056" cy="173664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Goals and Criteria            for Success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Arrow: Right 10">
            <a:extLst>
              <a:ext uri="{FF2B5EF4-FFF2-40B4-BE49-F238E27FC236}">
                <a16:creationId xmlns:a16="http://schemas.microsoft.com/office/drawing/2014/main" id="{7688908D-A0FA-8928-E83C-B3D1D1521EBF}"/>
              </a:ext>
              <a:ext uri="{C183D7F6-B498-43B3-948B-1728B52AA6E4}">
                <adec:decorative xmlns:adec="http://schemas.microsoft.com/office/drawing/2017/decorative" val="1"/>
              </a:ext>
            </a:extLst>
          </p:cNvPr>
          <p:cNvSpPr/>
          <p:nvPr/>
        </p:nvSpPr>
        <p:spPr>
          <a:xfrm rot="5400000">
            <a:off x="5684343" y="2460015"/>
            <a:ext cx="823314"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BF1981E-DB37-2376-6458-4EFAACB5E98F}"/>
              </a:ext>
            </a:extLst>
          </p:cNvPr>
          <p:cNvSpPr txBox="1"/>
          <p:nvPr/>
        </p:nvSpPr>
        <p:spPr>
          <a:xfrm>
            <a:off x="4615597" y="1131355"/>
            <a:ext cx="2960803" cy="119181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Descriptive Feedback</a:t>
            </a:r>
          </a:p>
        </p:txBody>
      </p:sp>
      <p:sp>
        <p:nvSpPr>
          <p:cNvPr id="13" name="Arrow: Right 12">
            <a:extLst>
              <a:ext uri="{FF2B5EF4-FFF2-40B4-BE49-F238E27FC236}">
                <a16:creationId xmlns:a16="http://schemas.microsoft.com/office/drawing/2014/main" id="{8DFCF834-80CA-DBB5-3279-26B568307BF0}"/>
              </a:ext>
              <a:ext uri="{C183D7F6-B498-43B3-948B-1728B52AA6E4}">
                <adec:decorative xmlns:adec="http://schemas.microsoft.com/office/drawing/2017/decorative" val="1"/>
              </a:ext>
            </a:extLst>
          </p:cNvPr>
          <p:cNvSpPr/>
          <p:nvPr/>
        </p:nvSpPr>
        <p:spPr>
          <a:xfrm rot="19825608" flipH="1">
            <a:off x="7223094" y="3181812"/>
            <a:ext cx="90929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DE9CBCDC-2839-A1E5-4150-3273125A7A00}"/>
              </a:ext>
            </a:extLst>
          </p:cNvPr>
          <p:cNvSpPr txBox="1"/>
          <p:nvPr/>
        </p:nvSpPr>
        <p:spPr>
          <a:xfrm>
            <a:off x="7903898" y="1692354"/>
            <a:ext cx="3396056" cy="173664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Self- 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Assessment</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Arrow: Right 14">
            <a:extLst>
              <a:ext uri="{FF2B5EF4-FFF2-40B4-BE49-F238E27FC236}">
                <a16:creationId xmlns:a16="http://schemas.microsoft.com/office/drawing/2014/main" id="{53461654-1828-0F2E-E7DD-59CE1B35C96E}"/>
              </a:ext>
              <a:ext uri="{C183D7F6-B498-43B3-948B-1728B52AA6E4}">
                <adec:decorative xmlns:adec="http://schemas.microsoft.com/office/drawing/2017/decorative" val="1"/>
              </a:ext>
            </a:extLst>
          </p:cNvPr>
          <p:cNvSpPr/>
          <p:nvPr/>
        </p:nvSpPr>
        <p:spPr>
          <a:xfrm flipH="1">
            <a:off x="7576400" y="4462025"/>
            <a:ext cx="63902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C163FEFD-CA1D-6DBE-73D8-B12002E48CAC}"/>
              </a:ext>
            </a:extLst>
          </p:cNvPr>
          <p:cNvSpPr txBox="1"/>
          <p:nvPr/>
        </p:nvSpPr>
        <p:spPr>
          <a:xfrm>
            <a:off x="8121525" y="4040630"/>
            <a:ext cx="2960803" cy="119181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hidden="1">
            <a:extLst>
              <a:ext uri="{FF2B5EF4-FFF2-40B4-BE49-F238E27FC236}">
                <a16:creationId xmlns:a16="http://schemas.microsoft.com/office/drawing/2014/main" id="{DE3A0447-0B6B-E4EA-D88F-15754FB44E9F}"/>
              </a:ext>
            </a:extLst>
          </p:cNvPr>
          <p:cNvSpPr>
            <a:spLocks noGrp="1"/>
          </p:cNvSpPr>
          <p:nvPr>
            <p:ph type="title" idx="4294967295"/>
          </p:nvPr>
        </p:nvSpPr>
        <p:spPr/>
        <p:txBody>
          <a:bodyPr/>
          <a:lstStyle/>
          <a:p>
            <a:r>
              <a:rPr lang="en-US" dirty="0"/>
              <a:t>Key Attributes</a:t>
            </a:r>
          </a:p>
        </p:txBody>
      </p:sp>
    </p:spTree>
    <p:extLst>
      <p:ext uri="{BB962C8B-B14F-4D97-AF65-F5344CB8AC3E}">
        <p14:creationId xmlns:p14="http://schemas.microsoft.com/office/powerpoint/2010/main" val="426929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049C0-8E25-CCC8-19C6-84EE9E773DA4}"/>
              </a:ext>
              <a:ext uri="{C183D7F6-B498-43B3-948B-1728B52AA6E4}">
                <adec:decorative xmlns:adec="http://schemas.microsoft.com/office/drawing/2017/decorative" val="1"/>
              </a:ext>
            </a:extLst>
          </p:cNvPr>
          <p:cNvSpPr txBox="1"/>
          <p:nvPr/>
        </p:nvSpPr>
        <p:spPr>
          <a:xfrm>
            <a:off x="520700" y="512956"/>
            <a:ext cx="11087100" cy="5832088"/>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10251F6-FD00-92A3-ED72-DF9E6B654E02}"/>
              </a:ext>
            </a:extLst>
          </p:cNvPr>
          <p:cNvSpPr txBox="1"/>
          <p:nvPr/>
        </p:nvSpPr>
        <p:spPr>
          <a:xfrm>
            <a:off x="931002" y="742365"/>
            <a:ext cx="10329996" cy="110799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Descriptive Feedback</a:t>
            </a:r>
          </a:p>
        </p:txBody>
      </p:sp>
      <p:pic>
        <p:nvPicPr>
          <p:cNvPr id="4" name="Picture 3" descr="Thumbs up clipart free free clipart images">
            <a:extLst>
              <a:ext uri="{FF2B5EF4-FFF2-40B4-BE49-F238E27FC236}">
                <a16:creationId xmlns:a16="http://schemas.microsoft.com/office/drawing/2014/main" id="{7CE7B760-228D-070B-1FC6-B93E5E670C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1002" y="2079770"/>
            <a:ext cx="2833370" cy="35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a:extLst>
              <a:ext uri="{FF2B5EF4-FFF2-40B4-BE49-F238E27FC236}">
                <a16:creationId xmlns:a16="http://schemas.microsoft.com/office/drawing/2014/main" id="{F070CE45-B53B-E86D-6518-4B4984168F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20221" y="3728004"/>
            <a:ext cx="1659612" cy="1555762"/>
          </a:xfrm>
          <a:prstGeom prst="rect">
            <a:avLst/>
          </a:prstGeom>
        </p:spPr>
      </p:pic>
      <p:sp>
        <p:nvSpPr>
          <p:cNvPr id="9" name="TextBox 8">
            <a:extLst>
              <a:ext uri="{FF2B5EF4-FFF2-40B4-BE49-F238E27FC236}">
                <a16:creationId xmlns:a16="http://schemas.microsoft.com/office/drawing/2014/main" id="{ACCA6D16-4F43-20A9-5304-285E4139FE1C}"/>
              </a:ext>
            </a:extLst>
          </p:cNvPr>
          <p:cNvSpPr txBox="1"/>
          <p:nvPr/>
        </p:nvSpPr>
        <p:spPr>
          <a:xfrm rot="20963172">
            <a:off x="1684185" y="3851109"/>
            <a:ext cx="1445364" cy="1169551"/>
          </a:xfrm>
          <a:prstGeom prst="rect">
            <a:avLst/>
          </a:prstGeom>
          <a:noFill/>
          <a:ln>
            <a:noFill/>
          </a:ln>
        </p:spPr>
        <p:txBody>
          <a:bodyPr wrap="square">
            <a:spAutoFit/>
          </a:bodyPr>
          <a:lstStyle/>
          <a:p>
            <a:pPr marL="0" marR="0" lvl="0" indent="0" algn="l" defTabSz="914400" rtl="0" eaLnBrk="1" fontAlgn="auto" latinLnBrk="0" hangingPunct="1">
              <a:spcBef>
                <a:spcPts val="0"/>
              </a:spcBef>
              <a:buClrTx/>
              <a:buSzTx/>
              <a:buFontTx/>
              <a:buNone/>
              <a:tabLst/>
              <a:defRPr/>
            </a:pPr>
            <a:r>
              <a:rPr kumimoji="0" lang="en-US" sz="14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You put a lot of thought into your ideas! Can you add a summary?</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Thumbs up clipart free free clipart images">
            <a:extLst>
              <a:ext uri="{FF2B5EF4-FFF2-40B4-BE49-F238E27FC236}">
                <a16:creationId xmlns:a16="http://schemas.microsoft.com/office/drawing/2014/main" id="{CBA5789D-EFBF-D018-A364-9E947F4CAC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393590">
            <a:off x="4455966" y="2547808"/>
            <a:ext cx="2877820" cy="3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a:extLst>
              <a:ext uri="{FF2B5EF4-FFF2-40B4-BE49-F238E27FC236}">
                <a16:creationId xmlns:a16="http://schemas.microsoft.com/office/drawing/2014/main" id="{DC243FDE-82C5-1593-FC9D-41963192B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457565">
            <a:off x="5618055" y="3542869"/>
            <a:ext cx="1760686" cy="1555762"/>
          </a:xfrm>
          <a:prstGeom prst="rect">
            <a:avLst/>
          </a:prstGeom>
        </p:spPr>
      </p:pic>
      <p:sp>
        <p:nvSpPr>
          <p:cNvPr id="12" name="TextBox 11">
            <a:extLst>
              <a:ext uri="{FF2B5EF4-FFF2-40B4-BE49-F238E27FC236}">
                <a16:creationId xmlns:a16="http://schemas.microsoft.com/office/drawing/2014/main" id="{A75B94E1-FC94-C7B5-5477-F2B1AE3A5FD4}"/>
              </a:ext>
            </a:extLst>
          </p:cNvPr>
          <p:cNvSpPr txBox="1"/>
          <p:nvPr/>
        </p:nvSpPr>
        <p:spPr>
          <a:xfrm>
            <a:off x="5756143" y="3693724"/>
            <a:ext cx="1645031" cy="116955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 are on the right track. What conclusion can you draw from this?</a:t>
            </a:r>
          </a:p>
        </p:txBody>
      </p:sp>
      <p:pic>
        <p:nvPicPr>
          <p:cNvPr id="13" name="Picture 12" descr="Thumbs up clipart free free clipart images">
            <a:extLst>
              <a:ext uri="{FF2B5EF4-FFF2-40B4-BE49-F238E27FC236}">
                <a16:creationId xmlns:a16="http://schemas.microsoft.com/office/drawing/2014/main" id="{DCCC7995-F9D4-96B2-E294-36BCD80D2E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1182170">
            <a:off x="8271920" y="2546342"/>
            <a:ext cx="2767770" cy="34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a:extLst>
              <a:ext uri="{FF2B5EF4-FFF2-40B4-BE49-F238E27FC236}">
                <a16:creationId xmlns:a16="http://schemas.microsoft.com/office/drawing/2014/main" id="{AA9A0E26-AEC6-8E6F-2D01-11487D2CD1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158107">
            <a:off x="8940847" y="2915842"/>
            <a:ext cx="1570532" cy="1555762"/>
          </a:xfrm>
          <a:prstGeom prst="rect">
            <a:avLst/>
          </a:prstGeom>
        </p:spPr>
      </p:pic>
      <p:sp>
        <p:nvSpPr>
          <p:cNvPr id="14" name="TextBox 13">
            <a:extLst>
              <a:ext uri="{FF2B5EF4-FFF2-40B4-BE49-F238E27FC236}">
                <a16:creationId xmlns:a16="http://schemas.microsoft.com/office/drawing/2014/main" id="{1751E6F1-2B54-7DE8-0D07-A937D12B47BD}"/>
              </a:ext>
            </a:extLst>
          </p:cNvPr>
          <p:cNvSpPr txBox="1"/>
          <p:nvPr/>
        </p:nvSpPr>
        <p:spPr>
          <a:xfrm rot="637813">
            <a:off x="9123374" y="3033601"/>
            <a:ext cx="1383787" cy="116955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How do you know this is correct? What strategy can you use?</a:t>
            </a:r>
          </a:p>
        </p:txBody>
      </p:sp>
      <p:sp>
        <p:nvSpPr>
          <p:cNvPr id="5" name="Title 4" hidden="1">
            <a:extLst>
              <a:ext uri="{FF2B5EF4-FFF2-40B4-BE49-F238E27FC236}">
                <a16:creationId xmlns:a16="http://schemas.microsoft.com/office/drawing/2014/main" id="{CE7F44E4-2402-86BF-EA79-93D2F6FEF318}"/>
              </a:ext>
            </a:extLst>
          </p:cNvPr>
          <p:cNvSpPr>
            <a:spLocks noGrp="1"/>
          </p:cNvSpPr>
          <p:nvPr>
            <p:ph type="title" idx="4294967295"/>
          </p:nvPr>
        </p:nvSpPr>
        <p:spPr/>
        <p:txBody>
          <a:bodyPr/>
          <a:lstStyle/>
          <a:p>
            <a:r>
              <a:rPr lang="en-US" dirty="0"/>
              <a:t>Descriptive Feedback</a:t>
            </a:r>
          </a:p>
        </p:txBody>
      </p:sp>
    </p:spTree>
    <p:extLst>
      <p:ext uri="{BB962C8B-B14F-4D97-AF65-F5344CB8AC3E}">
        <p14:creationId xmlns:p14="http://schemas.microsoft.com/office/powerpoint/2010/main" val="407314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FE5A2-BE9D-1B09-F494-7771BE8F6DE4}"/>
              </a:ext>
              <a:ext uri="{C183D7F6-B498-43B3-948B-1728B52AA6E4}">
                <adec:decorative xmlns:adec="http://schemas.microsoft.com/office/drawing/2017/decorative" val="1"/>
              </a:ext>
            </a:extLst>
          </p:cNvPr>
          <p:cNvSpPr txBox="1"/>
          <p:nvPr/>
        </p:nvSpPr>
        <p:spPr>
          <a:xfrm>
            <a:off x="0" y="2250195"/>
            <a:ext cx="3371160" cy="3641074"/>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5BAF350-691F-725A-B95C-C88D3AF7100D}"/>
              </a:ext>
            </a:extLst>
          </p:cNvPr>
          <p:cNvSpPr txBox="1"/>
          <p:nvPr/>
        </p:nvSpPr>
        <p:spPr>
          <a:xfrm>
            <a:off x="-1" y="3424002"/>
            <a:ext cx="3371161"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NORMS</a:t>
            </a:r>
          </a:p>
        </p:txBody>
      </p:sp>
      <p:sp>
        <p:nvSpPr>
          <p:cNvPr id="7" name="TextBox 6">
            <a:extLst>
              <a:ext uri="{FF2B5EF4-FFF2-40B4-BE49-F238E27FC236}">
                <a16:creationId xmlns:a16="http://schemas.microsoft.com/office/drawing/2014/main" id="{D2D2C24A-2CAD-AFBB-EE23-749087C5FA40}"/>
              </a:ext>
            </a:extLst>
          </p:cNvPr>
          <p:cNvSpPr txBox="1"/>
          <p:nvPr/>
        </p:nvSpPr>
        <p:spPr>
          <a:xfrm>
            <a:off x="3830196" y="839873"/>
            <a:ext cx="7946835" cy="501675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Arial" charset="0"/>
                <a:cs typeface="Arial" panose="020B0604020202020204" pitchFamily="34" charset="0"/>
              </a:rPr>
              <a:t> </a:t>
            </a: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Begin and end on time.</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Silence cell phones.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Limit distractions to breaks.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Respect all voices.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Others? </a:t>
            </a:r>
          </a:p>
        </p:txBody>
      </p:sp>
      <p:sp>
        <p:nvSpPr>
          <p:cNvPr id="8" name="Rectangle 7">
            <a:extLst>
              <a:ext uri="{FF2B5EF4-FFF2-40B4-BE49-F238E27FC236}">
                <a16:creationId xmlns:a16="http://schemas.microsoft.com/office/drawing/2014/main" id="{5C83E482-CDAC-9EB6-0326-0795A10FEDDF}"/>
              </a:ext>
              <a:ext uri="{C183D7F6-B498-43B3-948B-1728B52AA6E4}">
                <adec:decorative xmlns:adec="http://schemas.microsoft.com/office/drawing/2017/decorative" val="1"/>
              </a:ext>
            </a:extLst>
          </p:cNvPr>
          <p:cNvSpPr/>
          <p:nvPr/>
        </p:nvSpPr>
        <p:spPr>
          <a:xfrm>
            <a:off x="3753077" y="805234"/>
            <a:ext cx="8023954" cy="5086035"/>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AE077340-12A0-60F2-03C4-373C3D40D401}"/>
              </a:ext>
              <a:ext uri="{C183D7F6-B498-43B3-948B-1728B52AA6E4}">
                <adec:decorative xmlns:adec="http://schemas.microsoft.com/office/drawing/2017/decorative" val="1"/>
              </a:ext>
            </a:extLst>
          </p:cNvPr>
          <p:cNvSpPr/>
          <p:nvPr/>
        </p:nvSpPr>
        <p:spPr>
          <a:xfrm>
            <a:off x="-1" y="798591"/>
            <a:ext cx="3371160" cy="122851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F0FA076-7169-6967-6D7D-48481CAC6456}"/>
              </a:ext>
            </a:extLst>
          </p:cNvPr>
          <p:cNvSpPr txBox="1"/>
          <p:nvPr/>
        </p:nvSpPr>
        <p:spPr>
          <a:xfrm>
            <a:off x="154235" y="905015"/>
            <a:ext cx="3106755"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AZPLS</a:t>
            </a:r>
          </a:p>
        </p:txBody>
      </p:sp>
      <p:sp>
        <p:nvSpPr>
          <p:cNvPr id="2" name="Title 1" hidden="1">
            <a:extLst>
              <a:ext uri="{FF2B5EF4-FFF2-40B4-BE49-F238E27FC236}">
                <a16:creationId xmlns:a16="http://schemas.microsoft.com/office/drawing/2014/main" id="{C2A882CB-E8E2-23B0-59D1-48495EE96B1B}"/>
              </a:ext>
            </a:extLst>
          </p:cNvPr>
          <p:cNvSpPr>
            <a:spLocks noGrp="1"/>
          </p:cNvSpPr>
          <p:nvPr>
            <p:ph type="title" idx="4294967295"/>
          </p:nvPr>
        </p:nvSpPr>
        <p:spPr/>
        <p:txBody>
          <a:bodyPr/>
          <a:lstStyle/>
          <a:p>
            <a:r>
              <a:rPr lang="en-US" dirty="0"/>
              <a:t>AZPLS Norms</a:t>
            </a:r>
          </a:p>
        </p:txBody>
      </p:sp>
    </p:spTree>
    <p:extLst>
      <p:ext uri="{BB962C8B-B14F-4D97-AF65-F5344CB8AC3E}">
        <p14:creationId xmlns:p14="http://schemas.microsoft.com/office/powerpoint/2010/main" val="173808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Graphic of a team of people working together">
            <a:extLst>
              <a:ext uri="{FF2B5EF4-FFF2-40B4-BE49-F238E27FC236}">
                <a16:creationId xmlns:a16="http://schemas.microsoft.com/office/drawing/2014/main" id="{0B1049C0-8E25-CCC8-19C6-84EE9E773DA4}"/>
              </a:ext>
            </a:extLst>
          </p:cNvPr>
          <p:cNvSpPr txBox="1"/>
          <p:nvPr/>
        </p:nvSpPr>
        <p:spPr>
          <a:xfrm>
            <a:off x="520700" y="512956"/>
            <a:ext cx="11087100" cy="5832088"/>
          </a:xfrm>
          <a:prstGeom prst="rect">
            <a:avLst/>
          </a:prstGeom>
          <a:solidFill>
            <a:schemeClr val="bg1"/>
          </a:solidFill>
          <a:ln w="57150">
            <a:solidFill>
              <a:srgbClr val="BF0D3E"/>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6FA12610-87D6-9BAA-FDC5-67144BCD1D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8260" y="1192075"/>
            <a:ext cx="10855480" cy="4430669"/>
          </a:xfrm>
          <a:prstGeom prst="rect">
            <a:avLst/>
          </a:prstGeom>
        </p:spPr>
      </p:pic>
      <p:sp>
        <p:nvSpPr>
          <p:cNvPr id="3" name="Title 2" hidden="1">
            <a:extLst>
              <a:ext uri="{FF2B5EF4-FFF2-40B4-BE49-F238E27FC236}">
                <a16:creationId xmlns:a16="http://schemas.microsoft.com/office/drawing/2014/main" id="{C5266D4D-E812-1780-4F6D-0389F621E605}"/>
              </a:ext>
            </a:extLst>
          </p:cNvPr>
          <p:cNvSpPr>
            <a:spLocks noGrp="1"/>
          </p:cNvSpPr>
          <p:nvPr>
            <p:ph type="title" idx="4294967295"/>
          </p:nvPr>
        </p:nvSpPr>
        <p:spPr/>
        <p:txBody>
          <a:bodyPr/>
          <a:lstStyle/>
          <a:p>
            <a:r>
              <a:rPr lang="en-US" dirty="0"/>
              <a:t>Teamwork</a:t>
            </a:r>
          </a:p>
        </p:txBody>
      </p:sp>
    </p:spTree>
    <p:extLst>
      <p:ext uri="{BB962C8B-B14F-4D97-AF65-F5344CB8AC3E}">
        <p14:creationId xmlns:p14="http://schemas.microsoft.com/office/powerpoint/2010/main" val="423289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AEFCE-95E1-68A4-432B-F4722C65A40D}"/>
              </a:ext>
              <a:ext uri="{C183D7F6-B498-43B3-948B-1728B52AA6E4}">
                <adec:decorative xmlns:adec="http://schemas.microsoft.com/office/drawing/2017/decorative" val="1"/>
              </a:ext>
            </a:extLst>
          </p:cNvPr>
          <p:cNvSpPr txBox="1"/>
          <p:nvPr/>
        </p:nvSpPr>
        <p:spPr>
          <a:xfrm>
            <a:off x="0" y="717614"/>
            <a:ext cx="5003821" cy="542277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39213165-BA63-FB6F-281A-83A554A12312}"/>
              </a:ext>
            </a:extLst>
          </p:cNvPr>
          <p:cNvSpPr txBox="1"/>
          <p:nvPr/>
        </p:nvSpPr>
        <p:spPr>
          <a:xfrm>
            <a:off x="128446" y="2259027"/>
            <a:ext cx="4746928" cy="230832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panose="020B0604020202020204" pitchFamily="34" charset="0"/>
                <a:cs typeface="Arial" panose="020B0604020202020204" pitchFamily="34" charset="0"/>
              </a:rPr>
              <a:t>Peer</a:t>
            </a:r>
            <a:r>
              <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Feedback</a:t>
            </a:r>
          </a:p>
        </p:txBody>
      </p:sp>
      <p:sp>
        <p:nvSpPr>
          <p:cNvPr id="6" name="Rectangle 5">
            <a:extLst>
              <a:ext uri="{FF2B5EF4-FFF2-40B4-BE49-F238E27FC236}">
                <a16:creationId xmlns:a16="http://schemas.microsoft.com/office/drawing/2014/main" id="{496720E8-ECC8-F335-AB0A-59F4B16D67CF}"/>
              </a:ext>
              <a:ext uri="{C183D7F6-B498-43B3-948B-1728B52AA6E4}">
                <adec:decorative xmlns:adec="http://schemas.microsoft.com/office/drawing/2017/decorative" val="1"/>
              </a:ext>
            </a:extLst>
          </p:cNvPr>
          <p:cNvSpPr/>
          <p:nvPr/>
        </p:nvSpPr>
        <p:spPr>
          <a:xfrm>
            <a:off x="11749765" y="717614"/>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37E86B5E-9243-7AD9-1C16-D7862AF837DB}"/>
              </a:ext>
              <a:ext uri="{C183D7F6-B498-43B3-948B-1728B52AA6E4}">
                <adec:decorative xmlns:adec="http://schemas.microsoft.com/office/drawing/2017/decorative" val="1"/>
              </a:ext>
            </a:extLst>
          </p:cNvPr>
          <p:cNvSpPr/>
          <p:nvPr/>
        </p:nvSpPr>
        <p:spPr>
          <a:xfrm>
            <a:off x="5534202" y="764232"/>
            <a:ext cx="5685182" cy="5329536"/>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9DAA5293-CDC6-582D-3733-DD0449D40F7A}"/>
              </a:ext>
              <a:ext uri="{C183D7F6-B498-43B3-948B-1728B52AA6E4}">
                <adec:decorative xmlns:adec="http://schemas.microsoft.com/office/drawing/2017/decorative" val="1"/>
              </a:ext>
            </a:extLst>
          </p:cNvPr>
          <p:cNvSpPr/>
          <p:nvPr/>
        </p:nvSpPr>
        <p:spPr>
          <a:xfrm>
            <a:off x="6096000" y="1367379"/>
            <a:ext cx="3083220" cy="1646212"/>
          </a:xfrm>
          <a:prstGeom prst="wedgeRoundRectCallout">
            <a:avLst>
              <a:gd name="adj1" fmla="val -7039"/>
              <a:gd name="adj2" fmla="val 85383"/>
              <a:gd name="adj3" fmla="val 16667"/>
            </a:avLst>
          </a:prstGeom>
          <a:solidFill>
            <a:schemeClr val="bg1"/>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45FB826A-159D-B401-A087-A3CB00489436}"/>
              </a:ext>
              <a:ext uri="{C183D7F6-B498-43B3-948B-1728B52AA6E4}">
                <adec:decorative xmlns:adec="http://schemas.microsoft.com/office/drawing/2017/decorative" val="1"/>
              </a:ext>
            </a:extLst>
          </p:cNvPr>
          <p:cNvSpPr/>
          <p:nvPr/>
        </p:nvSpPr>
        <p:spPr>
          <a:xfrm flipH="1">
            <a:off x="7585541" y="3484185"/>
            <a:ext cx="3083219" cy="1548992"/>
          </a:xfrm>
          <a:prstGeom prst="wedgeRoundRectCallout">
            <a:avLst>
              <a:gd name="adj1" fmla="val -4410"/>
              <a:gd name="adj2" fmla="val 86030"/>
              <a:gd name="adj3" fmla="val 16667"/>
            </a:avLst>
          </a:prstGeom>
          <a:solidFill>
            <a:schemeClr val="bg1"/>
          </a:solidFill>
          <a:ln w="571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1E7312E0-8AEF-95B9-0CA5-C0603F2E159B}"/>
              </a:ext>
              <a:ext uri="{C183D7F6-B498-43B3-948B-1728B52AA6E4}">
                <adec:decorative xmlns:adec="http://schemas.microsoft.com/office/drawing/2017/decorative" val="1"/>
              </a:ext>
            </a:extLst>
          </p:cNvPr>
          <p:cNvSpPr/>
          <p:nvPr/>
        </p:nvSpPr>
        <p:spPr>
          <a:xfrm>
            <a:off x="6350295"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1522D3E1-D2A6-EF08-0893-41909A440C0B}"/>
              </a:ext>
              <a:ext uri="{C183D7F6-B498-43B3-948B-1728B52AA6E4}">
                <adec:decorative xmlns:adec="http://schemas.microsoft.com/office/drawing/2017/decorative" val="1"/>
              </a:ext>
            </a:extLst>
          </p:cNvPr>
          <p:cNvSpPr/>
          <p:nvPr/>
        </p:nvSpPr>
        <p:spPr>
          <a:xfrm>
            <a:off x="6912093"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BAFED0B8-0BAB-D81C-B015-41BB880733DD}"/>
              </a:ext>
              <a:ext uri="{C183D7F6-B498-43B3-948B-1728B52AA6E4}">
                <adec:decorative xmlns:adec="http://schemas.microsoft.com/office/drawing/2017/decorative" val="1"/>
              </a:ext>
            </a:extLst>
          </p:cNvPr>
          <p:cNvSpPr/>
          <p:nvPr/>
        </p:nvSpPr>
        <p:spPr>
          <a:xfrm>
            <a:off x="7458605"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082CEF8C-6BE4-8C83-839B-361C7F58F443}"/>
              </a:ext>
              <a:ext uri="{C183D7F6-B498-43B3-948B-1728B52AA6E4}">
                <adec:decorative xmlns:adec="http://schemas.microsoft.com/office/drawing/2017/decorative" val="1"/>
              </a:ext>
            </a:extLst>
          </p:cNvPr>
          <p:cNvSpPr/>
          <p:nvPr/>
        </p:nvSpPr>
        <p:spPr>
          <a:xfrm>
            <a:off x="8015103"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09B63DC5-3D77-3CAE-5C58-32737515CB74}"/>
              </a:ext>
              <a:ext uri="{C183D7F6-B498-43B3-948B-1728B52AA6E4}">
                <adec:decorative xmlns:adec="http://schemas.microsoft.com/office/drawing/2017/decorative" val="1"/>
              </a:ext>
            </a:extLst>
          </p:cNvPr>
          <p:cNvSpPr/>
          <p:nvPr/>
        </p:nvSpPr>
        <p:spPr>
          <a:xfrm>
            <a:off x="8556420" y="194409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BD746B81-B3B0-0701-38E0-DF40E983C656}"/>
              </a:ext>
              <a:ext uri="{C183D7F6-B498-43B3-948B-1728B52AA6E4}">
                <adec:decorative xmlns:adec="http://schemas.microsoft.com/office/drawing/2017/decorative" val="1"/>
              </a:ext>
            </a:extLst>
          </p:cNvPr>
          <p:cNvSpPr/>
          <p:nvPr/>
        </p:nvSpPr>
        <p:spPr>
          <a:xfrm>
            <a:off x="7784515" y="3954779"/>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F0C667D4-060E-47C0-531C-5A4FB314429D}"/>
              </a:ext>
              <a:ext uri="{C183D7F6-B498-43B3-948B-1728B52AA6E4}">
                <adec:decorative xmlns:adec="http://schemas.microsoft.com/office/drawing/2017/decorative" val="1"/>
              </a:ext>
            </a:extLst>
          </p:cNvPr>
          <p:cNvSpPr/>
          <p:nvPr/>
        </p:nvSpPr>
        <p:spPr>
          <a:xfrm>
            <a:off x="8332147" y="3942680"/>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71BFF2BA-03D5-A02D-40A3-174A9E63E702}"/>
              </a:ext>
              <a:ext uri="{C183D7F6-B498-43B3-948B-1728B52AA6E4}">
                <adec:decorative xmlns:adec="http://schemas.microsoft.com/office/drawing/2017/decorative" val="1"/>
              </a:ext>
            </a:extLst>
          </p:cNvPr>
          <p:cNvSpPr/>
          <p:nvPr/>
        </p:nvSpPr>
        <p:spPr>
          <a:xfrm>
            <a:off x="8881805" y="3945898"/>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8268FF2C-5B78-EFC1-7500-FF5C2A27B0CF}"/>
              </a:ext>
              <a:ext uri="{C183D7F6-B498-43B3-948B-1728B52AA6E4}">
                <adec:decorative xmlns:adec="http://schemas.microsoft.com/office/drawing/2017/decorative" val="1"/>
              </a:ext>
            </a:extLst>
          </p:cNvPr>
          <p:cNvSpPr/>
          <p:nvPr/>
        </p:nvSpPr>
        <p:spPr>
          <a:xfrm>
            <a:off x="9432429" y="3945899"/>
            <a:ext cx="461176" cy="469127"/>
          </a:xfrm>
          <a:prstGeom prst="star5">
            <a:avLst/>
          </a:prstGeom>
          <a:solidFill>
            <a:srgbClr val="FCAF17"/>
          </a:solidFill>
          <a:ln>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55A0287F-88AF-BB25-ADBB-6AFC4A9F6016}"/>
              </a:ext>
              <a:ext uri="{C183D7F6-B498-43B3-948B-1728B52AA6E4}">
                <adec:decorative xmlns:adec="http://schemas.microsoft.com/office/drawing/2017/decorative" val="1"/>
              </a:ext>
            </a:extLst>
          </p:cNvPr>
          <p:cNvSpPr/>
          <p:nvPr/>
        </p:nvSpPr>
        <p:spPr>
          <a:xfrm>
            <a:off x="9983053" y="3954779"/>
            <a:ext cx="461176" cy="469127"/>
          </a:xfrm>
          <a:prstGeom prst="star5">
            <a:avLst/>
          </a:prstGeom>
          <a:solidFill>
            <a:schemeClr val="bg1"/>
          </a:solidFill>
          <a:ln w="19050">
            <a:solidFill>
              <a:srgbClr val="012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96E227FC-0C0C-7E35-DB3F-C08C42D21821}"/>
              </a:ext>
            </a:extLst>
          </p:cNvPr>
          <p:cNvSpPr>
            <a:spLocks noGrp="1"/>
          </p:cNvSpPr>
          <p:nvPr>
            <p:ph type="title" idx="4294967295"/>
          </p:nvPr>
        </p:nvSpPr>
        <p:spPr/>
        <p:txBody>
          <a:bodyPr/>
          <a:lstStyle/>
          <a:p>
            <a:r>
              <a:rPr lang="en-US" dirty="0"/>
              <a:t>Peer Feedback</a:t>
            </a:r>
          </a:p>
        </p:txBody>
      </p:sp>
    </p:spTree>
    <p:extLst>
      <p:ext uri="{BB962C8B-B14F-4D97-AF65-F5344CB8AC3E}">
        <p14:creationId xmlns:p14="http://schemas.microsoft.com/office/powerpoint/2010/main" val="194778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AEFCE-95E1-68A4-432B-F4722C65A40D}"/>
              </a:ext>
              <a:ext uri="{C183D7F6-B498-43B3-948B-1728B52AA6E4}">
                <adec:decorative xmlns:adec="http://schemas.microsoft.com/office/drawing/2017/decorative" val="1"/>
              </a:ext>
            </a:extLst>
          </p:cNvPr>
          <p:cNvSpPr txBox="1"/>
          <p:nvPr/>
        </p:nvSpPr>
        <p:spPr>
          <a:xfrm>
            <a:off x="0" y="717614"/>
            <a:ext cx="5003821" cy="5422772"/>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39213165-BA63-FB6F-281A-83A554A12312}"/>
              </a:ext>
            </a:extLst>
          </p:cNvPr>
          <p:cNvSpPr txBox="1"/>
          <p:nvPr/>
        </p:nvSpPr>
        <p:spPr>
          <a:xfrm>
            <a:off x="128446" y="2259027"/>
            <a:ext cx="4746928" cy="230832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FFFFFF"/>
                </a:solidFill>
                <a:latin typeface="Arial" panose="020B0604020202020204" pitchFamily="34" charset="0"/>
                <a:cs typeface="Arial" panose="020B0604020202020204" pitchFamily="34" charset="0"/>
              </a:rPr>
              <a:t>Peer Support</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96720E8-ECC8-F335-AB0A-59F4B16D67CF}"/>
              </a:ext>
              <a:ext uri="{C183D7F6-B498-43B3-948B-1728B52AA6E4}">
                <adec:decorative xmlns:adec="http://schemas.microsoft.com/office/drawing/2017/decorative" val="1"/>
              </a:ext>
            </a:extLst>
          </p:cNvPr>
          <p:cNvSpPr/>
          <p:nvPr/>
        </p:nvSpPr>
        <p:spPr>
          <a:xfrm>
            <a:off x="11749765" y="717614"/>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37E86B5E-9243-7AD9-1C16-D7862AF837DB}"/>
              </a:ext>
              <a:ext uri="{C183D7F6-B498-43B3-948B-1728B52AA6E4}">
                <adec:decorative xmlns:adec="http://schemas.microsoft.com/office/drawing/2017/decorative" val="1"/>
              </a:ext>
            </a:extLst>
          </p:cNvPr>
          <p:cNvSpPr/>
          <p:nvPr/>
        </p:nvSpPr>
        <p:spPr>
          <a:xfrm>
            <a:off x="5534202" y="764232"/>
            <a:ext cx="5685182" cy="5329536"/>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2" descr="Cycle with people with solid fill">
            <a:extLst>
              <a:ext uri="{FF2B5EF4-FFF2-40B4-BE49-F238E27FC236}">
                <a16:creationId xmlns:a16="http://schemas.microsoft.com/office/drawing/2014/main" id="{729D76BC-3AAD-6550-69D2-5C47289FE68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86" t="12795" r="12357" b="12926"/>
          <a:stretch/>
        </p:blipFill>
        <p:spPr bwMode="auto">
          <a:xfrm>
            <a:off x="5929694" y="1027706"/>
            <a:ext cx="4885807" cy="4802588"/>
          </a:xfrm>
          <a:prstGeom prst="rect">
            <a:avLst/>
          </a:prstGeom>
          <a:ln>
            <a:noFill/>
          </a:ln>
          <a:extLst>
            <a:ext uri="{53640926-AAD7-44D8-BBD7-CCE9431645EC}">
              <a14:shadowObscured xmlns:a14="http://schemas.microsoft.com/office/drawing/2010/main"/>
            </a:ext>
          </a:extLst>
        </p:spPr>
      </p:pic>
      <p:sp>
        <p:nvSpPr>
          <p:cNvPr id="4" name="Title 3" hidden="1">
            <a:extLst>
              <a:ext uri="{FF2B5EF4-FFF2-40B4-BE49-F238E27FC236}">
                <a16:creationId xmlns:a16="http://schemas.microsoft.com/office/drawing/2014/main" id="{62548343-372E-FB8F-600E-954A753F04D2}"/>
              </a:ext>
            </a:extLst>
          </p:cNvPr>
          <p:cNvSpPr>
            <a:spLocks noGrp="1"/>
          </p:cNvSpPr>
          <p:nvPr>
            <p:ph type="title" idx="4294967295"/>
          </p:nvPr>
        </p:nvSpPr>
        <p:spPr/>
        <p:txBody>
          <a:bodyPr/>
          <a:lstStyle/>
          <a:p>
            <a:r>
              <a:rPr lang="en-US" dirty="0"/>
              <a:t>Peer Support</a:t>
            </a:r>
          </a:p>
        </p:txBody>
      </p:sp>
    </p:spTree>
    <p:extLst>
      <p:ext uri="{BB962C8B-B14F-4D97-AF65-F5344CB8AC3E}">
        <p14:creationId xmlns:p14="http://schemas.microsoft.com/office/powerpoint/2010/main" val="314098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sz="3600" b="1" i="0" u="none" kern="1200" spc="-60" baseline="0" dirty="0">
                <a:solidFill>
                  <a:srgbClr val="FFFFFF"/>
                </a:solidFill>
                <a:effectLst/>
                <a:latin typeface="+mj-lt"/>
                <a:ea typeface="+mj-ea"/>
                <a:cs typeface="+mj-cs"/>
              </a:rPr>
              <a:t>Strategic Conversations for</a:t>
            </a:r>
            <a:r>
              <a:rPr lang="en-US" sz="3600" b="1" i="1" u="none" kern="1200" spc="-60" baseline="0" dirty="0">
                <a:solidFill>
                  <a:srgbClr val="FFFFFF"/>
                </a:solidFill>
                <a:effectLst/>
                <a:latin typeface="+mj-lt"/>
                <a:ea typeface="+mj-ea"/>
                <a:cs typeface="+mj-cs"/>
              </a:rPr>
              <a:t> </a:t>
            </a:r>
            <a:r>
              <a:rPr lang="en-US" sz="3600" b="1" i="0" u="none" kern="1200" spc="-60" baseline="0" dirty="0">
                <a:solidFill>
                  <a:srgbClr val="FFFFFF"/>
                </a:solidFill>
                <a:effectLst/>
                <a:latin typeface="+mj-lt"/>
                <a:ea typeface="+mj-ea"/>
                <a:cs typeface="+mj-cs"/>
              </a:rPr>
              <a:t>Providing Feedback to Students</a:t>
            </a:r>
            <a:endParaRPr lang="en-US" dirty="0"/>
          </a:p>
        </p:txBody>
      </p:sp>
      <p:sp>
        <p:nvSpPr>
          <p:cNvPr id="7" name="TextBox 6">
            <a:extLst>
              <a:ext uri="{FF2B5EF4-FFF2-40B4-BE49-F238E27FC236}">
                <a16:creationId xmlns:a16="http://schemas.microsoft.com/office/drawing/2014/main" id="{ED831C05-B687-A6E1-4BC7-D24309B064D4}"/>
              </a:ext>
            </a:extLst>
          </p:cNvPr>
          <p:cNvSpPr txBox="1"/>
          <p:nvPr/>
        </p:nvSpPr>
        <p:spPr>
          <a:xfrm>
            <a:off x="5031489" y="1339125"/>
            <a:ext cx="6381794" cy="443198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Student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 Planning</a:t>
            </a:r>
            <a:endParaRPr kumimoji="0" lang="en-US" sz="7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83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Collaboration Skills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6122C50-5195-3AF0-5396-689DDBB26EC7}"/>
              </a:ext>
            </a:extLst>
          </p:cNvPr>
          <p:cNvSpPr txBox="1"/>
          <p:nvPr/>
        </p:nvSpPr>
        <p:spPr>
          <a:xfrm>
            <a:off x="5462340" y="1895125"/>
            <a:ext cx="6054406" cy="31393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Your Collaboration Skills</a:t>
            </a:r>
          </a:p>
        </p:txBody>
      </p:sp>
      <p:pic>
        <p:nvPicPr>
          <p:cNvPr id="12" name="Graphic 27" descr="Clipboard Checked with solid fill">
            <a:extLst>
              <a:ext uri="{FF2B5EF4-FFF2-40B4-BE49-F238E27FC236}">
                <a16:creationId xmlns:a16="http://schemas.microsoft.com/office/drawing/2014/main" id="{42F1C742-5D55-CE8C-4C53-6137771A140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298" r="11300"/>
          <a:stretch/>
        </p:blipFill>
        <p:spPr bwMode="auto">
          <a:xfrm>
            <a:off x="920841" y="678809"/>
            <a:ext cx="4104497" cy="5302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606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4CC40-C6A7-C2A8-B90C-AB84B4D01682}"/>
              </a:ext>
              <a:ext uri="{C183D7F6-B498-43B3-948B-1728B52AA6E4}">
                <adec:decorative xmlns:adec="http://schemas.microsoft.com/office/drawing/2017/decorative" val="1"/>
              </a:ext>
            </a:extLst>
          </p:cNvPr>
          <p:cNvSpPr txBox="1"/>
          <p:nvPr/>
        </p:nvSpPr>
        <p:spPr>
          <a:xfrm>
            <a:off x="5256453" y="717614"/>
            <a:ext cx="6935547" cy="5340097"/>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descr="&quot;&quot;">
            <a:extLst>
              <a:ext uri="{FF2B5EF4-FFF2-40B4-BE49-F238E27FC236}">
                <a16:creationId xmlns:a16="http://schemas.microsoft.com/office/drawing/2014/main" id="{8418D640-D7B5-E3D7-F208-08136D6B5024}"/>
              </a:ext>
            </a:extLst>
          </p:cNvPr>
          <p:cNvSpPr txBox="1"/>
          <p:nvPr/>
        </p:nvSpPr>
        <p:spPr>
          <a:xfrm>
            <a:off x="0" y="717614"/>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a:extLst>
              <a:ext uri="{FF2B5EF4-FFF2-40B4-BE49-F238E27FC236}">
                <a16:creationId xmlns:a16="http://schemas.microsoft.com/office/drawing/2014/main" id="{614BAC5B-C922-A0F2-EBD6-AD1D001124D3}"/>
              </a:ext>
              <a:ext uri="{C183D7F6-B498-43B3-948B-1728B52AA6E4}">
                <adec:decorative xmlns:adec="http://schemas.microsoft.com/office/drawing/2017/decorative" val="1"/>
              </a:ext>
            </a:extLst>
          </p:cNvPr>
          <p:cNvSpPr/>
          <p:nvPr/>
        </p:nvSpPr>
        <p:spPr>
          <a:xfrm>
            <a:off x="1328896" y="2839451"/>
            <a:ext cx="2909869" cy="2835654"/>
          </a:xfrm>
          <a:prstGeom prst="flowChartConnector">
            <a:avLst/>
          </a:prstGeom>
          <a:solidFill>
            <a:schemeClr val="bg1"/>
          </a:solidFill>
          <a:ln w="168275">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Graphic 17" descr="Blueprint with solid fill">
            <a:extLst>
              <a:ext uri="{FF2B5EF4-FFF2-40B4-BE49-F238E27FC236}">
                <a16:creationId xmlns:a16="http://schemas.microsoft.com/office/drawing/2014/main" id="{16C87662-EA76-F849-8F65-EE9FC8DC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786" y="3208534"/>
            <a:ext cx="2074914" cy="2074914"/>
          </a:xfrm>
          <a:prstGeom prst="rect">
            <a:avLst/>
          </a:prstGeom>
        </p:spPr>
      </p:pic>
      <p:sp>
        <p:nvSpPr>
          <p:cNvPr id="8" name="TextBox 7">
            <a:extLst>
              <a:ext uri="{FF2B5EF4-FFF2-40B4-BE49-F238E27FC236}">
                <a16:creationId xmlns:a16="http://schemas.microsoft.com/office/drawing/2014/main" id="{F7835E74-1C64-9A15-DAC3-FA40791CECF4}"/>
              </a:ext>
            </a:extLst>
          </p:cNvPr>
          <p:cNvSpPr txBox="1"/>
          <p:nvPr/>
        </p:nvSpPr>
        <p:spPr>
          <a:xfrm>
            <a:off x="5288051" y="896814"/>
            <a:ext cx="6744351" cy="4924361"/>
          </a:xfrm>
          <a:prstGeom prst="rect">
            <a:avLst/>
          </a:prstGeom>
          <a:noFill/>
          <a:ln>
            <a:no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Collective Input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Final Action Plan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Implementation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Coaching</a:t>
            </a:r>
            <a:endParaRPr kumimoji="0" lang="en-US" sz="5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CC2D31-58D2-8CEC-CE6C-65819C943F89}"/>
              </a:ext>
            </a:extLst>
          </p:cNvPr>
          <p:cNvSpPr txBox="1"/>
          <p:nvPr/>
        </p:nvSpPr>
        <p:spPr>
          <a:xfrm>
            <a:off x="811505" y="717614"/>
            <a:ext cx="4013200" cy="19389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Planning</a:t>
            </a:r>
          </a:p>
        </p:txBody>
      </p:sp>
      <p:sp>
        <p:nvSpPr>
          <p:cNvPr id="4" name="Title 3" hidden="1">
            <a:extLst>
              <a:ext uri="{FF2B5EF4-FFF2-40B4-BE49-F238E27FC236}">
                <a16:creationId xmlns:a16="http://schemas.microsoft.com/office/drawing/2014/main" id="{213D017D-0EE2-51A2-3FEE-820F897D686B}"/>
              </a:ext>
            </a:extLst>
          </p:cNvPr>
          <p:cNvSpPr>
            <a:spLocks noGrp="1"/>
          </p:cNvSpPr>
          <p:nvPr>
            <p:ph type="title" idx="4294967295"/>
          </p:nvPr>
        </p:nvSpPr>
        <p:spPr/>
        <p:txBody>
          <a:bodyPr/>
          <a:lstStyle/>
          <a:p>
            <a:r>
              <a:rPr lang="en-US" dirty="0"/>
              <a:t>Action Planning</a:t>
            </a:r>
          </a:p>
        </p:txBody>
      </p:sp>
    </p:spTree>
    <p:extLst>
      <p:ext uri="{BB962C8B-B14F-4D97-AF65-F5344CB8AC3E}">
        <p14:creationId xmlns:p14="http://schemas.microsoft.com/office/powerpoint/2010/main" val="3653821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BDA515-54A2-D07A-0A29-9D3CDBE574AE}"/>
              </a:ext>
              <a:ext uri="{C183D7F6-B498-43B3-948B-1728B52AA6E4}">
                <adec:decorative xmlns:adec="http://schemas.microsoft.com/office/drawing/2017/decorative" val="1"/>
              </a:ext>
            </a:extLst>
          </p:cNvPr>
          <p:cNvSpPr/>
          <p:nvPr/>
        </p:nvSpPr>
        <p:spPr>
          <a:xfrm>
            <a:off x="433330" y="399360"/>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4EA5B06A-9DA3-07E9-C144-26AA841E6956}"/>
              </a:ext>
            </a:extLst>
          </p:cNvPr>
          <p:cNvSpPr txBox="1"/>
          <p:nvPr/>
        </p:nvSpPr>
        <p:spPr>
          <a:xfrm>
            <a:off x="433331" y="633879"/>
            <a:ext cx="11325339" cy="7430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Supporting Literacy Achievement</a:t>
            </a:r>
          </a:p>
        </p:txBody>
      </p:sp>
      <p:sp>
        <p:nvSpPr>
          <p:cNvPr id="8" name="TextBox 7">
            <a:extLst>
              <a:ext uri="{FF2B5EF4-FFF2-40B4-BE49-F238E27FC236}">
                <a16:creationId xmlns:a16="http://schemas.microsoft.com/office/drawing/2014/main" id="{87B0B6C5-2AFF-ED20-81BB-D2154FE80944}"/>
              </a:ext>
            </a:extLst>
          </p:cNvPr>
          <p:cNvSpPr txBox="1"/>
          <p:nvPr/>
        </p:nvSpPr>
        <p:spPr>
          <a:xfrm>
            <a:off x="433329" y="5564742"/>
            <a:ext cx="10713641" cy="7430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For All Students</a:t>
            </a:r>
          </a:p>
        </p:txBody>
      </p:sp>
      <p:pic>
        <p:nvPicPr>
          <p:cNvPr id="7" name="Picture 6">
            <a:extLst>
              <a:ext uri="{FF2B5EF4-FFF2-40B4-BE49-F238E27FC236}">
                <a16:creationId xmlns:a16="http://schemas.microsoft.com/office/drawing/2014/main" id="{A5DA70DF-ED10-C971-AE2A-6FE1B023CD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2485" y="5539661"/>
            <a:ext cx="501783" cy="684460"/>
          </a:xfrm>
          <a:prstGeom prst="rect">
            <a:avLst/>
          </a:prstGeom>
          <a:noFill/>
        </p:spPr>
      </p:pic>
      <p:sp>
        <p:nvSpPr>
          <p:cNvPr id="2" name="Title 1" hidden="1">
            <a:extLst>
              <a:ext uri="{FF2B5EF4-FFF2-40B4-BE49-F238E27FC236}">
                <a16:creationId xmlns:a16="http://schemas.microsoft.com/office/drawing/2014/main" id="{C861397D-74DE-3ADC-4E8C-7DE195F9193E}"/>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AZPLS strategy implementation</a:t>
            </a:r>
            <a:endParaRPr lang="en-US" dirty="0"/>
          </a:p>
        </p:txBody>
      </p:sp>
      <p:pic>
        <p:nvPicPr>
          <p:cNvPr id="3" name="Picture 2" descr="A close-up of hands holding a seedling&#10;">
            <a:extLst>
              <a:ext uri="{FF2B5EF4-FFF2-40B4-BE49-F238E27FC236}">
                <a16:creationId xmlns:a16="http://schemas.microsoft.com/office/drawing/2014/main" id="{E380ED77-2B0A-66CA-BBD7-6D0BFF9039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8037" y="1559374"/>
            <a:ext cx="5735926" cy="3822958"/>
          </a:xfrm>
          <a:prstGeom prst="rect">
            <a:avLst/>
          </a:prstGeom>
          <a:noFill/>
          <a:ln w="57150">
            <a:solidFill>
              <a:srgbClr val="012369"/>
            </a:solidFill>
          </a:ln>
        </p:spPr>
      </p:pic>
    </p:spTree>
    <p:extLst>
      <p:ext uri="{BB962C8B-B14F-4D97-AF65-F5344CB8AC3E}">
        <p14:creationId xmlns:p14="http://schemas.microsoft.com/office/powerpoint/2010/main" val="360204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BF0D3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0AB3F958-E2D6-2967-CD3E-970EF64FD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8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971223FB-AD88-0CA4-7A5D-038CC7EB770B}"/>
              </a:ext>
            </a:extLst>
          </p:cNvPr>
          <p:cNvSpPr txBox="1"/>
          <p:nvPr/>
        </p:nvSpPr>
        <p:spPr>
          <a:xfrm>
            <a:off x="2169571" y="4730471"/>
            <a:ext cx="7852857" cy="125679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Collaborative Teams</a:t>
            </a: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Collaborative Teams</a:t>
            </a:r>
          </a:p>
        </p:txBody>
      </p:sp>
    </p:spTree>
    <p:extLst>
      <p:ext uri="{BB962C8B-B14F-4D97-AF65-F5344CB8AC3E}">
        <p14:creationId xmlns:p14="http://schemas.microsoft.com/office/powerpoint/2010/main" val="153751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107113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6" name="TextBox 5">
            <a:extLst>
              <a:ext uri="{FF2B5EF4-FFF2-40B4-BE49-F238E27FC236}">
                <a16:creationId xmlns:a16="http://schemas.microsoft.com/office/drawing/2014/main" id="{C0BBA509-D907-34E0-3B03-203D80C0443C}"/>
              </a:ext>
            </a:extLst>
          </p:cNvPr>
          <p:cNvSpPr txBox="1"/>
          <p:nvPr/>
        </p:nvSpPr>
        <p:spPr>
          <a:xfrm>
            <a:off x="2175161" y="2539999"/>
            <a:ext cx="1215739" cy="18620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BF0D3E"/>
                </a:solidFill>
                <a:latin typeface="Arial Black" panose="020B0A04020102020204" pitchFamily="34" charset="0"/>
              </a:rPr>
              <a:t>5</a:t>
            </a:r>
            <a:endParaRPr kumimoji="0" lang="en-US" sz="11500" b="0" i="0" u="none" strike="noStrike" kern="1200" cap="none" spc="0" normalizeH="0" baseline="0" noProof="0" dirty="0">
              <a:ln>
                <a:noFill/>
              </a:ln>
              <a:solidFill>
                <a:srgbClr val="BF0D3E"/>
              </a:solidFill>
              <a:effectLst/>
              <a:uLnTx/>
              <a:uFillTx/>
              <a:latin typeface="Arial Black" panose="020B0A04020102020204" pitchFamily="34" charset="0"/>
              <a:ea typeface="+mn-ea"/>
              <a:cs typeface="+mn-cs"/>
            </a:endParaRPr>
          </a:p>
        </p:txBody>
      </p:sp>
      <p:sp>
        <p:nvSpPr>
          <p:cNvPr id="7" name="Title 6" hidden="1">
            <a:extLst>
              <a:ext uri="{FF2B5EF4-FFF2-40B4-BE49-F238E27FC236}">
                <a16:creationId xmlns:a16="http://schemas.microsoft.com/office/drawing/2014/main" id="{F6A84E62-B689-F669-4F7C-8BA9B63E7380}"/>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Explicit comprehension strategies </a:t>
            </a:r>
            <a:endParaRPr lang="en-US" dirty="0"/>
          </a:p>
        </p:txBody>
      </p:sp>
      <p:sp>
        <p:nvSpPr>
          <p:cNvPr id="8" name="TextBox 7">
            <a:extLst>
              <a:ext uri="{FF2B5EF4-FFF2-40B4-BE49-F238E27FC236}">
                <a16:creationId xmlns:a16="http://schemas.microsoft.com/office/drawing/2014/main" id="{875742B6-19F6-7E0A-8ADE-7813A898C6D3}"/>
              </a:ext>
            </a:extLst>
          </p:cNvPr>
          <p:cNvSpPr txBox="1"/>
          <p:nvPr/>
        </p:nvSpPr>
        <p:spPr>
          <a:xfrm>
            <a:off x="5751207" y="979081"/>
            <a:ext cx="6440793"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Extended Discussion             of Text Meaning and            Interpretation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Descriptive and Peer Feedback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Action Plan Priorities</a:t>
            </a:r>
          </a:p>
        </p:txBody>
      </p:sp>
    </p:spTree>
    <p:extLst>
      <p:ext uri="{BB962C8B-B14F-4D97-AF65-F5344CB8AC3E}">
        <p14:creationId xmlns:p14="http://schemas.microsoft.com/office/powerpoint/2010/main" val="265189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What literacy skills do students</a:t>
            </a:r>
            <a:r>
              <a:rPr lang="en-US" baseline="0" dirty="0"/>
              <a:t> need to have success?</a:t>
            </a:r>
            <a:endParaRPr lang="en-US" dirty="0"/>
          </a:p>
        </p:txBody>
      </p:sp>
      <p:sp>
        <p:nvSpPr>
          <p:cNvPr id="4" name="TextBox 3">
            <a:extLst>
              <a:ext uri="{FF2B5EF4-FFF2-40B4-BE49-F238E27FC236}">
                <a16:creationId xmlns:a16="http://schemas.microsoft.com/office/drawing/2014/main" id="{9716F3A5-EAC2-F3D1-2C06-614301B9625D}"/>
              </a:ext>
            </a:extLst>
          </p:cNvPr>
          <p:cNvSpPr txBox="1"/>
          <p:nvPr/>
        </p:nvSpPr>
        <p:spPr>
          <a:xfrm>
            <a:off x="4819606" y="876300"/>
            <a:ext cx="6824753" cy="5278368"/>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How can strategies for extended discussion        of text meaning and interpretation and peer feedback impact the learning of all students     in all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8030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852859" cy="391268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Learning Process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356053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23266"/>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6088192" y="733765"/>
            <a:ext cx="6092888" cy="542816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0920" y="733765"/>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descr="Flowchart:&#10;Where are we headed?&#10;Where are we now?&#10;How will we close the gap?">
            <a:extLst>
              <a:ext uri="{FF2B5EF4-FFF2-40B4-BE49-F238E27FC236}">
                <a16:creationId xmlns:a16="http://schemas.microsoft.com/office/drawing/2014/main" id="{35090F84-98C0-45D1-8E98-454B7FA49E49}"/>
              </a:ext>
            </a:extLst>
          </p:cNvPr>
          <p:cNvGraphicFramePr/>
          <p:nvPr/>
        </p:nvGraphicFramePr>
        <p:xfrm>
          <a:off x="612717" y="869950"/>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1216975" y="1792226"/>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3381238" y="1789300"/>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2215148" y="4236604"/>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2651211" y="3055781"/>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6208206" y="2022258"/>
            <a:ext cx="5852859" cy="281348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Individual     and Team Implementation</a:t>
            </a:r>
          </a:p>
        </p:txBody>
      </p:sp>
      <p:pic>
        <p:nvPicPr>
          <p:cNvPr id="15" name="Picture 14">
            <a:extLst>
              <a:ext uri="{FF2B5EF4-FFF2-40B4-BE49-F238E27FC236}">
                <a16:creationId xmlns:a16="http://schemas.microsoft.com/office/drawing/2014/main" id="{C3A8F392-E827-9374-46F2-5D09849E9CF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5855" y="3271793"/>
            <a:ext cx="548301" cy="747913"/>
          </a:xfrm>
          <a:prstGeom prst="rect">
            <a:avLst/>
          </a:prstGeom>
          <a:noFill/>
        </p:spPr>
      </p:pic>
      <p:sp>
        <p:nvSpPr>
          <p:cNvPr id="3" name="Title 2" hidden="1">
            <a:extLst>
              <a:ext uri="{FF2B5EF4-FFF2-40B4-BE49-F238E27FC236}">
                <a16:creationId xmlns:a16="http://schemas.microsoft.com/office/drawing/2014/main" id="{727B61F4-D598-A7CF-5A90-032B5C9D1D60}"/>
              </a:ext>
            </a:extLst>
          </p:cNvPr>
          <p:cNvSpPr>
            <a:spLocks noGrp="1"/>
          </p:cNvSpPr>
          <p:nvPr>
            <p:ph type="title" idx="4294967295"/>
          </p:nvPr>
        </p:nvSpPr>
        <p:spPr/>
        <p:txBody>
          <a:bodyPr/>
          <a:lstStyle/>
          <a:p>
            <a:r>
              <a:rPr lang="en-US" dirty="0"/>
              <a:t>Individual and Team Implementation</a:t>
            </a:r>
          </a:p>
        </p:txBody>
      </p:sp>
    </p:spTree>
    <p:extLst>
      <p:ext uri="{BB962C8B-B14F-4D97-AF65-F5344CB8AC3E}">
        <p14:creationId xmlns:p14="http://schemas.microsoft.com/office/powerpoint/2010/main" val="246836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82DC81-4A95-63F4-E49B-14A38BEA3F70}"/>
              </a:ext>
              <a:ext uri="{C183D7F6-B498-43B3-948B-1728B52AA6E4}">
                <adec:decorative xmlns:adec="http://schemas.microsoft.com/office/drawing/2017/decorative" val="1"/>
              </a:ext>
            </a:extLst>
          </p:cNvPr>
          <p:cNvSpPr txBox="1"/>
          <p:nvPr/>
        </p:nvSpPr>
        <p:spPr>
          <a:xfrm>
            <a:off x="3647324" y="487476"/>
            <a:ext cx="7892143" cy="5883048"/>
          </a:xfrm>
          <a:prstGeom prst="rect">
            <a:avLst/>
          </a:prstGeom>
          <a:solidFill>
            <a:schemeClr val="bg1"/>
          </a:solidFill>
          <a:ln w="76200">
            <a:solidFill>
              <a:srgbClr val="012369"/>
            </a:solidFill>
          </a:ln>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B3D0AA13-F491-05AA-69DC-9AF12EC74E6A}"/>
              </a:ext>
              <a:ext uri="{C183D7F6-B498-43B3-948B-1728B52AA6E4}">
                <adec:decorative xmlns:adec="http://schemas.microsoft.com/office/drawing/2017/decorative" val="1"/>
              </a:ext>
            </a:extLst>
          </p:cNvPr>
          <p:cNvSpPr txBox="1"/>
          <p:nvPr/>
        </p:nvSpPr>
        <p:spPr>
          <a:xfrm>
            <a:off x="-30074" y="733425"/>
            <a:ext cx="3467100" cy="5391150"/>
          </a:xfrm>
          <a:prstGeom prst="rect">
            <a:avLst/>
          </a:prstGeom>
          <a:solidFill>
            <a:srgbClr val="012369"/>
          </a:solidFill>
          <a:ln>
            <a:noFill/>
          </a:ln>
        </p:spPr>
        <p:txBody>
          <a:bodyPr wrap="square" rtlCol="0">
            <a:spAutoFit/>
          </a:bodyPr>
          <a:lstStyle/>
          <a:p>
            <a:pPr algn="l"/>
            <a:endParaRPr lang="en-US" dirty="0"/>
          </a:p>
        </p:txBody>
      </p:sp>
      <p:pic>
        <p:nvPicPr>
          <p:cNvPr id="4" name="Picture 3" descr="Puzzle pieces connected together">
            <a:extLst>
              <a:ext uri="{FF2B5EF4-FFF2-40B4-BE49-F238E27FC236}">
                <a16:creationId xmlns:a16="http://schemas.microsoft.com/office/drawing/2014/main" id="{4DC9A6EB-92BC-0576-6846-C433B8EDBABA}"/>
              </a:ext>
            </a:extLst>
          </p:cNvPr>
          <p:cNvPicPr/>
          <p:nvPr/>
        </p:nvPicPr>
        <p:blipFill rotWithShape="1">
          <a:blip r:embed="rId3" cstate="print">
            <a:extLst>
              <a:ext uri="{28A0092B-C50C-407E-A947-70E740481C1C}">
                <a14:useLocalDpi xmlns:a14="http://schemas.microsoft.com/office/drawing/2010/main" val="0"/>
              </a:ext>
            </a:extLst>
          </a:blip>
          <a:srcRect t="18124" b="18373"/>
          <a:stretch/>
        </p:blipFill>
        <p:spPr bwMode="auto">
          <a:xfrm rot="5400000">
            <a:off x="2196632" y="2287119"/>
            <a:ext cx="5297259" cy="228376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D08AE1C-4318-D8E4-8606-C5F924726EF6}"/>
              </a:ext>
            </a:extLst>
          </p:cNvPr>
          <p:cNvSpPr txBox="1"/>
          <p:nvPr/>
        </p:nvSpPr>
        <p:spPr>
          <a:xfrm>
            <a:off x="6262965" y="1534585"/>
            <a:ext cx="4200047" cy="707886"/>
          </a:xfrm>
          <a:prstGeom prst="rect">
            <a:avLst/>
          </a:prstGeom>
          <a:noFill/>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ELA Standards</a:t>
            </a:r>
          </a:p>
        </p:txBody>
      </p:sp>
      <p:sp>
        <p:nvSpPr>
          <p:cNvPr id="6" name="TextBox 5">
            <a:extLst>
              <a:ext uri="{FF2B5EF4-FFF2-40B4-BE49-F238E27FC236}">
                <a16:creationId xmlns:a16="http://schemas.microsoft.com/office/drawing/2014/main" id="{AC88A21A-E75D-7B55-8B17-717E22FC7527}"/>
              </a:ext>
            </a:extLst>
          </p:cNvPr>
          <p:cNvSpPr txBox="1"/>
          <p:nvPr/>
        </p:nvSpPr>
        <p:spPr>
          <a:xfrm>
            <a:off x="6360018" y="2583192"/>
            <a:ext cx="4005943" cy="1569660"/>
          </a:xfrm>
          <a:prstGeom prst="rect">
            <a:avLst/>
          </a:prstGeom>
          <a:noFill/>
        </p:spPr>
        <p:txBody>
          <a:bodyPr wrap="square" rtlCol="0">
            <a:spAutoFit/>
          </a:bodyPr>
          <a:lstStyle/>
          <a:p>
            <a:pPr algn="ctr"/>
            <a:r>
              <a:rPr lang="en-US" sz="4800" b="1" dirty="0">
                <a:solidFill>
                  <a:srgbClr val="002B82"/>
                </a:solidFill>
                <a:latin typeface="Arial" panose="020B0604020202020204" pitchFamily="34" charset="0"/>
                <a:cs typeface="Arial" panose="020B0604020202020204" pitchFamily="34" charset="0"/>
              </a:rPr>
              <a:t>Increased Achievement</a:t>
            </a:r>
          </a:p>
        </p:txBody>
      </p:sp>
      <p:sp>
        <p:nvSpPr>
          <p:cNvPr id="7" name="TextBox 6">
            <a:extLst>
              <a:ext uri="{FF2B5EF4-FFF2-40B4-BE49-F238E27FC236}">
                <a16:creationId xmlns:a16="http://schemas.microsoft.com/office/drawing/2014/main" id="{1C75F174-6622-91F5-8A22-56ECBD6A7EFA}"/>
              </a:ext>
            </a:extLst>
          </p:cNvPr>
          <p:cNvSpPr txBox="1"/>
          <p:nvPr/>
        </p:nvSpPr>
        <p:spPr>
          <a:xfrm>
            <a:off x="5465136" y="4493573"/>
            <a:ext cx="6074332" cy="707886"/>
          </a:xfrm>
          <a:prstGeom prst="rect">
            <a:avLst/>
          </a:prstGeom>
          <a:noFill/>
        </p:spPr>
        <p:txBody>
          <a:bodyPr wrap="square" rtlCol="0">
            <a:spAutoFit/>
          </a:bodyPr>
          <a:lstStyle/>
          <a:p>
            <a:pPr algn="ctr"/>
            <a:r>
              <a:rPr lang="en-US" sz="4000" b="1" dirty="0">
                <a:solidFill>
                  <a:srgbClr val="BF0D3E"/>
                </a:solidFill>
                <a:latin typeface="Arial" panose="020B0604020202020204" pitchFamily="34" charset="0"/>
                <a:cs typeface="Arial" panose="020B0604020202020204" pitchFamily="34" charset="0"/>
              </a:rPr>
              <a:t>IES Recommendations</a:t>
            </a:r>
          </a:p>
        </p:txBody>
      </p:sp>
      <p:sp>
        <p:nvSpPr>
          <p:cNvPr id="8" name="TextBox 7">
            <a:extLst>
              <a:ext uri="{FF2B5EF4-FFF2-40B4-BE49-F238E27FC236}">
                <a16:creationId xmlns:a16="http://schemas.microsoft.com/office/drawing/2014/main" id="{5ACC2D02-1A83-B507-CDF2-534DC05E91BF}"/>
              </a:ext>
            </a:extLst>
          </p:cNvPr>
          <p:cNvSpPr txBox="1"/>
          <p:nvPr/>
        </p:nvSpPr>
        <p:spPr>
          <a:xfrm>
            <a:off x="78703" y="2459504"/>
            <a:ext cx="3249545"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Aligning </a:t>
            </a:r>
          </a:p>
          <a:p>
            <a:pPr algn="ctr"/>
            <a:r>
              <a:rPr lang="en-US" sz="6000" b="1" dirty="0">
                <a:solidFill>
                  <a:schemeClr val="bg1"/>
                </a:solidFill>
                <a:latin typeface="Arial" panose="020B0604020202020204" pitchFamily="34" charset="0"/>
                <a:cs typeface="Arial" panose="020B0604020202020204" pitchFamily="34" charset="0"/>
              </a:rPr>
              <a:t>Efforts </a:t>
            </a:r>
          </a:p>
        </p:txBody>
      </p:sp>
      <p:sp>
        <p:nvSpPr>
          <p:cNvPr id="9" name="Rectangle 8">
            <a:extLst>
              <a:ext uri="{FF2B5EF4-FFF2-40B4-BE49-F238E27FC236}">
                <a16:creationId xmlns:a16="http://schemas.microsoft.com/office/drawing/2014/main" id="{309685DD-C118-EB4A-3555-75B81DD3C956}"/>
              </a:ext>
              <a:ext uri="{C183D7F6-B498-43B3-948B-1728B52AA6E4}">
                <adec:decorative xmlns:adec="http://schemas.microsoft.com/office/drawing/2017/decorative" val="1"/>
              </a:ext>
            </a:extLst>
          </p:cNvPr>
          <p:cNvSpPr/>
          <p:nvPr/>
        </p:nvSpPr>
        <p:spPr>
          <a:xfrm>
            <a:off x="11749765" y="733425"/>
            <a:ext cx="442235" cy="5391150"/>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hidden="1">
            <a:extLst>
              <a:ext uri="{FF2B5EF4-FFF2-40B4-BE49-F238E27FC236}">
                <a16:creationId xmlns:a16="http://schemas.microsoft.com/office/drawing/2014/main" id="{0FF27F83-EB32-A768-3DE4-E044FAD93367}"/>
              </a:ext>
            </a:extLst>
          </p:cNvPr>
          <p:cNvSpPr>
            <a:spLocks noGrp="1"/>
          </p:cNvSpPr>
          <p:nvPr>
            <p:ph type="title" idx="4294967295"/>
          </p:nvPr>
        </p:nvSpPr>
        <p:spPr/>
        <p:txBody>
          <a:bodyPr/>
          <a:lstStyle/>
          <a:p>
            <a:r>
              <a:rPr lang="en-US" dirty="0"/>
              <a:t>Aligning Efforts</a:t>
            </a:r>
          </a:p>
        </p:txBody>
      </p:sp>
    </p:spTree>
    <p:extLst>
      <p:ext uri="{BB962C8B-B14F-4D97-AF65-F5344CB8AC3E}">
        <p14:creationId xmlns:p14="http://schemas.microsoft.com/office/powerpoint/2010/main" val="20436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3677</TotalTime>
  <Words>6167</Words>
  <Application>Microsoft Office PowerPoint</Application>
  <PresentationFormat>Widescreen</PresentationFormat>
  <Paragraphs>400</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Black</vt:lpstr>
      <vt:lpstr>Calibri</vt:lpstr>
      <vt:lpstr>Calibri Light</vt:lpstr>
      <vt:lpstr>Corbel</vt:lpstr>
      <vt:lpstr>Wingdings 2</vt:lpstr>
      <vt:lpstr>Office Theme</vt:lpstr>
      <vt:lpstr>Frame</vt:lpstr>
      <vt:lpstr>Module 5</vt:lpstr>
      <vt:lpstr>AZPLS Norms</vt:lpstr>
      <vt:lpstr>Collaborative Teams</vt:lpstr>
      <vt:lpstr>Series Module Overview</vt:lpstr>
      <vt:lpstr>Explicit comprehension strategies </vt:lpstr>
      <vt:lpstr>What literacy skills do students need to have success?</vt:lpstr>
      <vt:lpstr>Professional Learning Process</vt:lpstr>
      <vt:lpstr>Individual and Team Implementation</vt:lpstr>
      <vt:lpstr>Aligning Efforts</vt:lpstr>
      <vt:lpstr>Provide explicit vocabulary instruction</vt:lpstr>
      <vt:lpstr>Dimensions of formative assessment</vt:lpstr>
      <vt:lpstr>Extended Discussion Activity</vt:lpstr>
      <vt:lpstr>Structured Academic Conversation</vt:lpstr>
      <vt:lpstr>Effective Questions</vt:lpstr>
      <vt:lpstr>Webb’s Depth of Knowledge</vt:lpstr>
      <vt:lpstr>Learning Connection Poster</vt:lpstr>
      <vt:lpstr>Student Impact Implementation Action Planning</vt:lpstr>
      <vt:lpstr>Key Attributes</vt:lpstr>
      <vt:lpstr>Descriptive Feedback</vt:lpstr>
      <vt:lpstr>Teamwork</vt:lpstr>
      <vt:lpstr>Peer Feedback</vt:lpstr>
      <vt:lpstr>Peer Support</vt:lpstr>
      <vt:lpstr>Strategic Conversations for Providing Feedback to Students</vt:lpstr>
      <vt:lpstr>Your Collaboration Skills</vt:lpstr>
      <vt:lpstr>Action Planning</vt:lpstr>
      <vt:lpstr>AZPLS strategy implementation</vt:lpstr>
      <vt:lpstr>Arizona Dept of Ed Exceptional Student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Professional Learning Series</dc:title>
  <dc:creator>Carolina Crawford</dc:creator>
  <cp:lastModifiedBy>Kim Conley</cp:lastModifiedBy>
  <cp:revision>24</cp:revision>
  <dcterms:created xsi:type="dcterms:W3CDTF">2022-07-26T16:01:48Z</dcterms:created>
  <dcterms:modified xsi:type="dcterms:W3CDTF">2023-05-28T04:21:59Z</dcterms:modified>
</cp:coreProperties>
</file>