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sldIdLst>
    <p:sldId id="611" r:id="rId3"/>
    <p:sldId id="964" r:id="rId4"/>
    <p:sldId id="800" r:id="rId5"/>
    <p:sldId id="1021" r:id="rId6"/>
    <p:sldId id="1030" r:id="rId7"/>
    <p:sldId id="1034" r:id="rId8"/>
    <p:sldId id="1033" r:id="rId9"/>
    <p:sldId id="918" r:id="rId10"/>
    <p:sldId id="607" r:id="rId11"/>
    <p:sldId id="804" r:id="rId12"/>
    <p:sldId id="1059" r:id="rId13"/>
    <p:sldId id="1060" r:id="rId14"/>
    <p:sldId id="1061" r:id="rId15"/>
    <p:sldId id="1062" r:id="rId16"/>
    <p:sldId id="1063" r:id="rId17"/>
    <p:sldId id="1064" r:id="rId18"/>
    <p:sldId id="600" r:id="rId19"/>
    <p:sldId id="1065" r:id="rId20"/>
    <p:sldId id="1066" r:id="rId21"/>
    <p:sldId id="61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369"/>
    <a:srgbClr val="BF0D3E"/>
    <a:srgbClr val="FCAF17"/>
    <a:srgbClr val="006C82"/>
    <a:srgbClr val="002F8E"/>
    <a:srgbClr val="008600"/>
    <a:srgbClr val="0CB8CA"/>
    <a:srgbClr val="0092B1"/>
    <a:srgbClr val="40BAD2"/>
    <a:srgbClr val="CDED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75095" autoAdjust="0"/>
  </p:normalViewPr>
  <p:slideViewPr>
    <p:cSldViewPr snapToGrid="0">
      <p:cViewPr varScale="1">
        <p:scale>
          <a:sx n="81" d="100"/>
          <a:sy n="81" d="100"/>
        </p:scale>
        <p:origin x="894"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44" d="100"/>
          <a:sy n="144" d="100"/>
        </p:scale>
        <p:origin x="684" y="-27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12169"/>
            </a:solidFill>
            <a:ln>
              <a:noFill/>
            </a:ln>
            <a:effectLst/>
          </c:spPr>
          <c:invertIfNegative val="0"/>
          <c:dPt>
            <c:idx val="0"/>
            <c:invertIfNegative val="0"/>
            <c:bubble3D val="0"/>
            <c:spPr>
              <a:solidFill>
                <a:srgbClr val="012169"/>
              </a:solidFill>
              <a:ln>
                <a:noFill/>
              </a:ln>
              <a:effectLst/>
            </c:spPr>
            <c:extLst>
              <c:ext xmlns:c16="http://schemas.microsoft.com/office/drawing/2014/chart" uri="{C3380CC4-5D6E-409C-BE32-E72D297353CC}">
                <c16:uniqueId val="{00000001-B814-4773-9533-62CF53F727AF}"/>
              </c:ext>
            </c:extLst>
          </c:dPt>
          <c:cat>
            <c:strRef>
              <c:f>Sheet1!$A$2:$A$5</c:f>
              <c:strCache>
                <c:ptCount val="4"/>
                <c:pt idx="0">
                  <c:v>All teachers think all students can do good work.</c:v>
                </c:pt>
                <c:pt idx="1">
                  <c:v>Reading instruction includes all students.</c:v>
                </c:pt>
                <c:pt idx="2">
                  <c:v>Having students with specific learning
disabilities in the general classroom has a positive effect on the academic development of my child.</c:v>
                </c:pt>
                <c:pt idx="3">
                  <c:v>My child’s education has been positively affected by having students with specific learning disabilities </c:v>
                </c:pt>
              </c:strCache>
            </c:strRef>
          </c:cat>
          <c:val>
            <c:numRef>
              <c:f>Sheet1!$B$2:$B$5</c:f>
              <c:numCache>
                <c:formatCode>0%</c:formatCode>
                <c:ptCount val="4"/>
                <c:pt idx="0">
                  <c:v>0.9</c:v>
                </c:pt>
                <c:pt idx="1">
                  <c:v>0.75</c:v>
                </c:pt>
                <c:pt idx="2">
                  <c:v>0.63</c:v>
                </c:pt>
                <c:pt idx="3">
                  <c:v>0.5</c:v>
                </c:pt>
              </c:numCache>
            </c:numRef>
          </c:val>
          <c:extLst>
            <c:ext xmlns:c16="http://schemas.microsoft.com/office/drawing/2014/chart" uri="{C3380CC4-5D6E-409C-BE32-E72D297353CC}">
              <c16:uniqueId val="{00000002-B814-4773-9533-62CF53F727AF}"/>
            </c:ext>
          </c:extLst>
        </c:ser>
        <c:dLbls>
          <c:showLegendKey val="0"/>
          <c:showVal val="0"/>
          <c:showCatName val="0"/>
          <c:showSerName val="0"/>
          <c:showPercent val="0"/>
          <c:showBubbleSize val="0"/>
        </c:dLbls>
        <c:gapWidth val="182"/>
        <c:axId val="537438040"/>
        <c:axId val="537435416"/>
      </c:barChart>
      <c:catAx>
        <c:axId val="537438040"/>
        <c:scaling>
          <c:orientation val="maxMin"/>
        </c:scaling>
        <c:delete val="1"/>
        <c:axPos val="l"/>
        <c:numFmt formatCode="General" sourceLinked="1"/>
        <c:majorTickMark val="none"/>
        <c:minorTickMark val="none"/>
        <c:tickLblPos val="nextTo"/>
        <c:crossAx val="537435416"/>
        <c:crosses val="autoZero"/>
        <c:auto val="1"/>
        <c:lblAlgn val="ctr"/>
        <c:lblOffset val="100"/>
        <c:noMultiLvlLbl val="0"/>
      </c:catAx>
      <c:valAx>
        <c:axId val="53743541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37438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2E682-06CB-4206-9D53-0C12DFFD78BB}" type="doc">
      <dgm:prSet loTypeId="urn:microsoft.com/office/officeart/2005/8/layout/cycle8" loCatId="cycle" qsTypeId="urn:microsoft.com/office/officeart/2005/8/quickstyle/simple5" qsCatId="simple" csTypeId="urn:microsoft.com/office/officeart/2005/8/colors/colorful5" csCatId="colorful" phldr="1"/>
      <dgm:spPr/>
      <dgm:t>
        <a:bodyPr/>
        <a:lstStyle/>
        <a:p>
          <a:endParaRPr lang="en-US"/>
        </a:p>
      </dgm:t>
    </dgm:pt>
    <dgm:pt modelId="{4DB908AB-92C9-43A0-9D95-F2E08291277F}">
      <dgm:prSet phldrT="[Text]" custT="1"/>
      <dgm:spPr>
        <a:solidFill>
          <a:schemeClr val="bg1"/>
        </a:solidFill>
        <a:ln w="57150">
          <a:solidFill>
            <a:srgbClr val="012169"/>
          </a:solidFill>
        </a:ln>
        <a:effectLst/>
      </dgm:spPr>
      <dgm:t>
        <a:bodyPr/>
        <a:lstStyle/>
        <a:p>
          <a:pPr algn="ctr"/>
          <a:endParaRPr lang="en-US" sz="1600" b="1" dirty="0">
            <a:solidFill>
              <a:srgbClr val="BF0D3E"/>
            </a:solidFill>
            <a:latin typeface="Arial" panose="020B0604020202020204" pitchFamily="34" charset="0"/>
            <a:cs typeface="Arial" panose="020B0604020202020204" pitchFamily="34" charset="0"/>
          </a:endParaRPr>
        </a:p>
      </dgm:t>
    </dgm:pt>
    <dgm:pt modelId="{1B06E588-C415-4565-958E-A3AC3437B0B1}" type="parTrans" cxnId="{0A4D1830-4125-41AD-BEBA-C68CA0D8E59A}">
      <dgm:prSet/>
      <dgm:spPr/>
      <dgm:t>
        <a:bodyPr/>
        <a:lstStyle/>
        <a:p>
          <a:pPr algn="ctr"/>
          <a:endParaRPr lang="en-US"/>
        </a:p>
      </dgm:t>
    </dgm:pt>
    <dgm:pt modelId="{619AB1EE-9E9A-4578-95DA-5A13A4ECD94C}" type="sibTrans" cxnId="{0A4D1830-4125-41AD-BEBA-C68CA0D8E59A}">
      <dgm:prSet/>
      <dgm:spPr/>
      <dgm:t>
        <a:bodyPr/>
        <a:lstStyle/>
        <a:p>
          <a:pPr algn="ctr"/>
          <a:endParaRPr lang="en-US"/>
        </a:p>
      </dgm:t>
    </dgm:pt>
    <dgm:pt modelId="{75931E6C-2CB9-405A-9C02-7A6DB6361DF4}">
      <dgm:prSet phldrT="[Text]" custT="1"/>
      <dgm:spPr>
        <a:solidFill>
          <a:schemeClr val="bg1"/>
        </a:solidFill>
        <a:ln w="57150">
          <a:solidFill>
            <a:srgbClr val="012169"/>
          </a:solidFill>
        </a:ln>
        <a:effectLst/>
      </dgm:spPr>
      <dgm:t>
        <a:bodyPr/>
        <a:lstStyle/>
        <a:p>
          <a:pPr algn="ctr"/>
          <a:endParaRPr lang="en-US" sz="1600" b="1" dirty="0">
            <a:solidFill>
              <a:srgbClr val="002060"/>
            </a:solidFill>
            <a:latin typeface="Arial" panose="020B0604020202020204" pitchFamily="34" charset="0"/>
            <a:cs typeface="Arial" panose="020B0604020202020204" pitchFamily="34" charset="0"/>
          </a:endParaRPr>
        </a:p>
      </dgm:t>
    </dgm:pt>
    <dgm:pt modelId="{5F2D66E7-C6FA-4A9F-AA69-F98E19E31B16}" type="parTrans" cxnId="{0727B77E-ACCF-46AA-B9E1-EB9BF5662F3E}">
      <dgm:prSet/>
      <dgm:spPr/>
      <dgm:t>
        <a:bodyPr/>
        <a:lstStyle/>
        <a:p>
          <a:pPr algn="ctr"/>
          <a:endParaRPr lang="en-US"/>
        </a:p>
      </dgm:t>
    </dgm:pt>
    <dgm:pt modelId="{8DC250BE-C784-40AC-B41E-52FF49075A25}" type="sibTrans" cxnId="{0727B77E-ACCF-46AA-B9E1-EB9BF5662F3E}">
      <dgm:prSet/>
      <dgm:spPr/>
      <dgm:t>
        <a:bodyPr/>
        <a:lstStyle/>
        <a:p>
          <a:pPr algn="ctr"/>
          <a:endParaRPr lang="en-US"/>
        </a:p>
      </dgm:t>
    </dgm:pt>
    <dgm:pt modelId="{64415FC0-7A1D-41B3-96EF-13F4843F4F53}">
      <dgm:prSet phldrT="[Text]" custT="1"/>
      <dgm:spPr>
        <a:solidFill>
          <a:schemeClr val="bg1"/>
        </a:solidFill>
        <a:ln w="57150">
          <a:solidFill>
            <a:srgbClr val="012169"/>
          </a:solidFill>
        </a:ln>
        <a:effectLst/>
      </dgm:spPr>
      <dgm:t>
        <a:bodyPr/>
        <a:lstStyle/>
        <a:p>
          <a:pPr algn="ctr"/>
          <a:endParaRPr lang="en-US" sz="2000" b="1" dirty="0">
            <a:solidFill>
              <a:srgbClr val="002F8E"/>
            </a:solidFill>
            <a:latin typeface="Arial" panose="020B0604020202020204" pitchFamily="34" charset="0"/>
            <a:cs typeface="Arial" panose="020B0604020202020204" pitchFamily="34" charset="0"/>
          </a:endParaRPr>
        </a:p>
      </dgm:t>
    </dgm:pt>
    <dgm:pt modelId="{57D463DD-C5DF-46F7-BBB8-8F22352014B6}" type="sibTrans" cxnId="{880C0973-B114-4992-AC6D-3D9684D78546}">
      <dgm:prSet/>
      <dgm:spPr/>
      <dgm:t>
        <a:bodyPr/>
        <a:lstStyle/>
        <a:p>
          <a:pPr algn="ctr"/>
          <a:endParaRPr lang="en-US"/>
        </a:p>
      </dgm:t>
    </dgm:pt>
    <dgm:pt modelId="{322F63D1-7DB3-4193-A9F7-DDFA495B901E}" type="parTrans" cxnId="{880C0973-B114-4992-AC6D-3D9684D78546}">
      <dgm:prSet/>
      <dgm:spPr/>
      <dgm:t>
        <a:bodyPr/>
        <a:lstStyle/>
        <a:p>
          <a:pPr algn="ctr"/>
          <a:endParaRPr lang="en-US"/>
        </a:p>
      </dgm:t>
    </dgm:pt>
    <dgm:pt modelId="{001DC6DD-8BEC-4ADC-BD18-3C7D9484A166}" type="pres">
      <dgm:prSet presAssocID="{6E22E682-06CB-4206-9D53-0C12DFFD78BB}" presName="compositeShape" presStyleCnt="0">
        <dgm:presLayoutVars>
          <dgm:chMax val="7"/>
          <dgm:dir/>
          <dgm:resizeHandles val="exact"/>
        </dgm:presLayoutVars>
      </dgm:prSet>
      <dgm:spPr/>
    </dgm:pt>
    <dgm:pt modelId="{CE7FE453-A297-484F-98EE-C4E0724B41F4}" type="pres">
      <dgm:prSet presAssocID="{6E22E682-06CB-4206-9D53-0C12DFFD78BB}" presName="wedge1" presStyleLbl="node1" presStyleIdx="0" presStyleCnt="3" custScaleX="108048" custScaleY="106826"/>
      <dgm:spPr/>
    </dgm:pt>
    <dgm:pt modelId="{E38AE5ED-C4CE-41A9-B501-0CE1975F372A}" type="pres">
      <dgm:prSet presAssocID="{6E22E682-06CB-4206-9D53-0C12DFFD78BB}" presName="dummy1a" presStyleCnt="0"/>
      <dgm:spPr/>
    </dgm:pt>
    <dgm:pt modelId="{0DB8D7DC-6585-4C75-8140-3D8C0DB1AE7D}" type="pres">
      <dgm:prSet presAssocID="{6E22E682-06CB-4206-9D53-0C12DFFD78BB}" presName="dummy1b" presStyleCnt="0"/>
      <dgm:spPr/>
    </dgm:pt>
    <dgm:pt modelId="{CAE182D5-062B-4A09-9337-5C0DABF76751}" type="pres">
      <dgm:prSet presAssocID="{6E22E682-06CB-4206-9D53-0C12DFFD78BB}" presName="wedge1Tx" presStyleLbl="node1" presStyleIdx="0" presStyleCnt="3">
        <dgm:presLayoutVars>
          <dgm:chMax val="0"/>
          <dgm:chPref val="0"/>
          <dgm:bulletEnabled val="1"/>
        </dgm:presLayoutVars>
      </dgm:prSet>
      <dgm:spPr/>
    </dgm:pt>
    <dgm:pt modelId="{42024380-CB21-437E-8C5B-263FFC186430}" type="pres">
      <dgm:prSet presAssocID="{6E22E682-06CB-4206-9D53-0C12DFFD78BB}" presName="wedge2" presStyleLbl="node1" presStyleIdx="1" presStyleCnt="3" custAng="0" custScaleX="117253" custScaleY="108308" custLinFactNeighborX="240" custLinFactNeighborY="186"/>
      <dgm:spPr/>
    </dgm:pt>
    <dgm:pt modelId="{3139F813-0751-479E-98DD-5DBA829BC286}" type="pres">
      <dgm:prSet presAssocID="{6E22E682-06CB-4206-9D53-0C12DFFD78BB}" presName="dummy2a" presStyleCnt="0"/>
      <dgm:spPr/>
    </dgm:pt>
    <dgm:pt modelId="{92155A59-8BBA-417D-8BAA-44FC55F33AAE}" type="pres">
      <dgm:prSet presAssocID="{6E22E682-06CB-4206-9D53-0C12DFFD78BB}" presName="dummy2b" presStyleCnt="0"/>
      <dgm:spPr/>
    </dgm:pt>
    <dgm:pt modelId="{3FB6D09C-6DAD-4345-9FF0-0AD04D876EDF}" type="pres">
      <dgm:prSet presAssocID="{6E22E682-06CB-4206-9D53-0C12DFFD78BB}" presName="wedge2Tx" presStyleLbl="node1" presStyleIdx="1" presStyleCnt="3">
        <dgm:presLayoutVars>
          <dgm:chMax val="0"/>
          <dgm:chPref val="0"/>
          <dgm:bulletEnabled val="1"/>
        </dgm:presLayoutVars>
      </dgm:prSet>
      <dgm:spPr/>
    </dgm:pt>
    <dgm:pt modelId="{797EBAE2-7122-4EC0-B5D4-DBA02478AC16}" type="pres">
      <dgm:prSet presAssocID="{6E22E682-06CB-4206-9D53-0C12DFFD78BB}" presName="wedge3" presStyleLbl="node1" presStyleIdx="2" presStyleCnt="3" custScaleX="104081" custScaleY="110042" custLinFactNeighborX="-522" custLinFactNeighborY="445"/>
      <dgm:spPr/>
    </dgm:pt>
    <dgm:pt modelId="{7529FC32-9512-4896-99AF-7F892B9F7AF4}" type="pres">
      <dgm:prSet presAssocID="{6E22E682-06CB-4206-9D53-0C12DFFD78BB}" presName="dummy3a" presStyleCnt="0"/>
      <dgm:spPr/>
    </dgm:pt>
    <dgm:pt modelId="{3301F55B-E4C5-4813-857A-20C6A987AC9D}" type="pres">
      <dgm:prSet presAssocID="{6E22E682-06CB-4206-9D53-0C12DFFD78BB}" presName="dummy3b" presStyleCnt="0"/>
      <dgm:spPr/>
    </dgm:pt>
    <dgm:pt modelId="{78B02902-4CE7-4660-A56C-99DBCFD1E869}" type="pres">
      <dgm:prSet presAssocID="{6E22E682-06CB-4206-9D53-0C12DFFD78BB}" presName="wedge3Tx" presStyleLbl="node1" presStyleIdx="2" presStyleCnt="3">
        <dgm:presLayoutVars>
          <dgm:chMax val="0"/>
          <dgm:chPref val="0"/>
          <dgm:bulletEnabled val="1"/>
        </dgm:presLayoutVars>
      </dgm:prSet>
      <dgm:spPr/>
    </dgm:pt>
    <dgm:pt modelId="{FD4B27A2-5E3B-4CBF-96DF-397C5F7F4BDF}" type="pres">
      <dgm:prSet presAssocID="{619AB1EE-9E9A-4578-95DA-5A13A4ECD94C}" presName="arrowWedge1" presStyleLbl="fgSibTrans2D1" presStyleIdx="0" presStyleCnt="3" custScaleX="111399" custScaleY="110295" custLinFactNeighborX="-758" custLinFactNeighborY="686"/>
      <dgm:spPr>
        <a:solidFill>
          <a:srgbClr val="012169"/>
        </a:solidFill>
        <a:effectLst/>
      </dgm:spPr>
    </dgm:pt>
    <dgm:pt modelId="{E7D72E2C-0E6C-4BFC-9EF9-807CA70C6A06}" type="pres">
      <dgm:prSet presAssocID="{57D463DD-C5DF-46F7-BBB8-8F22352014B6}" presName="arrowWedge2" presStyleLbl="fgSibTrans2D1" presStyleIdx="1" presStyleCnt="3" custAng="0" custScaleX="115166" custScaleY="113648" custLinFactNeighborX="-743" custLinFactNeighborY="-1151"/>
      <dgm:spPr>
        <a:solidFill>
          <a:srgbClr val="012169"/>
        </a:solidFill>
        <a:effectLst/>
      </dgm:spPr>
    </dgm:pt>
    <dgm:pt modelId="{29F0539A-FDE5-414D-956B-B24E8C0FE345}" type="pres">
      <dgm:prSet presAssocID="{8DC250BE-C784-40AC-B41E-52FF49075A25}" presName="arrowWedge3" presStyleLbl="fgSibTrans2D1" presStyleIdx="2" presStyleCnt="3" custScaleX="111103" custScaleY="108069" custLinFactNeighborX="1524" custLinFactNeighborY="-137"/>
      <dgm:spPr>
        <a:solidFill>
          <a:srgbClr val="012169"/>
        </a:solidFill>
        <a:effectLst/>
      </dgm:spPr>
    </dgm:pt>
  </dgm:ptLst>
  <dgm:cxnLst>
    <dgm:cxn modelId="{0A4D1830-4125-41AD-BEBA-C68CA0D8E59A}" srcId="{6E22E682-06CB-4206-9D53-0C12DFFD78BB}" destId="{4DB908AB-92C9-43A0-9D95-F2E08291277F}" srcOrd="0" destOrd="0" parTransId="{1B06E588-C415-4565-958E-A3AC3437B0B1}" sibTransId="{619AB1EE-9E9A-4578-95DA-5A13A4ECD94C}"/>
    <dgm:cxn modelId="{79F76A42-05DD-411E-B13F-EEC32CE3BABA}" type="presOf" srcId="{4DB908AB-92C9-43A0-9D95-F2E08291277F}" destId="{CAE182D5-062B-4A09-9337-5C0DABF76751}" srcOrd="1" destOrd="0" presId="urn:microsoft.com/office/officeart/2005/8/layout/cycle8"/>
    <dgm:cxn modelId="{82E54564-D833-4713-ACFF-1FC166395ED9}" type="presOf" srcId="{75931E6C-2CB9-405A-9C02-7A6DB6361DF4}" destId="{78B02902-4CE7-4660-A56C-99DBCFD1E869}" srcOrd="1" destOrd="0" presId="urn:microsoft.com/office/officeart/2005/8/layout/cycle8"/>
    <dgm:cxn modelId="{880C0973-B114-4992-AC6D-3D9684D78546}" srcId="{6E22E682-06CB-4206-9D53-0C12DFFD78BB}" destId="{64415FC0-7A1D-41B3-96EF-13F4843F4F53}" srcOrd="1" destOrd="0" parTransId="{322F63D1-7DB3-4193-A9F7-DDFA495B901E}" sibTransId="{57D463DD-C5DF-46F7-BBB8-8F22352014B6}"/>
    <dgm:cxn modelId="{0727B77E-ACCF-46AA-B9E1-EB9BF5662F3E}" srcId="{6E22E682-06CB-4206-9D53-0C12DFFD78BB}" destId="{75931E6C-2CB9-405A-9C02-7A6DB6361DF4}" srcOrd="2" destOrd="0" parTransId="{5F2D66E7-C6FA-4A9F-AA69-F98E19E31B16}" sibTransId="{8DC250BE-C784-40AC-B41E-52FF49075A25}"/>
    <dgm:cxn modelId="{A50DB487-5187-4FE8-A947-D463893CFC31}" type="presOf" srcId="{6E22E682-06CB-4206-9D53-0C12DFFD78BB}" destId="{001DC6DD-8BEC-4ADC-BD18-3C7D9484A166}" srcOrd="0" destOrd="0" presId="urn:microsoft.com/office/officeart/2005/8/layout/cycle8"/>
    <dgm:cxn modelId="{096E918D-58CA-409B-AE2B-F956C6F95B9F}" type="presOf" srcId="{64415FC0-7A1D-41B3-96EF-13F4843F4F53}" destId="{3FB6D09C-6DAD-4345-9FF0-0AD04D876EDF}" srcOrd="1" destOrd="0" presId="urn:microsoft.com/office/officeart/2005/8/layout/cycle8"/>
    <dgm:cxn modelId="{1368538F-2784-46C4-8678-CB42198AF2D0}" type="presOf" srcId="{64415FC0-7A1D-41B3-96EF-13F4843F4F53}" destId="{42024380-CB21-437E-8C5B-263FFC186430}" srcOrd="0" destOrd="0" presId="urn:microsoft.com/office/officeart/2005/8/layout/cycle8"/>
    <dgm:cxn modelId="{2C94D098-B1CC-40BD-90A9-E105699D289E}" type="presOf" srcId="{75931E6C-2CB9-405A-9C02-7A6DB6361DF4}" destId="{797EBAE2-7122-4EC0-B5D4-DBA02478AC16}" srcOrd="0" destOrd="0" presId="urn:microsoft.com/office/officeart/2005/8/layout/cycle8"/>
    <dgm:cxn modelId="{928031FC-CB29-40D6-B11B-71E243E58A5E}" type="presOf" srcId="{4DB908AB-92C9-43A0-9D95-F2E08291277F}" destId="{CE7FE453-A297-484F-98EE-C4E0724B41F4}" srcOrd="0" destOrd="0" presId="urn:microsoft.com/office/officeart/2005/8/layout/cycle8"/>
    <dgm:cxn modelId="{43BA2B14-E4B0-4D63-9D38-59A92894AFD7}" type="presParOf" srcId="{001DC6DD-8BEC-4ADC-BD18-3C7D9484A166}" destId="{CE7FE453-A297-484F-98EE-C4E0724B41F4}" srcOrd="0" destOrd="0" presId="urn:microsoft.com/office/officeart/2005/8/layout/cycle8"/>
    <dgm:cxn modelId="{6A790BF2-9125-4B55-9EB8-4CC17079EB0B}" type="presParOf" srcId="{001DC6DD-8BEC-4ADC-BD18-3C7D9484A166}" destId="{E38AE5ED-C4CE-41A9-B501-0CE1975F372A}" srcOrd="1" destOrd="0" presId="urn:microsoft.com/office/officeart/2005/8/layout/cycle8"/>
    <dgm:cxn modelId="{37D27103-3A2F-4271-9EB0-C5BC353C0434}" type="presParOf" srcId="{001DC6DD-8BEC-4ADC-BD18-3C7D9484A166}" destId="{0DB8D7DC-6585-4C75-8140-3D8C0DB1AE7D}" srcOrd="2" destOrd="0" presId="urn:microsoft.com/office/officeart/2005/8/layout/cycle8"/>
    <dgm:cxn modelId="{E2774B03-70EA-4AC9-A3C3-51C2017A21FF}" type="presParOf" srcId="{001DC6DD-8BEC-4ADC-BD18-3C7D9484A166}" destId="{CAE182D5-062B-4A09-9337-5C0DABF76751}" srcOrd="3" destOrd="0" presId="urn:microsoft.com/office/officeart/2005/8/layout/cycle8"/>
    <dgm:cxn modelId="{ECF12074-F348-439B-87F4-89325C2248E5}" type="presParOf" srcId="{001DC6DD-8BEC-4ADC-BD18-3C7D9484A166}" destId="{42024380-CB21-437E-8C5B-263FFC186430}" srcOrd="4" destOrd="0" presId="urn:microsoft.com/office/officeart/2005/8/layout/cycle8"/>
    <dgm:cxn modelId="{AA49C063-16D2-4608-AE49-8A8C6593AF9E}" type="presParOf" srcId="{001DC6DD-8BEC-4ADC-BD18-3C7D9484A166}" destId="{3139F813-0751-479E-98DD-5DBA829BC286}" srcOrd="5" destOrd="0" presId="urn:microsoft.com/office/officeart/2005/8/layout/cycle8"/>
    <dgm:cxn modelId="{D1B7B745-81F9-4BC1-8613-7C5C47247286}" type="presParOf" srcId="{001DC6DD-8BEC-4ADC-BD18-3C7D9484A166}" destId="{92155A59-8BBA-417D-8BAA-44FC55F33AAE}" srcOrd="6" destOrd="0" presId="urn:microsoft.com/office/officeart/2005/8/layout/cycle8"/>
    <dgm:cxn modelId="{0962BB1B-C57E-40D5-B9C7-3033302B8D4C}" type="presParOf" srcId="{001DC6DD-8BEC-4ADC-BD18-3C7D9484A166}" destId="{3FB6D09C-6DAD-4345-9FF0-0AD04D876EDF}" srcOrd="7" destOrd="0" presId="urn:microsoft.com/office/officeart/2005/8/layout/cycle8"/>
    <dgm:cxn modelId="{E56385B5-19E7-4257-B5C9-AD2F457E306F}" type="presParOf" srcId="{001DC6DD-8BEC-4ADC-BD18-3C7D9484A166}" destId="{797EBAE2-7122-4EC0-B5D4-DBA02478AC16}" srcOrd="8" destOrd="0" presId="urn:microsoft.com/office/officeart/2005/8/layout/cycle8"/>
    <dgm:cxn modelId="{A0CC4905-F92F-49D3-B7C8-A43E4FE1DA7A}" type="presParOf" srcId="{001DC6DD-8BEC-4ADC-BD18-3C7D9484A166}" destId="{7529FC32-9512-4896-99AF-7F892B9F7AF4}" srcOrd="9" destOrd="0" presId="urn:microsoft.com/office/officeart/2005/8/layout/cycle8"/>
    <dgm:cxn modelId="{3194B170-FD47-4499-806C-8D3A860BD3AC}" type="presParOf" srcId="{001DC6DD-8BEC-4ADC-BD18-3C7D9484A166}" destId="{3301F55B-E4C5-4813-857A-20C6A987AC9D}" srcOrd="10" destOrd="0" presId="urn:microsoft.com/office/officeart/2005/8/layout/cycle8"/>
    <dgm:cxn modelId="{225C384A-1EE4-4DEA-9401-A29B8E37113C}" type="presParOf" srcId="{001DC6DD-8BEC-4ADC-BD18-3C7D9484A166}" destId="{78B02902-4CE7-4660-A56C-99DBCFD1E869}" srcOrd="11" destOrd="0" presId="urn:microsoft.com/office/officeart/2005/8/layout/cycle8"/>
    <dgm:cxn modelId="{93284365-54A7-42DE-99D5-83ABF3C34408}" type="presParOf" srcId="{001DC6DD-8BEC-4ADC-BD18-3C7D9484A166}" destId="{FD4B27A2-5E3B-4CBF-96DF-397C5F7F4BDF}" srcOrd="12" destOrd="0" presId="urn:microsoft.com/office/officeart/2005/8/layout/cycle8"/>
    <dgm:cxn modelId="{F1E77DC0-7B44-4D62-875C-40B87232176A}" type="presParOf" srcId="{001DC6DD-8BEC-4ADC-BD18-3C7D9484A166}" destId="{E7D72E2C-0E6C-4BFC-9EF9-807CA70C6A06}" srcOrd="13" destOrd="0" presId="urn:microsoft.com/office/officeart/2005/8/layout/cycle8"/>
    <dgm:cxn modelId="{DE74CC3B-CC1B-44C2-8C90-0FCB62816440}" type="presParOf" srcId="{001DC6DD-8BEC-4ADC-BD18-3C7D9484A166}" destId="{29F0539A-FDE5-414D-956B-B24E8C0FE3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E453-A297-484F-98EE-C4E0724B41F4}">
      <dsp:nvSpPr>
        <dsp:cNvPr id="0" name=""/>
        <dsp:cNvSpPr/>
      </dsp:nvSpPr>
      <dsp:spPr>
        <a:xfrm>
          <a:off x="420241" y="204581"/>
          <a:ext cx="4645203" cy="4592667"/>
        </a:xfrm>
        <a:prstGeom prst="pie">
          <a:avLst>
            <a:gd name="adj1" fmla="val 16200000"/>
            <a:gd name="adj2" fmla="val 18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BF0D3E"/>
            </a:solidFill>
            <a:latin typeface="Arial" panose="020B0604020202020204" pitchFamily="34" charset="0"/>
            <a:cs typeface="Arial" panose="020B0604020202020204" pitchFamily="34" charset="0"/>
          </a:endParaRPr>
        </a:p>
      </dsp:txBody>
      <dsp:txXfrm>
        <a:off x="2868374" y="1177789"/>
        <a:ext cx="1659001" cy="1366865"/>
      </dsp:txXfrm>
    </dsp:sp>
    <dsp:sp modelId="{42024380-CB21-437E-8C5B-263FFC186430}">
      <dsp:nvSpPr>
        <dsp:cNvPr id="0" name=""/>
        <dsp:cNvSpPr/>
      </dsp:nvSpPr>
      <dsp:spPr>
        <a:xfrm>
          <a:off x="144145" y="334264"/>
          <a:ext cx="5040945" cy="4656381"/>
        </a:xfrm>
        <a:prstGeom prst="pie">
          <a:avLst>
            <a:gd name="adj1" fmla="val 1800000"/>
            <a:gd name="adj2" fmla="val 90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002F8E"/>
            </a:solidFill>
            <a:latin typeface="Arial" panose="020B0604020202020204" pitchFamily="34" charset="0"/>
            <a:cs typeface="Arial" panose="020B0604020202020204" pitchFamily="34" charset="0"/>
          </a:endParaRPr>
        </a:p>
      </dsp:txBody>
      <dsp:txXfrm>
        <a:off x="1344370" y="3355369"/>
        <a:ext cx="2700506" cy="1219528"/>
      </dsp:txXfrm>
    </dsp:sp>
    <dsp:sp modelId="{797EBAE2-7122-4EC0-B5D4-DBA02478AC16}">
      <dsp:nvSpPr>
        <dsp:cNvPr id="0" name=""/>
        <dsp:cNvSpPr/>
      </dsp:nvSpPr>
      <dsp:spPr>
        <a:xfrm>
          <a:off x="305987" y="154581"/>
          <a:ext cx="4474654" cy="4730930"/>
        </a:xfrm>
        <a:prstGeom prst="pie">
          <a:avLst>
            <a:gd name="adj1" fmla="val 9000000"/>
            <a:gd name="adj2" fmla="val 162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002060"/>
            </a:solidFill>
            <a:latin typeface="Arial" panose="020B0604020202020204" pitchFamily="34" charset="0"/>
            <a:cs typeface="Arial" panose="020B0604020202020204" pitchFamily="34" charset="0"/>
          </a:endParaRPr>
        </a:p>
      </dsp:txBody>
      <dsp:txXfrm>
        <a:off x="824301" y="1157088"/>
        <a:ext cx="1598090" cy="1408014"/>
      </dsp:txXfrm>
    </dsp:sp>
    <dsp:sp modelId="{FD4B27A2-5E3B-4CBF-96DF-397C5F7F4BDF}">
      <dsp:nvSpPr>
        <dsp:cNvPr id="0" name=""/>
        <dsp:cNvSpPr/>
      </dsp:nvSpPr>
      <dsp:spPr>
        <a:xfrm>
          <a:off x="14012" y="-131613"/>
          <a:ext cx="5382227" cy="5328887"/>
        </a:xfrm>
        <a:prstGeom prst="circularArrow">
          <a:avLst>
            <a:gd name="adj1" fmla="val 5085"/>
            <a:gd name="adj2" fmla="val 327528"/>
            <a:gd name="adj3" fmla="val 1472472"/>
            <a:gd name="adj4" fmla="val 1619943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7D72E2C-0E6C-4BFC-9EF9-807CA70C6A06}">
      <dsp:nvSpPr>
        <dsp:cNvPr id="0" name=""/>
        <dsp:cNvSpPr/>
      </dsp:nvSpPr>
      <dsp:spPr>
        <a:xfrm>
          <a:off x="-156500" y="-140366"/>
          <a:ext cx="5564229" cy="5490887"/>
        </a:xfrm>
        <a:prstGeom prst="circularArrow">
          <a:avLst>
            <a:gd name="adj1" fmla="val 5085"/>
            <a:gd name="adj2" fmla="val 327528"/>
            <a:gd name="adj3" fmla="val 8671970"/>
            <a:gd name="adj4" fmla="val 180050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9F0539A-FDE5-414D-956B-B24E8C0FE345}">
      <dsp:nvSpPr>
        <dsp:cNvPr id="0" name=""/>
        <dsp:cNvSpPr/>
      </dsp:nvSpPr>
      <dsp:spPr>
        <a:xfrm>
          <a:off x="-68105" y="-99049"/>
          <a:ext cx="5367926" cy="5221339"/>
        </a:xfrm>
        <a:prstGeom prst="circularArrow">
          <a:avLst>
            <a:gd name="adj1" fmla="val 5085"/>
            <a:gd name="adj2" fmla="val 327528"/>
            <a:gd name="adj3" fmla="val 15873039"/>
            <a:gd name="adj4" fmla="val 9000000"/>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B501C-014B-4155-8F40-062903BB25A8}" type="datetimeFigureOut">
              <a:rPr lang="en-US" smtClean="0"/>
              <a:t>5/27/2023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B033CD-3DBC-4654-9383-2CF649866EB1}" type="slidenum">
              <a:rPr lang="en-US" smtClean="0"/>
              <a:t>‹#›</a:t>
            </a:fld>
            <a:endParaRPr lang="en-US"/>
          </a:p>
        </p:txBody>
      </p:sp>
    </p:spTree>
    <p:extLst>
      <p:ext uri="{BB962C8B-B14F-4D97-AF65-F5344CB8AC3E}">
        <p14:creationId xmlns:p14="http://schemas.microsoft.com/office/powerpoint/2010/main" val="373833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96875"/>
            <a:ext cx="5543550" cy="3117850"/>
          </a:xfrm>
        </p:spPr>
      </p:sp>
      <p:sp>
        <p:nvSpPr>
          <p:cNvPr id="3" name="Notes Placeholder 2"/>
          <p:cNvSpPr>
            <a:spLocks noGrp="1"/>
          </p:cNvSpPr>
          <p:nvPr>
            <p:ph type="body" idx="1"/>
          </p:nvPr>
        </p:nvSpPr>
        <p:spPr>
          <a:xfrm>
            <a:off x="657225" y="3613900"/>
            <a:ext cx="5560060" cy="3636705"/>
          </a:xfrm>
        </p:spPr>
        <p:txBody>
          <a:bodyPr/>
          <a:lstStyle/>
          <a:p>
            <a:r>
              <a:rPr lang="en-US" dirty="0">
                <a:latin typeface="Arial" panose="020B0604020202020204" pitchFamily="34" charset="0"/>
                <a:cs typeface="Arial" panose="020B0604020202020204" pitchFamily="34" charset="0"/>
              </a:rPr>
              <a:t>Welcome to the Arizona Professional Learning Series (AZPLS) Parent Meeting. The Arizona Department of Education received funding to create a professional learning series to guide schools in implementing inclusionary practices and creating partnerships to increase literacy achievement for all students. These partnerships include school staff, students, and parents.</a:t>
            </a:r>
          </a:p>
          <a:p>
            <a:endParaRPr lang="en-US" dirty="0"/>
          </a:p>
        </p:txBody>
      </p:sp>
      <p:sp>
        <p:nvSpPr>
          <p:cNvPr id="4" name="Slide Number Placeholder 3"/>
          <p:cNvSpPr>
            <a:spLocks noGrp="1"/>
          </p:cNvSpPr>
          <p:nvPr>
            <p:ph type="sldNum" sz="quarter" idx="5"/>
          </p:nvPr>
        </p:nvSpPr>
        <p:spPr>
          <a:xfrm>
            <a:off x="6200775" y="8515421"/>
            <a:ext cx="41118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816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525463"/>
            <a:ext cx="5543550" cy="3117850"/>
          </a:xfrm>
        </p:spPr>
      </p:sp>
      <p:sp>
        <p:nvSpPr>
          <p:cNvPr id="3" name="Notes Placeholder 2"/>
          <p:cNvSpPr>
            <a:spLocks noGrp="1"/>
          </p:cNvSpPr>
          <p:nvPr>
            <p:ph type="body" idx="1"/>
          </p:nvPr>
        </p:nvSpPr>
        <p:spPr>
          <a:xfrm>
            <a:off x="711200" y="3774409"/>
            <a:ext cx="5560060" cy="3636705"/>
          </a:xfrm>
        </p:spPr>
        <p:txBody>
          <a:bodyPr/>
          <a:lstStyle/>
          <a:p>
            <a:r>
              <a:rPr lang="en-US" dirty="0">
                <a:latin typeface="Arial" panose="020B0604020202020204" pitchFamily="34" charset="0"/>
                <a:cs typeface="Arial" panose="020B0604020202020204" pitchFamily="34" charset="0"/>
              </a:rPr>
              <a:t>Our shared responsibility will lead to success. Coming together today is the beginning of a valuable collaboration to support our students. With a commitment to stay together, our successful collaboration will support all students’ learning. Working together using AZPLS strategies to improve every students’ literacy skills will bring success for all. </a:t>
            </a:r>
          </a:p>
          <a:p>
            <a:endParaRPr lang="en-US" dirty="0">
              <a:solidFill>
                <a:schemeClr val="tx2">
                  <a:lumMod val="75000"/>
                </a:schemeClr>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144260" y="8548895"/>
            <a:ext cx="503471"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913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47688"/>
            <a:ext cx="5543550" cy="3117850"/>
          </a:xfrm>
        </p:spPr>
      </p:sp>
      <p:sp>
        <p:nvSpPr>
          <p:cNvPr id="3" name="Notes Placeholder 2"/>
          <p:cNvSpPr>
            <a:spLocks noGrp="1"/>
          </p:cNvSpPr>
          <p:nvPr>
            <p:ph type="body" idx="1"/>
          </p:nvPr>
        </p:nvSpPr>
        <p:spPr>
          <a:xfrm>
            <a:off x="695007" y="3705294"/>
            <a:ext cx="5560060" cy="36367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AZPLS charts the path to increasing literacy achievement for all students by way of inclusion. Inclusion works best when teachers work collaboratively. This means all classrooms will be environments that ensure respect for all students, and learning differences will be valued by all. Each classroom will use inclusive practices with teaching and learning strategies that include every student. To get a better understanding of inclusive practices, let’s look at what that is and is not.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238875" y="8491481"/>
            <a:ext cx="362190" cy="463407"/>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409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the past, we’ve seen a significant difference between general education and special education. Here is a very simple explanation of those differences.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With special education, the focus was on students with disabilities. There may have been students from more than one grade in the same class. The teaching methods addressed each student’s individual needs and differences. What was used with one student may have been different from what was used with another student.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With general education, the focus was on students without disabilities. They were taught in grade level classrooms where they received grade specific instruction in all subject areas. Teaching methods mostly addressed the entire class.</a:t>
            </a:r>
          </a:p>
          <a:p>
            <a:endParaRPr lang="en-US" dirty="0"/>
          </a:p>
        </p:txBody>
      </p:sp>
      <p:sp>
        <p:nvSpPr>
          <p:cNvPr id="4" name="Slide Number Placeholder 3"/>
          <p:cNvSpPr>
            <a:spLocks noGrp="1"/>
          </p:cNvSpPr>
          <p:nvPr>
            <p:ph type="sldNum" sz="quarter" idx="5"/>
          </p:nvPr>
        </p:nvSpPr>
        <p:spPr/>
        <p:txBody>
          <a:bodyPr/>
          <a:lstStyle/>
          <a:p>
            <a:fld id="{EDB033CD-3DBC-4654-9383-2CF649866EB1}" type="slidenum">
              <a:rPr lang="en-US" smtClean="0"/>
              <a:t>12</a:t>
            </a:fld>
            <a:endParaRPr lang="en-US"/>
          </a:p>
        </p:txBody>
      </p:sp>
    </p:spTree>
    <p:extLst>
      <p:ext uri="{BB962C8B-B14F-4D97-AF65-F5344CB8AC3E}">
        <p14:creationId xmlns:p14="http://schemas.microsoft.com/office/powerpoint/2010/main" val="3118568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inclusive classroom combines, or includes, both special education and general education students. It is an equal opportunity learning environment. Together, students with and without disabilities are fully engaged in learning activities that support each students’ learning needs. This means that general education teachers and special education teachers collaborate to support the needs of all students.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are now expanding our school and classrooms so that all students can learn and participate together in a supportive environment. Teachers will be using strategies that support all students and their individual needs. Students will learn to work together and support each other’s learning, and parents will learn strategies to support students at home. </a:t>
            </a:r>
          </a:p>
          <a:p>
            <a:endParaRPr lang="en-US" dirty="0"/>
          </a:p>
        </p:txBody>
      </p:sp>
      <p:sp>
        <p:nvSpPr>
          <p:cNvPr id="4" name="Slide Number Placeholder 3"/>
          <p:cNvSpPr>
            <a:spLocks noGrp="1"/>
          </p:cNvSpPr>
          <p:nvPr>
            <p:ph type="sldNum" sz="quarter" idx="5"/>
          </p:nvPr>
        </p:nvSpPr>
        <p:spPr/>
        <p:txBody>
          <a:bodyPr/>
          <a:lstStyle/>
          <a:p>
            <a:fld id="{EDB033CD-3DBC-4654-9383-2CF649866EB1}" type="slidenum">
              <a:rPr lang="en-US" smtClean="0"/>
              <a:t>13</a:t>
            </a:fld>
            <a:endParaRPr lang="en-US"/>
          </a:p>
        </p:txBody>
      </p:sp>
    </p:spTree>
    <p:extLst>
      <p:ext uri="{BB962C8B-B14F-4D97-AF65-F5344CB8AC3E}">
        <p14:creationId xmlns:p14="http://schemas.microsoft.com/office/powerpoint/2010/main" val="382697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422275"/>
            <a:ext cx="5543550" cy="3117850"/>
          </a:xfrm>
        </p:spPr>
      </p:sp>
      <p:sp>
        <p:nvSpPr>
          <p:cNvPr id="3" name="Notes Placeholder 2"/>
          <p:cNvSpPr>
            <a:spLocks noGrp="1"/>
          </p:cNvSpPr>
          <p:nvPr>
            <p:ph type="body" idx="1"/>
          </p:nvPr>
        </p:nvSpPr>
        <p:spPr>
          <a:xfrm>
            <a:off x="686753" y="3630545"/>
            <a:ext cx="5560060" cy="3636705"/>
          </a:xfrm>
        </p:spPr>
        <p:txBody>
          <a:bodyPr/>
          <a:lstStyle/>
          <a:p>
            <a:r>
              <a:rPr lang="en-US" i="1" dirty="0">
                <a:latin typeface="Arial" panose="020B0604020202020204" pitchFamily="34" charset="0"/>
                <a:cs typeface="Arial" panose="020B0604020202020204" pitchFamily="34" charset="0"/>
              </a:rPr>
              <a:t>Table facilitators should give each group member an activity card turned face down. </a:t>
            </a:r>
            <a:r>
              <a:rPr lang="en-US" b="1" i="1" dirty="0">
                <a:solidFill>
                  <a:srgbClr val="BF0D3E"/>
                </a:solidFill>
                <a:latin typeface="Arial" panose="020B0604020202020204" pitchFamily="34" charset="0"/>
                <a:cs typeface="Arial" panose="020B0604020202020204" pitchFamily="34" charset="0"/>
              </a:rPr>
              <a:t>Note: Only one group will have Reading Riddle A Cards with correct directions. </a:t>
            </a:r>
            <a:r>
              <a:rPr lang="en-US" i="1" dirty="0">
                <a:latin typeface="Arial" panose="020B0604020202020204" pitchFamily="34" charset="0"/>
                <a:cs typeface="Arial" panose="020B0604020202020204" pitchFamily="34" charset="0"/>
              </a:rPr>
              <a:t>All other groups should have </a:t>
            </a:r>
            <a:r>
              <a:rPr lang="en-US" b="1" i="1" dirty="0">
                <a:latin typeface="Arial" panose="020B0604020202020204" pitchFamily="34" charset="0"/>
                <a:cs typeface="Arial" panose="020B0604020202020204" pitchFamily="34" charset="0"/>
              </a:rPr>
              <a:t>Reading Riddle B Cards</a:t>
            </a:r>
            <a:r>
              <a:rPr lang="en-US" i="1" dirty="0">
                <a:latin typeface="Arial" panose="020B0604020202020204" pitchFamily="34" charset="0"/>
                <a:cs typeface="Arial" panose="020B0604020202020204" pitchFamily="34" charset="0"/>
              </a:rPr>
              <a:t> with directions that are difficult to read.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all are getting cards that you should keep face down.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I tell you to start, you will turn your card over and read the directions telling you what to draw in each of the numbered squares.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all your group members have completed the four squares, raise your hands.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will have 1 minute to complete the card.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Does everyone understand the directions?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Ok. Ready…Set…GO! </a:t>
            </a:r>
            <a:r>
              <a:rPr lang="en-US" i="1" dirty="0">
                <a:latin typeface="Arial" panose="020B0604020202020204" pitchFamily="34" charset="0"/>
                <a:cs typeface="Arial" panose="020B0604020202020204" pitchFamily="34" charset="0"/>
              </a:rPr>
              <a:t>Start your timer.</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Set a timer for one minute. Walk around the room to observe the groups and hear their conversations. The group with the correct cards should be moving quickly through the squares. The other groups will not be able to read the instructions and will quickly become frustrated. When the timer runs out tell everyone to stop.</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46813" y="8490021"/>
            <a:ext cx="3656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628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47688"/>
            <a:ext cx="5543550" cy="3117850"/>
          </a:xfrm>
        </p:spPr>
      </p:sp>
      <p:sp>
        <p:nvSpPr>
          <p:cNvPr id="3" name="Notes Placeholder 2"/>
          <p:cNvSpPr>
            <a:spLocks noGrp="1"/>
          </p:cNvSpPr>
          <p:nvPr>
            <p:ph type="body" idx="1"/>
          </p:nvPr>
        </p:nvSpPr>
        <p:spPr>
          <a:xfrm>
            <a:off x="695007" y="3705294"/>
            <a:ext cx="5560060" cy="3636705"/>
          </a:xfrm>
        </p:spPr>
        <p:txBody>
          <a:bodyPr/>
          <a:lstStyle/>
          <a:p>
            <a:r>
              <a:rPr lang="en-US" dirty="0">
                <a:latin typeface="Arial" panose="020B0604020202020204" pitchFamily="34" charset="0"/>
                <a:cs typeface="Arial" panose="020B0604020202020204" pitchFamily="34" charset="0"/>
              </a:rPr>
              <a:t>Let’s talk about what happened and how you felt.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were some of the challenges you experienced in trying to complete the activity? </a:t>
            </a:r>
            <a:r>
              <a:rPr lang="en-US" i="1" dirty="0">
                <a:latin typeface="Arial" panose="020B0604020202020204" pitchFamily="34" charset="0"/>
                <a:cs typeface="Arial" panose="020B0604020202020204" pitchFamily="34" charset="0"/>
              </a:rPr>
              <a:t>Take a few answers from both the one group with the correct cards and all other groups with the incorrect cards. The comments will center around the fact that most people couldn’t read the directions. As they express their challenges, ask them how they felt when they couldn’t complete the task.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you all didn’t know is that everyone had the same cards except the group that completed the task. Their cards had the directions written correctly.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the rest of you to complete the task, you would have needed help. If I had told you that the words were written backwards, you would have done better. You may have needed more time or support, but you could have completed the task.</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238875" y="8491481"/>
            <a:ext cx="362190" cy="463407"/>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2277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422275"/>
            <a:ext cx="5543550" cy="3117850"/>
          </a:xfrm>
        </p:spPr>
      </p:sp>
      <p:sp>
        <p:nvSpPr>
          <p:cNvPr id="3" name="Notes Placeholder 2"/>
          <p:cNvSpPr>
            <a:spLocks noGrp="1"/>
          </p:cNvSpPr>
          <p:nvPr>
            <p:ph type="body" idx="1"/>
          </p:nvPr>
        </p:nvSpPr>
        <p:spPr>
          <a:xfrm>
            <a:off x="686753" y="3630545"/>
            <a:ext cx="5560060" cy="3636705"/>
          </a:xfrm>
        </p:spPr>
        <p:txBody>
          <a:bodyPr/>
          <a:lstStyle/>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The actual directions were:</a:t>
            </a:r>
          </a:p>
          <a:p>
            <a:pPr marL="0" marR="0">
              <a:lnSpc>
                <a:spcPct val="107000"/>
              </a:lnSpc>
              <a:spcBef>
                <a:spcPts val="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1. </a:t>
            </a:r>
            <a:r>
              <a:rPr lang="en-US" dirty="0">
                <a:effectLst/>
                <a:latin typeface="Arial" panose="020B0604020202020204" pitchFamily="34" charset="0"/>
                <a:ea typeface="Calibri" panose="020F0502020204030204" pitchFamily="34" charset="0"/>
                <a:cs typeface="Arial" panose="020B0604020202020204" pitchFamily="34" charset="0"/>
              </a:rPr>
              <a:t>Draw the AZPLS logo: roots, tree trunk, leafy branches.</a:t>
            </a:r>
          </a:p>
          <a:p>
            <a:pPr>
              <a:lnSpc>
                <a:spcPct val="107000"/>
              </a:lnSpc>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2. Draw a triangle to represent the AZPLS partners: staff, students, and teachers.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3. Draw a checkmark to represent learning needs of all students are met.</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4. Draw an arrow pointing to the top of the square to represent increasing student achievement.</a:t>
            </a:r>
          </a:p>
          <a:p>
            <a:pPr>
              <a:lnSpc>
                <a:spcPct val="107000"/>
              </a:lnSpc>
              <a:spcAft>
                <a:spcPts val="800"/>
              </a:spcAft>
            </a:pPr>
            <a:r>
              <a:rPr lang="en-US" dirty="0">
                <a:latin typeface="Arial" panose="020B0604020202020204" pitchFamily="34" charset="0"/>
                <a:cs typeface="Arial" panose="020B0604020202020204" pitchFamily="34" charset="0"/>
              </a:rPr>
              <a:t>This was an example to help you understand the importance of supporting every student. In an inclusive classroom, every student will receive the support they need. No student in an inclusive classroom would have the struggles you experienced.</a:t>
            </a:r>
          </a:p>
          <a:p>
            <a:pPr marL="0" marR="0">
              <a:lnSpc>
                <a:spcPct val="107000"/>
              </a:lnSpc>
              <a:spcBef>
                <a:spcPts val="0"/>
              </a:spcBef>
              <a:spcAft>
                <a:spcPts val="800"/>
              </a:spcAft>
            </a:pP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46813" y="8490021"/>
            <a:ext cx="3656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94721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539750"/>
            <a:ext cx="5543550" cy="3117850"/>
          </a:xfrm>
        </p:spPr>
      </p:sp>
      <p:sp>
        <p:nvSpPr>
          <p:cNvPr id="3" name="Notes Placeholder 2"/>
          <p:cNvSpPr>
            <a:spLocks noGrp="1"/>
          </p:cNvSpPr>
          <p:nvPr>
            <p:ph type="body" idx="1"/>
          </p:nvPr>
        </p:nvSpPr>
        <p:spPr>
          <a:xfrm>
            <a:off x="703263" y="3703333"/>
            <a:ext cx="5560060" cy="3636705"/>
          </a:xfrm>
        </p:spPr>
        <p:txBody>
          <a:bodyPr/>
          <a:lstStyle/>
          <a:p>
            <a:r>
              <a:rPr lang="en-US" sz="1200" dirty="0">
                <a:latin typeface="Arial" panose="020B0604020202020204" pitchFamily="34" charset="0"/>
                <a:cs typeface="Arial" panose="020B0604020202020204" pitchFamily="34" charset="0"/>
              </a:rPr>
              <a:t>To examine everyone’s understanding of inclusive practices, we needed a starting point. Prior to this meeting, we used staff, student, and parent perception surveys completed by our school community.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parent survey on inclusive practices was used to determine parent perceptions of the school culture for including all students and providing the support that every student needs.</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Handout 2: Parent Perception Survey Results</a:t>
            </a:r>
            <a:r>
              <a:rPr lang="en-US" sz="1200" dirty="0">
                <a:latin typeface="Arial" panose="020B0604020202020204" pitchFamily="34" charset="0"/>
                <a:cs typeface="Arial" panose="020B0604020202020204" pitchFamily="34" charset="0"/>
              </a:rPr>
              <a:t> shows the results of our parent survey.</a:t>
            </a:r>
            <a:r>
              <a:rPr lang="en-US" sz="1200" i="1" dirty="0">
                <a:latin typeface="Arial" panose="020B0604020202020204" pitchFamily="34" charset="0"/>
                <a:cs typeface="Arial" panose="020B0604020202020204" pitchFamily="34" charset="0"/>
              </a:rPr>
              <a:t> Point out a couple of the highest and lowest scores. Explain how the results help teachers know what they are doing well and what they can improve.  </a:t>
            </a:r>
          </a:p>
          <a:p>
            <a:endParaRPr lang="en-US" sz="1200" i="1"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Having responses from all parents is important to supporting our collaboration. Turn to a partner and identify one way to improve the number of responses the next time.</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24426" y="8516707"/>
            <a:ext cx="562314"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02031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27270" y="3744530"/>
            <a:ext cx="5592555" cy="3636705"/>
          </a:xfrm>
        </p:spPr>
        <p:txBody>
          <a:bodyPr/>
          <a:lstStyle/>
          <a:p>
            <a:r>
              <a:rPr lang="en-US" dirty="0">
                <a:latin typeface="Arial" panose="020B0604020202020204" pitchFamily="34" charset="0"/>
                <a:cs typeface="Arial" panose="020B0604020202020204" pitchFamily="34" charset="0"/>
              </a:rPr>
              <a:t>We’re excited that you are collaborating with us, and we want to support your continued collaboration. Using </a:t>
            </a:r>
            <a:r>
              <a:rPr lang="en-US" b="1" dirty="0">
                <a:latin typeface="Arial" panose="020B0604020202020204" pitchFamily="34" charset="0"/>
                <a:cs typeface="Arial" panose="020B0604020202020204" pitchFamily="34" charset="0"/>
              </a:rPr>
              <a:t>Table Talk</a:t>
            </a:r>
            <a:r>
              <a:rPr lang="en-US" dirty="0">
                <a:latin typeface="Arial" panose="020B0604020202020204" pitchFamily="34" charset="0"/>
                <a:cs typeface="Arial" panose="020B0604020202020204" pitchFamily="34" charset="0"/>
              </a:rPr>
              <a:t>, share and write your thoughts on what we can do to grow this partnership with you. </a:t>
            </a:r>
            <a:r>
              <a:rPr lang="en-US" i="1" dirty="0">
                <a:latin typeface="Arial" panose="020B0604020202020204" pitchFamily="34" charset="0"/>
                <a:cs typeface="Arial" panose="020B0604020202020204" pitchFamily="34" charset="0"/>
              </a:rPr>
              <a:t>Table facilitators can record on Table Talk. Ask a few participants to share a comment from their table groups.</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19825" y="8545583"/>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30781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423863"/>
            <a:ext cx="5543550" cy="3117850"/>
          </a:xfrm>
        </p:spPr>
      </p:sp>
      <p:sp>
        <p:nvSpPr>
          <p:cNvPr id="3" name="Notes Placeholder 2"/>
          <p:cNvSpPr>
            <a:spLocks noGrp="1"/>
          </p:cNvSpPr>
          <p:nvPr>
            <p:ph type="body" idx="1"/>
          </p:nvPr>
        </p:nvSpPr>
        <p:spPr>
          <a:xfrm>
            <a:off x="678815" y="3608702"/>
            <a:ext cx="5560060" cy="373588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takes collaboration of the entire school community of staff, students, and parents to increase literacy achievement for all students. The AZPLS is rooted in schoolwide change, and now seeds of increasing collaboration are sprouting!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Thank you for attending tonight. We hope to see you at the next AZPLS Parent Information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Optional: Give each parent an AZPLS Parent Seed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38875" y="8488433"/>
            <a:ext cx="379345" cy="46340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5080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744530"/>
            <a:ext cx="5560060" cy="3636705"/>
          </a:xfrm>
        </p:spPr>
        <p:txBody>
          <a:bodyPr/>
          <a:lstStyle/>
          <a:p>
            <a:r>
              <a:rPr lang="en-US" dirty="0">
                <a:latin typeface="Arial" panose="020B0604020202020204" pitchFamily="34" charset="0"/>
                <a:cs typeface="Arial" panose="020B0604020202020204" pitchFamily="34" charset="0"/>
              </a:rPr>
              <a:t>You are important partners in this project, and </a:t>
            </a:r>
            <a:r>
              <a:rPr lang="en-US" dirty="0">
                <a:latin typeface="Arial" panose="020B0604020202020204" pitchFamily="34" charset="0"/>
                <a:cs typeface="Calibri" panose="020F0502020204030204" pitchFamily="34" charset="0"/>
              </a:rPr>
              <a:t>w</a:t>
            </a:r>
            <a:r>
              <a:rPr lang="en-US" dirty="0">
                <a:effectLst/>
                <a:latin typeface="Arial" panose="020B0604020202020204" pitchFamily="34" charset="0"/>
                <a:ea typeface="Calibri" panose="020F0502020204030204" pitchFamily="34" charset="0"/>
                <a:cs typeface="Calibri" panose="020F0502020204030204" pitchFamily="34" charset="0"/>
              </a:rPr>
              <a:t>e want to recognize everyone who is here.</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Please raise your hand if you are a parent of a child, you are a teacher, or you are a student in:</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Grades K-2</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Grades 3-5</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Grades 6-8</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Thank you all for your time, support, and dedication to our collaborative efforts to increase literacy achievement for every student. We are excited to have you here tonight!</a:t>
            </a:r>
          </a:p>
          <a:p>
            <a:endParaRPr lang="en-US" dirty="0"/>
          </a:p>
        </p:txBody>
      </p:sp>
      <p:sp>
        <p:nvSpPr>
          <p:cNvPr id="4" name="Slide Number Placeholder 3"/>
          <p:cNvSpPr>
            <a:spLocks noGrp="1"/>
          </p:cNvSpPr>
          <p:nvPr>
            <p:ph type="sldNum" sz="quarter" idx="5"/>
          </p:nvPr>
        </p:nvSpPr>
        <p:spPr>
          <a:xfrm>
            <a:off x="6219825" y="8545583"/>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6355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4" name="Slide Number Placeholder 3"/>
          <p:cNvSpPr>
            <a:spLocks noGrp="1"/>
          </p:cNvSpPr>
          <p:nvPr>
            <p:ph type="sldNum" sz="quarter" idx="5"/>
          </p:nvPr>
        </p:nvSpPr>
        <p:spPr>
          <a:xfrm>
            <a:off x="6233821" y="8494382"/>
            <a:ext cx="407905"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AE81EE82-C799-99D9-A842-4C1FA8BA04E0}"/>
              </a:ext>
            </a:extLst>
          </p:cNvPr>
          <p:cNvSpPr txBox="1"/>
          <p:nvPr/>
        </p:nvSpPr>
        <p:spPr>
          <a:xfrm>
            <a:off x="685800" y="3606800"/>
            <a:ext cx="5548021" cy="477631"/>
          </a:xfrm>
          <a:prstGeom prst="rect">
            <a:avLst/>
          </a:prstGeom>
          <a:noFill/>
        </p:spPr>
        <p:txBody>
          <a:bodyPr wrap="square" rtlCol="0">
            <a:spAutoFit/>
          </a:bodyPr>
          <a:lstStyle/>
          <a:p>
            <a:pPr marL="0" marR="46990" lvl="0" indent="0" algn="l" defTabSz="457200" rtl="0" eaLnBrk="1" fontAlgn="auto" latinLnBrk="0" hangingPunct="1">
              <a:lnSpc>
                <a:spcPct val="107000"/>
              </a:lnSpc>
              <a:spcBef>
                <a:spcPts val="0"/>
              </a:spcBef>
              <a:spcAft>
                <a:spcPts val="80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If using the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Module 3 Professional Learning Survey</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ask participants to complete it now</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Notes Placeholder 4">
            <a:extLst>
              <a:ext uri="{FF2B5EF4-FFF2-40B4-BE49-F238E27FC236}">
                <a16:creationId xmlns:a16="http://schemas.microsoft.com/office/drawing/2014/main" id="{61D8003F-0A6E-BA49-18DB-D3BD478009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Optional: Ask the parents to fill out a survey about the presentation.</a:t>
            </a:r>
          </a:p>
          <a:p>
            <a:endParaRPr lang="en-US"/>
          </a:p>
        </p:txBody>
      </p:sp>
    </p:spTree>
    <p:extLst>
      <p:ext uri="{BB962C8B-B14F-4D97-AF65-F5344CB8AC3E}">
        <p14:creationId xmlns:p14="http://schemas.microsoft.com/office/powerpoint/2010/main" val="369358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82613"/>
            <a:ext cx="5543550" cy="3117850"/>
          </a:xfrm>
        </p:spPr>
      </p:sp>
      <p:sp>
        <p:nvSpPr>
          <p:cNvPr id="3" name="Notes Placeholder 2"/>
          <p:cNvSpPr>
            <a:spLocks noGrp="1"/>
          </p:cNvSpPr>
          <p:nvPr>
            <p:ph type="body" idx="1"/>
          </p:nvPr>
        </p:nvSpPr>
        <p:spPr>
          <a:xfrm>
            <a:off x="695007" y="3886200"/>
            <a:ext cx="5543550" cy="5095754"/>
          </a:xfrm>
        </p:spPr>
        <p:txBody>
          <a:bodyPr/>
          <a:lstStyle/>
          <a:p>
            <a:r>
              <a:rPr lang="en-US" dirty="0">
                <a:latin typeface="Arial" panose="020B0604020202020204" pitchFamily="34" charset="0"/>
                <a:cs typeface="Arial" panose="020B0604020202020204" pitchFamily="34" charset="0"/>
              </a:rPr>
              <a:t>Parents play an active role in the AZPLS inclusive school community by being partners in learning. Parent information meetings accompany the school staff’s professional learning series. The information will help you understand what the school staff is learning and implementing, and it will teach you strategies you can use at home to support your children. Your participation is essential to increase literacy achievement for all students. </a:t>
            </a:r>
          </a:p>
          <a:p>
            <a:endParaRPr lang="en-US" dirty="0"/>
          </a:p>
        </p:txBody>
      </p:sp>
      <p:sp>
        <p:nvSpPr>
          <p:cNvPr id="4" name="Slide Number Placeholder 3"/>
          <p:cNvSpPr>
            <a:spLocks noGrp="1"/>
          </p:cNvSpPr>
          <p:nvPr>
            <p:ph type="sldNum" sz="quarter" idx="5"/>
          </p:nvPr>
        </p:nvSpPr>
        <p:spPr>
          <a:xfrm>
            <a:off x="6238557" y="8518547"/>
            <a:ext cx="481460"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661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49263"/>
            <a:ext cx="5543550" cy="3117850"/>
          </a:xfrm>
        </p:spPr>
      </p:sp>
      <p:sp>
        <p:nvSpPr>
          <p:cNvPr id="3" name="Notes Placeholder 2"/>
          <p:cNvSpPr>
            <a:spLocks noGrp="1"/>
          </p:cNvSpPr>
          <p:nvPr>
            <p:ph type="body" idx="1"/>
          </p:nvPr>
        </p:nvSpPr>
        <p:spPr>
          <a:xfrm>
            <a:off x="657225" y="3678568"/>
            <a:ext cx="5560060" cy="3636705"/>
          </a:xfrm>
        </p:spPr>
        <p:txBody>
          <a:bodyPr/>
          <a:lstStyle/>
          <a:p>
            <a:r>
              <a:rPr lang="en-US" dirty="0">
                <a:latin typeface="Arial" panose="020B0604020202020204" pitchFamily="34" charset="0"/>
                <a:cs typeface="Arial" panose="020B0604020202020204" pitchFamily="34" charset="0"/>
              </a:rPr>
              <a:t>The AZPLS includes six modules.</a:t>
            </a:r>
            <a:r>
              <a:rPr lang="en-US" b="1" dirty="0">
                <a:latin typeface="Arial" panose="020B0604020202020204" pitchFamily="34" charset="0"/>
                <a:cs typeface="Arial" panose="020B0604020202020204" pitchFamily="34" charset="0"/>
              </a:rPr>
              <a:t> Handout 1: Arizona Professional Learning Series Module Overview</a:t>
            </a:r>
            <a:r>
              <a:rPr lang="en-US" dirty="0">
                <a:latin typeface="Arial" panose="020B0604020202020204" pitchFamily="34" charset="0"/>
                <a:cs typeface="Arial" panose="020B0604020202020204" pitchFamily="34" charset="0"/>
              </a:rPr>
              <a:t> is the brief outline of the modules and indicates how they build on each other.</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Modules 1 was an introduction for the staff to get things started. You contributed by completing the AZPLS Parent Perception Survey. This is the Parent Meeting for Module 2: Collaboration. Your collaboration is essential. You will impact learning for all students.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Module 3 identifies the Dimensions of Formative Assessment with Learning Goals, Criteria for Success, and strategies to move learning forward for every students. Teachers and students will learn how to use real-time data to guide learning.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Modules 4 and 5 provide strategies to strengthen vocabulary, comprehension, higher-level questioning, and discussion skills.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Module 6 presents inclusive practices to meet the needs of all learners by designing planning and instruction to include differentiated content, process, and product.</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By the end of the AZPLS Parent Meetings, you will have gained the knowledge and skills to impact literacy learning for your child.</a:t>
            </a:r>
          </a:p>
          <a:p>
            <a:endParaRPr lang="en-US" dirty="0"/>
          </a:p>
        </p:txBody>
      </p:sp>
      <p:sp>
        <p:nvSpPr>
          <p:cNvPr id="4" name="Slide Number Placeholder 3"/>
          <p:cNvSpPr>
            <a:spLocks noGrp="1"/>
          </p:cNvSpPr>
          <p:nvPr>
            <p:ph type="sldNum" sz="quarter" idx="5"/>
          </p:nvPr>
        </p:nvSpPr>
        <p:spPr>
          <a:xfrm>
            <a:off x="6111606" y="8514716"/>
            <a:ext cx="465780"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494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384175"/>
            <a:ext cx="5486400" cy="3086100"/>
          </a:xfrm>
        </p:spPr>
      </p:sp>
      <p:sp>
        <p:nvSpPr>
          <p:cNvPr id="3" name="Notes Placeholder 2"/>
          <p:cNvSpPr>
            <a:spLocks noGrp="1"/>
          </p:cNvSpPr>
          <p:nvPr>
            <p:ph type="body" idx="1"/>
          </p:nvPr>
        </p:nvSpPr>
        <p:spPr>
          <a:xfrm>
            <a:off x="714375" y="3549761"/>
            <a:ext cx="5486400" cy="3600450"/>
          </a:xfrm>
        </p:spPr>
        <p:txBody>
          <a:bodyPr/>
          <a:lstStyle/>
          <a:p>
            <a:r>
              <a:rPr lang="en-US" dirty="0">
                <a:latin typeface="Arial" panose="020B0604020202020204" pitchFamily="34" charset="0"/>
                <a:cs typeface="Arial" panose="020B0604020202020204" pitchFamily="34" charset="0"/>
              </a:rPr>
              <a:t>Throughout our staff professional learning modules, we use these three questions to guide the work. Let’s use them to look further into the process of how parents can better support all students.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Where are we headed? </a:t>
            </a:r>
            <a:r>
              <a:rPr lang="en-US" dirty="0">
                <a:latin typeface="Arial" panose="020B0604020202020204" pitchFamily="34" charset="0"/>
                <a:cs typeface="Arial" panose="020B0604020202020204" pitchFamily="34" charset="0"/>
              </a:rPr>
              <a:t>We want parents to use strategies that are used in class to support their children’s learning at home.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Where are we now? </a:t>
            </a:r>
            <a:r>
              <a:rPr lang="en-US" dirty="0">
                <a:latin typeface="Arial" panose="020B0604020202020204" pitchFamily="34" charset="0"/>
                <a:cs typeface="Arial" panose="020B0604020202020204" pitchFamily="34" charset="0"/>
              </a:rPr>
              <a:t>We know</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parents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support their children’s learning, in general, but we need to give parents specific strategies to increase literacy achievement.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How will we close the gap? </a:t>
            </a:r>
            <a:r>
              <a:rPr lang="en-US" dirty="0">
                <a:latin typeface="Arial" panose="020B0604020202020204" pitchFamily="34" charset="0"/>
                <a:cs typeface="Arial" panose="020B0604020202020204" pitchFamily="34" charset="0"/>
              </a:rPr>
              <a:t>The AZPLS will give parents specific strategies to support their children’s day-to-day learning and improve their literacy skills. </a:t>
            </a:r>
          </a:p>
          <a:p>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6200775" y="8530431"/>
            <a:ext cx="427783"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054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744530"/>
            <a:ext cx="5560060" cy="3636705"/>
          </a:xfrm>
        </p:spPr>
        <p:txBody>
          <a:bodyPr/>
          <a:lstStyle/>
          <a:p>
            <a:r>
              <a:rPr lang="en-US" dirty="0">
                <a:latin typeface="Arial" panose="020B0604020202020204" pitchFamily="34" charset="0"/>
                <a:cs typeface="Arial" panose="020B0604020202020204" pitchFamily="34" charset="0"/>
              </a:rPr>
              <a:t>To support parent involvement in strengthening student learning, ADE partnered with Raising Special Kids, Arizona’s Parent Training and Information Center. The Arizona Department of Education and Raising Special Kids have worked together for many years to provide support for Arizona families. Expanding this partnership was a natural fit for creating and supporting these AZPLS parent meetings.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Raising Special Kids works to improve the lives of children with disabilities, from birth to 26, by providing families training, information, and individual assistance. </a:t>
            </a:r>
            <a:r>
              <a:rPr lang="en-US" b="0" i="0" dirty="0">
                <a:effectLst/>
                <a:latin typeface="Arial" panose="020B0604020202020204" pitchFamily="34" charset="0"/>
                <a:cs typeface="Arial" panose="020B0604020202020204" pitchFamily="34" charset="0"/>
              </a:rPr>
              <a:t>It is a cornerstone belief at Raising Special Kids that collaboration between families and professionals results in the best possible outcomes for children with disabilities. We believe that, too. </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19825" y="8545583"/>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0431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744530"/>
            <a:ext cx="5560060" cy="3636705"/>
          </a:xfrm>
        </p:spPr>
        <p:txBody>
          <a:bodyPr/>
          <a:lstStyle/>
          <a:p>
            <a:r>
              <a:rPr lang="en-US" dirty="0">
                <a:latin typeface="Arial" panose="020B0604020202020204" pitchFamily="34" charset="0"/>
                <a:cs typeface="Arial" panose="020B0604020202020204" pitchFamily="34" charset="0"/>
              </a:rPr>
              <a:t>The Executive Director of Raising Special Kids points out that parents have extraordinary insight about their children’s learning needs that is valuable to teachers.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 their child’s first teacher, parents know: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How their child is likely to respond in different situations.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Their child’s strengths and needs and likes and dislikes.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What has worked.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What hasn’t worked.</a:t>
            </a:r>
          </a:p>
          <a:p>
            <a:endParaRPr lang="en-US" dirty="0"/>
          </a:p>
        </p:txBody>
      </p:sp>
      <p:sp>
        <p:nvSpPr>
          <p:cNvPr id="4" name="Slide Number Placeholder 3"/>
          <p:cNvSpPr>
            <a:spLocks noGrp="1"/>
          </p:cNvSpPr>
          <p:nvPr>
            <p:ph type="sldNum" sz="quarter" idx="5"/>
          </p:nvPr>
        </p:nvSpPr>
        <p:spPr>
          <a:xfrm>
            <a:off x="6219825" y="8545583"/>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0835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47688"/>
            <a:ext cx="5543550" cy="3117850"/>
          </a:xfrm>
        </p:spPr>
      </p:sp>
      <p:sp>
        <p:nvSpPr>
          <p:cNvPr id="3" name="Notes Placeholder 2"/>
          <p:cNvSpPr>
            <a:spLocks noGrp="1"/>
          </p:cNvSpPr>
          <p:nvPr>
            <p:ph type="body" idx="1"/>
          </p:nvPr>
        </p:nvSpPr>
        <p:spPr>
          <a:xfrm>
            <a:off x="695007" y="3705294"/>
            <a:ext cx="5560060" cy="3636705"/>
          </a:xfrm>
        </p:spPr>
        <p:txBody>
          <a:bodyPr/>
          <a:lstStyle/>
          <a:p>
            <a:r>
              <a:rPr lang="en-US" sz="1200" kern="1200" dirty="0">
                <a:solidFill>
                  <a:schemeClr val="tx1"/>
                </a:solidFill>
                <a:effectLst/>
                <a:latin typeface="Arial" panose="020B0604020202020204" pitchFamily="34" charset="0"/>
                <a:cs typeface="Arial" panose="020B0604020202020204" pitchFamily="34" charset="0"/>
              </a:rPr>
              <a:t>Let’s take a moment to look at what you’ve taught your child. Working </a:t>
            </a:r>
            <a:r>
              <a:rPr lang="en-US" dirty="0">
                <a:latin typeface="Arial" panose="020B0604020202020204" pitchFamily="34" charset="0"/>
                <a:cs typeface="Arial" panose="020B0604020202020204" pitchFamily="34" charset="0"/>
              </a:rPr>
              <a:t>with</a:t>
            </a:r>
            <a:r>
              <a:rPr lang="en-US" sz="1200" kern="1200" dirty="0">
                <a:solidFill>
                  <a:schemeClr val="tx1"/>
                </a:solidFill>
                <a:effectLst/>
                <a:latin typeface="Arial" panose="020B0604020202020204" pitchFamily="34" charset="0"/>
                <a:cs typeface="Arial" panose="020B0604020202020204" pitchFamily="34" charset="0"/>
              </a:rPr>
              <a:t> your table groups, list things you’ve taught your children on the </a:t>
            </a:r>
            <a:r>
              <a:rPr lang="en-US" sz="1200" b="1" kern="1200" dirty="0">
                <a:solidFill>
                  <a:schemeClr val="tx1"/>
                </a:solidFill>
                <a:effectLst/>
                <a:latin typeface="Arial" panose="020B0604020202020204" pitchFamily="34" charset="0"/>
                <a:cs typeface="Arial" panose="020B0604020202020204" pitchFamily="34" charset="0"/>
              </a:rPr>
              <a:t>Parent Portraits poster</a:t>
            </a:r>
            <a:r>
              <a:rPr lang="en-US" sz="1200" kern="1200" dirty="0">
                <a:solidFill>
                  <a:schemeClr val="tx1"/>
                </a:solidFill>
                <a:effectLst/>
                <a:latin typeface="Arial" panose="020B0604020202020204" pitchFamily="34" charset="0"/>
                <a:cs typeface="Arial" panose="020B0604020202020204" pitchFamily="34" charset="0"/>
              </a:rPr>
              <a:t>. Students, you can help create the lists.</a:t>
            </a:r>
          </a:p>
          <a:p>
            <a:endParaRPr lang="en-US" sz="1200" kern="1200" dirty="0">
              <a:solidFill>
                <a:schemeClr val="tx1"/>
              </a:solidFill>
              <a:effectLst/>
              <a:latin typeface="Arial" panose="020B0604020202020204" pitchFamily="34" charset="0"/>
              <a:cs typeface="Arial" panose="020B0604020202020204" pitchFamily="34" charset="0"/>
            </a:endParaRPr>
          </a:p>
          <a:p>
            <a:r>
              <a:rPr lang="en-US" sz="1200" i="1" kern="1200" dirty="0">
                <a:solidFill>
                  <a:schemeClr val="tx1"/>
                </a:solidFill>
                <a:effectLst/>
                <a:latin typeface="Arial" panose="020B0604020202020204" pitchFamily="34" charset="0"/>
                <a:cs typeface="Arial" panose="020B0604020202020204" pitchFamily="34" charset="0"/>
              </a:rPr>
              <a:t>After completing the poster: Have each group share their feelings about the lists they created. </a:t>
            </a:r>
          </a:p>
          <a:p>
            <a:endParaRPr lang="en-US" i="1" dirty="0">
              <a:latin typeface="Arial" panose="020B0604020202020204" pitchFamily="34" charset="0"/>
              <a:cs typeface="Arial" panose="020B0604020202020204" pitchFamily="34" charset="0"/>
            </a:endParaRPr>
          </a:p>
          <a:p>
            <a:r>
              <a:rPr lang="en-US" sz="1200" kern="1200" dirty="0">
                <a:solidFill>
                  <a:schemeClr val="tx1"/>
                </a:solidFill>
                <a:effectLst/>
                <a:latin typeface="Arial" panose="020B0604020202020204" pitchFamily="34" charset="0"/>
                <a:cs typeface="Arial" panose="020B0604020202020204" pitchFamily="34" charset="0"/>
              </a:rPr>
              <a:t>These are amazing lists. You can see that you are highly qualified at teaching your children, and your experience makes you a highly qualified partner in our AZPLS work.</a:t>
            </a:r>
          </a:p>
          <a:p>
            <a:r>
              <a:rPr lang="en-US" sz="1200" kern="1200" dirty="0">
                <a:solidFill>
                  <a:schemeClr val="tx1"/>
                </a:solidFill>
                <a:effectLst/>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238875" y="8491481"/>
            <a:ext cx="362190" cy="463407"/>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730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422275"/>
            <a:ext cx="5543550" cy="3117850"/>
          </a:xfrm>
        </p:spPr>
      </p:sp>
      <p:sp>
        <p:nvSpPr>
          <p:cNvPr id="3" name="Notes Placeholder 2"/>
          <p:cNvSpPr>
            <a:spLocks noGrp="1"/>
          </p:cNvSpPr>
          <p:nvPr>
            <p:ph type="body" idx="1"/>
          </p:nvPr>
        </p:nvSpPr>
        <p:spPr>
          <a:xfrm>
            <a:off x="686753" y="3630545"/>
            <a:ext cx="5560060" cy="3636705"/>
          </a:xfrm>
        </p:spPr>
        <p:txBody>
          <a:bodyPr/>
          <a:lstStyle/>
          <a:p>
            <a:r>
              <a:rPr lang="en-US" dirty="0">
                <a:latin typeface="Arial" panose="020B0604020202020204" pitchFamily="34" charset="0"/>
                <a:cs typeface="Arial" panose="020B0604020202020204" pitchFamily="34" charset="0"/>
              </a:rPr>
              <a:t>The basis for teachers and parents to successfully collaborate is to acknowledge the shared responsibility, support, and high expectations for all students to achieve.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your table group, discuss: How can parents and teachers collaborate to support all students?</a:t>
            </a:r>
            <a:r>
              <a:rPr lang="en-US" i="1" dirty="0">
                <a:latin typeface="Arial" panose="020B0604020202020204" pitchFamily="34" charset="0"/>
                <a:cs typeface="Arial" panose="020B0604020202020204" pitchFamily="34" charset="0"/>
              </a:rPr>
              <a:t> Staff table facilitators should record responses on the copy of </a:t>
            </a:r>
            <a:r>
              <a:rPr lang="en-US" b="1" i="1" dirty="0">
                <a:latin typeface="Arial" panose="020B0604020202020204" pitchFamily="34" charset="0"/>
                <a:cs typeface="Arial" panose="020B0604020202020204" pitchFamily="34" charset="0"/>
              </a:rPr>
              <a:t>Parent-Teacher Shared Responsibility </a:t>
            </a:r>
            <a:r>
              <a:rPr lang="en-US" i="1" dirty="0">
                <a:latin typeface="Arial" panose="020B0604020202020204" pitchFamily="34" charset="0"/>
                <a:cs typeface="Arial" panose="020B0604020202020204" pitchFamily="34" charset="0"/>
              </a:rPr>
              <a:t>at the table to be shared with staff at a later time.</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Have a few parents and teachers share some comments from the groups.</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46813" y="8490021"/>
            <a:ext cx="3656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599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780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3568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17599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E1B-0D98-4584-8AC3-2C161AE216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30D9B3-781F-4A27-A398-BC4CD04D1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AAD845-4985-4893-8D15-C9832167AE22}"/>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F241EE49-7978-430D-854D-E1C3F8961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A302A-EC15-4994-B028-88DF84F02D7B}"/>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443499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83ABC-5648-4401-8FBE-BD8A566DE9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C24919-F384-4E8C-B70C-9A48C2F503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1A98C-66CC-4963-8027-192EFD833FF8}"/>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3A01D9DF-602F-45C2-BC62-749A393DE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649A6-A800-4343-952B-202B1B15E068}"/>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2371787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D9CD-F663-490D-8700-2ADB8981C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F220EF-65A6-461C-9E10-A02330E0B2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A1D3C6-095A-48A9-967D-02D0FF82C0C8}"/>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843FD77B-7AD8-4952-ADB3-72693B57B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C5C3B-FE22-44F3-9D15-4E5301957B37}"/>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657320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1F28-93B3-43BB-9BCB-875749679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2BCC78-6C22-49B8-92BA-59C236AF06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DBB9AB-F79C-4343-BE2D-2D413FC52B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4F5E67-B53D-420E-9726-74D205135E68}"/>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6" name="Footer Placeholder 5">
            <a:extLst>
              <a:ext uri="{FF2B5EF4-FFF2-40B4-BE49-F238E27FC236}">
                <a16:creationId xmlns:a16="http://schemas.microsoft.com/office/drawing/2014/main" id="{E543A26A-88E0-49E6-8C8B-981B14E822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4994BC-ED9B-48EB-BBFE-A5DA5B658B9F}"/>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2685933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A6FCD-89E6-48CD-B9C2-7201DA5225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ADC136-679F-4A05-928C-075D9C1A5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D5898-CFAC-4588-971F-D88473101E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EC072-0A76-4588-9E24-055D980BD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E3A08B-46A5-4829-883D-4A951F21B7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D67BF-0CA7-473C-9C0C-16CD8324376C}"/>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8" name="Footer Placeholder 7">
            <a:extLst>
              <a:ext uri="{FF2B5EF4-FFF2-40B4-BE49-F238E27FC236}">
                <a16:creationId xmlns:a16="http://schemas.microsoft.com/office/drawing/2014/main" id="{7339EFF4-5430-4A54-BC29-FC78773776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F59A81-9D37-46EB-936B-392F526368C2}"/>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3023084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EE93-51FB-4AD6-9597-A62F9EC60B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5295D0-7E19-480D-A3CC-7C665669D066}"/>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4" name="Footer Placeholder 3">
            <a:extLst>
              <a:ext uri="{FF2B5EF4-FFF2-40B4-BE49-F238E27FC236}">
                <a16:creationId xmlns:a16="http://schemas.microsoft.com/office/drawing/2014/main" id="{74AFDD70-57ED-4ED9-9E01-F28BDA5432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C110EB-7C47-4CA3-8B7D-19D95CB84435}"/>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1194362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0A73CC-13FB-4AD5-A732-D1F0C6764A68}"/>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3" name="Footer Placeholder 2">
            <a:extLst>
              <a:ext uri="{FF2B5EF4-FFF2-40B4-BE49-F238E27FC236}">
                <a16:creationId xmlns:a16="http://schemas.microsoft.com/office/drawing/2014/main" id="{C14C074A-C8B3-42CB-BAF7-0AA02D9CFC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138CE6-B5D4-44D9-93B3-AB924638AD2E}"/>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2556753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69699-10D6-4F7D-AB89-0801185BA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D050F6-AAB3-4760-B2FB-A9650666AA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B02391-FABD-40B2-AE25-AF4288AD9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3F685B-F6EA-426E-90CC-EC2C7B5320CE}"/>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6" name="Footer Placeholder 5">
            <a:extLst>
              <a:ext uri="{FF2B5EF4-FFF2-40B4-BE49-F238E27FC236}">
                <a16:creationId xmlns:a16="http://schemas.microsoft.com/office/drawing/2014/main" id="{B27BDFDA-19D4-40BC-AF86-FAA6D2F05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5D4245-8269-459E-8046-5A3AF5609E3A}"/>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46887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04968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3AAA-4632-477A-8410-0A3ED55A0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4FF10B-2C85-4BF0-8F7B-2375EA33D4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7F6C9A-B15C-44D7-B5BD-CB14D8487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7E1C86-3109-4CCB-8950-24439BE5F76B}"/>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6" name="Footer Placeholder 5">
            <a:extLst>
              <a:ext uri="{FF2B5EF4-FFF2-40B4-BE49-F238E27FC236}">
                <a16:creationId xmlns:a16="http://schemas.microsoft.com/office/drawing/2014/main" id="{A423A073-29C0-4F9A-B7EC-C5DC3906D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36369B-8B3C-44F4-AF32-8BB5E735C976}"/>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3228954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44557-7EBB-4AE6-BBCB-F63A9C6E15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1A4874-500D-40D8-A360-1B538A9E06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5309D-30B6-47F3-8CA0-62E14E6C76E1}"/>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3CB6143B-E0EB-442A-A75E-474EFA1FD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D1CA4-37B2-4BE4-846B-D5452B86D1A9}"/>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2046455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DC286-2734-43DE-B05A-7DC25FD6BC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5E2B31-1796-463C-BBAE-F656EA8BDF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B276D-87B2-4E76-ADC6-00E446BD59AE}"/>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FF1CDCDC-AC33-4304-9CEB-7658E2CE3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40AFF-70E3-41C9-A421-031854114F42}"/>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61726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5173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39509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5479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3416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2636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04269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52604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5791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BABD6-B934-462B-A1A6-336CB9EE13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EC1FCB-0F47-49FC-8A3D-565F132B4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423CE-8994-4D35-AE10-1E7D89EA5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B66B7F28-049F-4ABB-9B41-C68371C9C6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726E2B-CF0F-490D-944F-7FFCDCC7F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F524D-858B-4595-9419-0372BBC49AD6}" type="slidenum">
              <a:rPr lang="en-US" smtClean="0"/>
              <a:t>‹#›</a:t>
            </a:fld>
            <a:endParaRPr lang="en-US"/>
          </a:p>
        </p:txBody>
      </p:sp>
    </p:spTree>
    <p:extLst>
      <p:ext uri="{BB962C8B-B14F-4D97-AF65-F5344CB8AC3E}">
        <p14:creationId xmlns:p14="http://schemas.microsoft.com/office/powerpoint/2010/main" val="19601725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16.png"/><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0.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B82E5-9F20-8D66-71C2-34ACAC9046B0}"/>
              </a:ext>
              <a:ext uri="{C183D7F6-B498-43B3-948B-1728B52AA6E4}">
                <adec:decorative xmlns:adec="http://schemas.microsoft.com/office/drawing/2017/decorative" val="1"/>
              </a:ext>
            </a:extLst>
          </p:cNvPr>
          <p:cNvSpPr txBox="1"/>
          <p:nvPr/>
        </p:nvSpPr>
        <p:spPr>
          <a:xfrm>
            <a:off x="0" y="292413"/>
            <a:ext cx="12192000" cy="4299623"/>
          </a:xfrm>
          <a:prstGeom prst="rect">
            <a:avLst/>
          </a:prstGeom>
          <a:solidFill>
            <a:srgbClr val="012369"/>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717AB5C6-92F9-48CF-BEF2-812CC1220FD9}"/>
              </a:ext>
              <a:ext uri="{C183D7F6-B498-43B3-948B-1728B52AA6E4}">
                <adec:decorative xmlns:adec="http://schemas.microsoft.com/office/drawing/2017/decorative" val="1"/>
              </a:ext>
            </a:extLst>
          </p:cNvPr>
          <p:cNvSpPr txBox="1"/>
          <p:nvPr/>
        </p:nvSpPr>
        <p:spPr>
          <a:xfrm>
            <a:off x="458972" y="1911497"/>
            <a:ext cx="11274056" cy="200054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Professional Learning Series:</a:t>
            </a: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Parent Meeting</a:t>
            </a:r>
            <a:endParaRPr kumimoji="0" lang="en-US" sz="7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C16AB68-C84C-4F1E-9338-FB6BC56FF727}"/>
              </a:ext>
            </a:extLst>
          </p:cNvPr>
          <p:cNvSpPr txBox="1"/>
          <p:nvPr/>
        </p:nvSpPr>
        <p:spPr>
          <a:xfrm>
            <a:off x="0" y="5016839"/>
            <a:ext cx="12192000" cy="160043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srgbClr val="012169"/>
                </a:solidFill>
                <a:latin typeface="Arial Black" panose="020B0A04020102020204" pitchFamily="34" charset="0"/>
                <a:cs typeface="Arial" panose="020B0604020202020204" pitchFamily="34" charset="0"/>
              </a:rPr>
              <a:t>Collaboration</a:t>
            </a:r>
            <a:endParaRPr kumimoji="0" lang="en-US" sz="9600" b="1" i="0" u="none" strike="noStrike" kern="1200" cap="none" spc="0" normalizeH="0" baseline="0" noProof="0" dirty="0">
              <a:ln>
                <a:noFill/>
              </a:ln>
              <a:solidFill>
                <a:srgbClr val="012169"/>
              </a:solidFill>
              <a:effectLst/>
              <a:uLnTx/>
              <a:uFillTx/>
              <a:latin typeface="Arial Black" panose="020B0A040201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44DDC878-4FC2-4AC6-A2E9-58C5AB5D6F6F}"/>
              </a:ext>
            </a:extLst>
          </p:cNvPr>
          <p:cNvSpPr txBox="1"/>
          <p:nvPr/>
        </p:nvSpPr>
        <p:spPr>
          <a:xfrm>
            <a:off x="3330751" y="710794"/>
            <a:ext cx="6442852"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Department of Education</a:t>
            </a:r>
          </a:p>
        </p:txBody>
      </p:sp>
      <p:sp>
        <p:nvSpPr>
          <p:cNvPr id="3" name="Rectangle 2">
            <a:extLst>
              <a:ext uri="{FF2B5EF4-FFF2-40B4-BE49-F238E27FC236}">
                <a16:creationId xmlns:a16="http://schemas.microsoft.com/office/drawing/2014/main" id="{AAF835A6-76FF-4288-A444-BFC5CA3AA0FA}"/>
              </a:ext>
              <a:ext uri="{C183D7F6-B498-43B3-948B-1728B52AA6E4}">
                <adec:decorative xmlns:adec="http://schemas.microsoft.com/office/drawing/2017/decorative" val="1"/>
              </a:ext>
            </a:extLst>
          </p:cNvPr>
          <p:cNvSpPr/>
          <p:nvPr/>
        </p:nvSpPr>
        <p:spPr>
          <a:xfrm>
            <a:off x="0" y="435"/>
            <a:ext cx="12192000" cy="291978"/>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8AF5DB9D-7B53-4E26-A6E8-96CC77D8D312}"/>
              </a:ext>
              <a:ext uri="{C183D7F6-B498-43B3-948B-1728B52AA6E4}">
                <adec:decorative xmlns:adec="http://schemas.microsoft.com/office/drawing/2017/decorative" val="1"/>
              </a:ext>
            </a:extLst>
          </p:cNvPr>
          <p:cNvSpPr/>
          <p:nvPr/>
        </p:nvSpPr>
        <p:spPr>
          <a:xfrm>
            <a:off x="0" y="4592036"/>
            <a:ext cx="12192000" cy="110082"/>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Rectangle 16">
            <a:extLst>
              <a:ext uri="{FF2B5EF4-FFF2-40B4-BE49-F238E27FC236}">
                <a16:creationId xmlns:a16="http://schemas.microsoft.com/office/drawing/2014/main" id="{E1338E75-8B1A-48A9-8487-1D147E8066B9}"/>
              </a:ext>
              <a:ext uri="{C183D7F6-B498-43B3-948B-1728B52AA6E4}">
                <adec:decorative xmlns:adec="http://schemas.microsoft.com/office/drawing/2017/decorative" val="1"/>
              </a:ext>
            </a:extLst>
          </p:cNvPr>
          <p:cNvSpPr/>
          <p:nvPr/>
        </p:nvSpPr>
        <p:spPr>
          <a:xfrm>
            <a:off x="0" y="6580305"/>
            <a:ext cx="12192000" cy="319443"/>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Title 4" hidden="1">
            <a:extLst>
              <a:ext uri="{FF2B5EF4-FFF2-40B4-BE49-F238E27FC236}">
                <a16:creationId xmlns:a16="http://schemas.microsoft.com/office/drawing/2014/main" id="{C8296FD4-BEFB-E9C5-D369-D4F82F9BC6B2}"/>
              </a:ext>
            </a:extLst>
          </p:cNvPr>
          <p:cNvSpPr>
            <a:spLocks noGrp="1"/>
          </p:cNvSpPr>
          <p:nvPr>
            <p:ph type="title" idx="4294967295"/>
          </p:nvPr>
        </p:nvSpPr>
        <p:spPr/>
        <p:txBody>
          <a:bodyPr/>
          <a:lstStyle/>
          <a:p>
            <a:r>
              <a:rPr lang="en-US" dirty="0"/>
              <a:t>Collaboration</a:t>
            </a:r>
          </a:p>
        </p:txBody>
      </p:sp>
      <p:pic>
        <p:nvPicPr>
          <p:cNvPr id="9" name="Picture 8" descr="A picture containing text, emblem, logo, trademark&#10;&#10;Description automatically generated">
            <a:extLst>
              <a:ext uri="{FF2B5EF4-FFF2-40B4-BE49-F238E27FC236}">
                <a16:creationId xmlns:a16="http://schemas.microsoft.com/office/drawing/2014/main" id="{1E614BF2-2AD4-F19A-D57E-6EEB491CF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397" y="498393"/>
            <a:ext cx="943006" cy="943006"/>
          </a:xfrm>
          <a:prstGeom prst="rect">
            <a:avLst/>
          </a:prstGeom>
        </p:spPr>
      </p:pic>
    </p:spTree>
    <p:extLst>
      <p:ext uri="{BB962C8B-B14F-4D97-AF65-F5344CB8AC3E}">
        <p14:creationId xmlns:p14="http://schemas.microsoft.com/office/powerpoint/2010/main" val="112961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descr="&quot;&quot;">
            <a:extLst>
              <a:ext uri="{FF2B5EF4-FFF2-40B4-BE49-F238E27FC236}">
                <a16:creationId xmlns:a16="http://schemas.microsoft.com/office/drawing/2014/main" id="{E1689BF5-04B1-4BBB-AA19-AB00CF7D59FE}"/>
              </a:ext>
            </a:extLst>
          </p:cNvPr>
          <p:cNvSpPr txBox="1"/>
          <p:nvPr/>
        </p:nvSpPr>
        <p:spPr>
          <a:xfrm>
            <a:off x="7654" y="373372"/>
            <a:ext cx="11692064" cy="4164133"/>
          </a:xfrm>
          <a:prstGeom prst="rect">
            <a:avLst/>
          </a:prstGeom>
          <a:gradFill flip="none" rotWithShape="1">
            <a:gsLst>
              <a:gs pos="0">
                <a:srgbClr val="8090B4">
                  <a:tint val="66000"/>
                  <a:satMod val="160000"/>
                </a:srgbClr>
              </a:gs>
              <a:gs pos="50000">
                <a:srgbClr val="8090B4">
                  <a:tint val="44500"/>
                  <a:satMod val="160000"/>
                </a:srgbClr>
              </a:gs>
              <a:gs pos="100000">
                <a:srgbClr val="8090B4">
                  <a:tint val="23500"/>
                  <a:satMod val="160000"/>
                </a:srgbClr>
              </a:gs>
            </a:gsLst>
            <a:lin ang="16200000" scaled="1"/>
            <a:tileRect/>
          </a:gra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4" name="Rectangle 23" descr="&quot;&quot;">
            <a:extLst>
              <a:ext uri="{FF2B5EF4-FFF2-40B4-BE49-F238E27FC236}">
                <a16:creationId xmlns:a16="http://schemas.microsoft.com/office/drawing/2014/main" id="{22A45788-C148-4C36-A0B0-A8C9E6CE7D51}"/>
              </a:ext>
            </a:extLst>
          </p:cNvPr>
          <p:cNvSpPr/>
          <p:nvPr/>
        </p:nvSpPr>
        <p:spPr>
          <a:xfrm>
            <a:off x="-30602" y="6452639"/>
            <a:ext cx="11707367" cy="428955"/>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Rectangle 17" descr="&quot;&quot;">
            <a:extLst>
              <a:ext uri="{FF2B5EF4-FFF2-40B4-BE49-F238E27FC236}">
                <a16:creationId xmlns:a16="http://schemas.microsoft.com/office/drawing/2014/main" id="{C9557DA1-9D8C-4403-9B13-31C68A8A287F}"/>
              </a:ext>
            </a:extLst>
          </p:cNvPr>
          <p:cNvSpPr/>
          <p:nvPr/>
        </p:nvSpPr>
        <p:spPr>
          <a:xfrm>
            <a:off x="-30602" y="4478556"/>
            <a:ext cx="11722671" cy="131120"/>
          </a:xfrm>
          <a:prstGeom prst="rect">
            <a:avLst/>
          </a:prstGeom>
          <a:solidFill>
            <a:srgbClr val="415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 name="Picture 4" descr="&quot;&quot;">
            <a:extLst>
              <a:ext uri="{FF2B5EF4-FFF2-40B4-BE49-F238E27FC236}">
                <a16:creationId xmlns:a16="http://schemas.microsoft.com/office/drawing/2014/main" id="{0C30BBF3-A3E9-4BAD-A3B8-8FFA03B5578A}"/>
              </a:ext>
            </a:extLst>
          </p:cNvPr>
          <p:cNvPicPr>
            <a:picLocks noChangeAspect="1"/>
          </p:cNvPicPr>
          <p:nvPr/>
        </p:nvPicPr>
        <p:blipFill>
          <a:blip r:embed="rId3">
            <a:grayscl/>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866587" y="443887"/>
            <a:ext cx="2860082" cy="6871634"/>
          </a:xfrm>
          <a:prstGeom prst="rect">
            <a:avLst/>
          </a:prstGeom>
        </p:spPr>
      </p:pic>
      <p:sp>
        <p:nvSpPr>
          <p:cNvPr id="2" name="Rectangle 1" descr="&quot;&quot;">
            <a:extLst>
              <a:ext uri="{FF2B5EF4-FFF2-40B4-BE49-F238E27FC236}">
                <a16:creationId xmlns:a16="http://schemas.microsoft.com/office/drawing/2014/main" id="{50991B0C-5F9F-4EB4-AF77-A34110C19FED}"/>
              </a:ext>
            </a:extLst>
          </p:cNvPr>
          <p:cNvSpPr/>
          <p:nvPr/>
        </p:nvSpPr>
        <p:spPr>
          <a:xfrm>
            <a:off x="0" y="-1"/>
            <a:ext cx="11692064" cy="373373"/>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1" name="Picture 10" descr="Image result for free clipart art easel">
            <a:extLst>
              <a:ext uri="{FF2B5EF4-FFF2-40B4-BE49-F238E27FC236}">
                <a16:creationId xmlns:a16="http://schemas.microsoft.com/office/drawing/2014/main" id="{341DE46C-29CC-4A1C-9E3A-4758C81842BA}"/>
              </a:ext>
            </a:extLst>
          </p:cNvPr>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ackgroundRemoval t="0" b="90000" l="0" r="100000"/>
                    </a14:imgEffect>
                    <a14:imgEffect>
                      <a14:sharpenSoften amount="25000"/>
                    </a14:imgEffect>
                    <a14:imgEffect>
                      <a14:colorTemperature colorTemp="112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59050" y="968948"/>
            <a:ext cx="2342404" cy="5775707"/>
          </a:xfrm>
          <a:prstGeom prst="rect">
            <a:avLst/>
          </a:prstGeom>
          <a:noFill/>
          <a:effectLst>
            <a:outerShdw blurRad="50800" dist="38100" algn="l" rotWithShape="0">
              <a:prstClr val="black">
                <a:alpha val="40000"/>
              </a:prstClr>
            </a:outerShdw>
          </a:effectLst>
        </p:spPr>
      </p:pic>
      <p:pic>
        <p:nvPicPr>
          <p:cNvPr id="19" name="Picture 18" descr="Image result for free clipart art easel">
            <a:extLst>
              <a:ext uri="{FF2B5EF4-FFF2-40B4-BE49-F238E27FC236}">
                <a16:creationId xmlns:a16="http://schemas.microsoft.com/office/drawing/2014/main" id="{04A7380B-3769-4C46-B62A-0E7F00131E88}"/>
              </a:ext>
            </a:extLst>
          </p:cNvPr>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6">
                    <a14:imgEffect>
                      <a14:backgroundRemoval t="0" b="90000" l="0" r="100000"/>
                    </a14:imgEffect>
                    <a14:imgEffect>
                      <a14:sharpenSoften amount="25000"/>
                    </a14:imgEffect>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16849" y="705008"/>
            <a:ext cx="2117996" cy="5067083"/>
          </a:xfrm>
          <a:prstGeom prst="rect">
            <a:avLst/>
          </a:prstGeom>
          <a:noFill/>
          <a:effectLst>
            <a:outerShdw blurRad="50800" dist="38100" algn="l" rotWithShape="0">
              <a:prstClr val="black">
                <a:alpha val="40000"/>
              </a:prstClr>
            </a:outerShdw>
          </a:effectLst>
        </p:spPr>
      </p:pic>
      <p:sp>
        <p:nvSpPr>
          <p:cNvPr id="22" name="TextBox 21" descr="&quot;&quot;">
            <a:extLst>
              <a:ext uri="{FF2B5EF4-FFF2-40B4-BE49-F238E27FC236}">
                <a16:creationId xmlns:a16="http://schemas.microsoft.com/office/drawing/2014/main" id="{09333861-CBA1-413B-9540-02701AF429E9}"/>
              </a:ext>
            </a:extLst>
          </p:cNvPr>
          <p:cNvSpPr txBox="1"/>
          <p:nvPr/>
        </p:nvSpPr>
        <p:spPr>
          <a:xfrm>
            <a:off x="5032463" y="1347482"/>
            <a:ext cx="2027162" cy="2576222"/>
          </a:xfrm>
          <a:prstGeom prst="rect">
            <a:avLst/>
          </a:prstGeom>
          <a:solidFill>
            <a:schemeClr val="bg1"/>
          </a:solidFill>
          <a:ln w="19050">
            <a:solidFill>
              <a:srgbClr val="002F8E"/>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extBox 3" descr="&quot;&quot;">
            <a:extLst>
              <a:ext uri="{FF2B5EF4-FFF2-40B4-BE49-F238E27FC236}">
                <a16:creationId xmlns:a16="http://schemas.microsoft.com/office/drawing/2014/main" id="{DA3DBB0E-842E-42BE-84E1-36A5C17FA83D}"/>
              </a:ext>
            </a:extLst>
          </p:cNvPr>
          <p:cNvSpPr txBox="1"/>
          <p:nvPr/>
        </p:nvSpPr>
        <p:spPr>
          <a:xfrm>
            <a:off x="1064570" y="968948"/>
            <a:ext cx="2418175" cy="3000250"/>
          </a:xfrm>
          <a:prstGeom prst="rect">
            <a:avLst/>
          </a:prstGeom>
          <a:solidFill>
            <a:schemeClr val="bg1"/>
          </a:solidFill>
          <a:ln w="38100">
            <a:solidFill>
              <a:srgbClr val="002F8E"/>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1" name="TextBox 20" descr="&quot;&quot;">
            <a:extLst>
              <a:ext uri="{FF2B5EF4-FFF2-40B4-BE49-F238E27FC236}">
                <a16:creationId xmlns:a16="http://schemas.microsoft.com/office/drawing/2014/main" id="{49CBAA5B-4B95-4F4A-9C50-05EEA6D9F81B}"/>
              </a:ext>
            </a:extLst>
          </p:cNvPr>
          <p:cNvSpPr txBox="1"/>
          <p:nvPr/>
        </p:nvSpPr>
        <p:spPr>
          <a:xfrm>
            <a:off x="8437492" y="1053920"/>
            <a:ext cx="1876708" cy="2262221"/>
          </a:xfrm>
          <a:prstGeom prst="rect">
            <a:avLst/>
          </a:prstGeom>
          <a:solidFill>
            <a:schemeClr val="bg1"/>
          </a:solidFill>
          <a:ln>
            <a:solidFill>
              <a:srgbClr val="002F8E"/>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Gallery Walk</a:t>
            </a:r>
          </a:p>
        </p:txBody>
      </p:sp>
      <p:sp>
        <p:nvSpPr>
          <p:cNvPr id="14" name="TextBox 13">
            <a:extLst>
              <a:ext uri="{FF2B5EF4-FFF2-40B4-BE49-F238E27FC236}">
                <a16:creationId xmlns:a16="http://schemas.microsoft.com/office/drawing/2014/main" id="{C26C7664-083A-2932-7F51-631D2A26F160}"/>
              </a:ext>
            </a:extLst>
          </p:cNvPr>
          <p:cNvSpPr txBox="1"/>
          <p:nvPr/>
        </p:nvSpPr>
        <p:spPr>
          <a:xfrm>
            <a:off x="1089188" y="1199500"/>
            <a:ext cx="2368937" cy="255454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Working together                    is success!               </a:t>
            </a:r>
            <a:endParaRPr kumimoji="0" lang="en-US" sz="44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3EDD3E93-48C9-5501-E65C-33DFB0D0C1CF}"/>
              </a:ext>
            </a:extLst>
          </p:cNvPr>
          <p:cNvSpPr txBox="1"/>
          <p:nvPr/>
        </p:nvSpPr>
        <p:spPr>
          <a:xfrm>
            <a:off x="4932219" y="1631537"/>
            <a:ext cx="2236645" cy="2062103"/>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solidFill>
                  <a:srgbClr val="BF0D3E"/>
                </a:solidFill>
                <a:latin typeface="Arial" panose="020B0604020202020204" pitchFamily="34" charset="0"/>
                <a:cs typeface="Arial" panose="020B0604020202020204" pitchFamily="34" charset="0"/>
              </a:rPr>
              <a:t>Stay</a:t>
            </a:r>
            <a:r>
              <a:rPr kumimoji="0" lang="en-US" sz="3200" b="1" i="0" u="none" strike="noStrike" kern="1200" cap="none" spc="0" normalizeH="0" baseline="0" noProof="0" dirty="0" err="1">
                <a:ln>
                  <a:noFill/>
                </a:ln>
                <a:solidFill>
                  <a:srgbClr val="BF0D3E"/>
                </a:solidFill>
                <a:effectLst/>
                <a:uLnTx/>
                <a:uFillTx/>
                <a:latin typeface="Arial" panose="020B0604020202020204" pitchFamily="34" charset="0"/>
                <a:ea typeface="+mn-ea"/>
                <a:cs typeface="Arial" panose="020B0604020202020204" pitchFamily="34" charset="0"/>
              </a:rPr>
              <a:t>ing</a:t>
            </a:r>
            <a:r>
              <a:rPr kumimoji="0" lang="en-US" sz="32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 together                    is                     progress.</a:t>
            </a:r>
          </a:p>
        </p:txBody>
      </p:sp>
      <p:sp>
        <p:nvSpPr>
          <p:cNvPr id="16" name="TextBox 15">
            <a:extLst>
              <a:ext uri="{FF2B5EF4-FFF2-40B4-BE49-F238E27FC236}">
                <a16:creationId xmlns:a16="http://schemas.microsoft.com/office/drawing/2014/main" id="{3D2753B5-2910-EFD3-5590-D5988B69C5B6}"/>
              </a:ext>
            </a:extLst>
          </p:cNvPr>
          <p:cNvSpPr txBox="1"/>
          <p:nvPr/>
        </p:nvSpPr>
        <p:spPr>
          <a:xfrm>
            <a:off x="8257523" y="1400200"/>
            <a:ext cx="2236645" cy="156966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Coming together                    is a                    beginning.</a:t>
            </a:r>
          </a:p>
        </p:txBody>
      </p:sp>
    </p:spTree>
    <p:extLst>
      <p:ext uri="{BB962C8B-B14F-4D97-AF65-F5344CB8AC3E}">
        <p14:creationId xmlns:p14="http://schemas.microsoft.com/office/powerpoint/2010/main" val="302383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B854D61E-D940-4041-A4DF-5F4B833152B7}"/>
              </a:ext>
            </a:extLst>
          </p:cNvPr>
          <p:cNvSpPr txBox="1"/>
          <p:nvPr/>
        </p:nvSpPr>
        <p:spPr>
          <a:xfrm>
            <a:off x="11761764" y="758950"/>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descr="&quot;&quot;">
            <a:extLst>
              <a:ext uri="{FF2B5EF4-FFF2-40B4-BE49-F238E27FC236}">
                <a16:creationId xmlns:a16="http://schemas.microsoft.com/office/drawing/2014/main" id="{C1651069-1749-4A97-82E3-AE1C4FA7FDF0}"/>
              </a:ext>
            </a:extLst>
          </p:cNvPr>
          <p:cNvSpPr txBox="1"/>
          <p:nvPr/>
        </p:nvSpPr>
        <p:spPr>
          <a:xfrm>
            <a:off x="-1" y="758950"/>
            <a:ext cx="6221437"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F8CC5DBF-CEA0-492A-30E1-CFC4F2877E3B}"/>
              </a:ext>
            </a:extLst>
          </p:cNvPr>
          <p:cNvSpPr txBox="1"/>
          <p:nvPr/>
        </p:nvSpPr>
        <p:spPr>
          <a:xfrm>
            <a:off x="478352" y="1922151"/>
            <a:ext cx="4911065" cy="2800767"/>
          </a:xfrm>
          <a:prstGeom prst="rect">
            <a:avLst/>
          </a:prstGeom>
          <a:noFill/>
          <a:ln>
            <a:noFill/>
          </a:ln>
        </p:spPr>
        <p:txBody>
          <a:bodyPr wrap="square" rtlCol="0">
            <a:spAutoFit/>
          </a:bodyPr>
          <a:lstStyle/>
          <a:p>
            <a:pPr algn="ctr"/>
            <a:r>
              <a:rPr lang="en-US" sz="8800" b="1" dirty="0">
                <a:solidFill>
                  <a:schemeClr val="bg1"/>
                </a:solidFill>
                <a:latin typeface="Arial" panose="020B0604020202020204" pitchFamily="34" charset="0"/>
                <a:cs typeface="Arial" panose="020B0604020202020204" pitchFamily="34" charset="0"/>
              </a:rPr>
              <a:t>AZPLS Journey</a:t>
            </a:r>
          </a:p>
        </p:txBody>
      </p:sp>
      <p:pic>
        <p:nvPicPr>
          <p:cNvPr id="8" name="Picture 7">
            <a:extLst>
              <a:ext uri="{FF2B5EF4-FFF2-40B4-BE49-F238E27FC236}">
                <a16:creationId xmlns:a16="http://schemas.microsoft.com/office/drawing/2014/main" id="{E973161C-45BB-5092-4338-D68E85C0E90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976" t="7099" r="30341" b="35937"/>
          <a:stretch/>
        </p:blipFill>
        <p:spPr bwMode="auto">
          <a:xfrm>
            <a:off x="6699789" y="581891"/>
            <a:ext cx="4550102" cy="5721927"/>
          </a:xfrm>
          <a:prstGeom prst="rect">
            <a:avLst/>
          </a:prstGeom>
          <a:noFill/>
          <a:ln>
            <a:noFill/>
          </a:ln>
          <a:extLst>
            <a:ext uri="{53640926-AAD7-44D8-BBD7-CCE9431645EC}">
              <a14:shadowObscured xmlns:a14="http://schemas.microsoft.com/office/drawing/2010/main"/>
            </a:ext>
          </a:extLst>
        </p:spPr>
      </p:pic>
      <p:sp>
        <p:nvSpPr>
          <p:cNvPr id="4" name="Title 3" hidden="1">
            <a:extLst>
              <a:ext uri="{FF2B5EF4-FFF2-40B4-BE49-F238E27FC236}">
                <a16:creationId xmlns:a16="http://schemas.microsoft.com/office/drawing/2014/main" id="{822B98EE-C0E9-44AC-DB3F-2D66F071C873}"/>
              </a:ext>
            </a:extLst>
          </p:cNvPr>
          <p:cNvSpPr>
            <a:spLocks noGrp="1"/>
          </p:cNvSpPr>
          <p:nvPr>
            <p:ph type="title" idx="4294967295"/>
          </p:nvPr>
        </p:nvSpPr>
        <p:spPr/>
        <p:txBody>
          <a:bodyPr/>
          <a:lstStyle/>
          <a:p>
            <a:r>
              <a:rPr lang="en-US" dirty="0"/>
              <a:t>AZPLS Journey</a:t>
            </a:r>
          </a:p>
        </p:txBody>
      </p:sp>
    </p:spTree>
    <p:extLst>
      <p:ext uri="{BB962C8B-B14F-4D97-AF65-F5344CB8AC3E}">
        <p14:creationId xmlns:p14="http://schemas.microsoft.com/office/powerpoint/2010/main" val="356492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625287-B22C-98AA-B49F-1B3F604AD024}"/>
              </a:ext>
              <a:ext uri="{C183D7F6-B498-43B3-948B-1728B52AA6E4}">
                <adec:decorative xmlns:adec="http://schemas.microsoft.com/office/drawing/2017/decorative" val="1"/>
              </a:ext>
            </a:extLst>
          </p:cNvPr>
          <p:cNvPicPr>
            <a:picLocks noChangeAspect="1"/>
          </p:cNvPicPr>
          <p:nvPr/>
        </p:nvPicPr>
        <p:blipFill>
          <a:blip r:embed="rId3">
            <a:duotone>
              <a:prstClr val="black"/>
              <a:srgbClr val="BF0D3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166928" y="758949"/>
            <a:ext cx="4431638" cy="4287610"/>
          </a:xfrm>
          <a:prstGeom prst="rect">
            <a:avLst/>
          </a:prstGeom>
        </p:spPr>
      </p:pic>
      <p:sp>
        <p:nvSpPr>
          <p:cNvPr id="4" name="TextBox 3">
            <a:extLst>
              <a:ext uri="{FF2B5EF4-FFF2-40B4-BE49-F238E27FC236}">
                <a16:creationId xmlns:a16="http://schemas.microsoft.com/office/drawing/2014/main" id="{E36A287E-F344-5E87-D233-B63104E09071}"/>
              </a:ext>
              <a:ext uri="{C183D7F6-B498-43B3-948B-1728B52AA6E4}">
                <adec:decorative xmlns:adec="http://schemas.microsoft.com/office/drawing/2017/decorative" val="1"/>
              </a:ext>
            </a:extLst>
          </p:cNvPr>
          <p:cNvSpPr txBox="1"/>
          <p:nvPr/>
        </p:nvSpPr>
        <p:spPr>
          <a:xfrm>
            <a:off x="669494" y="5347854"/>
            <a:ext cx="5426506" cy="751191"/>
          </a:xfrm>
          <a:prstGeom prst="rect">
            <a:avLst/>
          </a:prstGeom>
          <a:solidFill>
            <a:srgbClr val="012369"/>
          </a:solidFill>
          <a:ln>
            <a:noFill/>
          </a:ln>
        </p:spPr>
        <p:txBody>
          <a:bodyPr wrap="square" rtlCol="0">
            <a:spAutoFit/>
          </a:bodyPr>
          <a:lstStyle/>
          <a:p>
            <a:pPr algn="l"/>
            <a:endParaRPr lang="en-US" dirty="0"/>
          </a:p>
        </p:txBody>
      </p:sp>
      <p:pic>
        <p:nvPicPr>
          <p:cNvPr id="6" name="Picture 5">
            <a:extLst>
              <a:ext uri="{FF2B5EF4-FFF2-40B4-BE49-F238E27FC236}">
                <a16:creationId xmlns:a16="http://schemas.microsoft.com/office/drawing/2014/main" id="{503AE4A3-E148-AAE6-5B7F-D26BE7065719}"/>
              </a:ext>
              <a:ext uri="{C183D7F6-B498-43B3-948B-1728B52AA6E4}">
                <adec:decorative xmlns:adec="http://schemas.microsoft.com/office/drawing/2017/decorative" val="1"/>
              </a:ext>
            </a:extLst>
          </p:cNvPr>
          <p:cNvPicPr>
            <a:picLocks noChangeAspect="1"/>
          </p:cNvPicPr>
          <p:nvPr/>
        </p:nvPicPr>
        <p:blipFill>
          <a:blip r:embed="rId3">
            <a:duotone>
              <a:prstClr val="black"/>
              <a:srgbClr val="BF0D3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6593434" y="1811435"/>
            <a:ext cx="4431638" cy="4287610"/>
          </a:xfrm>
          <a:prstGeom prst="rect">
            <a:avLst/>
          </a:prstGeom>
        </p:spPr>
      </p:pic>
      <p:sp>
        <p:nvSpPr>
          <p:cNvPr id="7" name="TextBox 6">
            <a:extLst>
              <a:ext uri="{FF2B5EF4-FFF2-40B4-BE49-F238E27FC236}">
                <a16:creationId xmlns:a16="http://schemas.microsoft.com/office/drawing/2014/main" id="{56FDB797-309F-84D8-004A-D0BE4A6F72A7}"/>
              </a:ext>
            </a:extLst>
          </p:cNvPr>
          <p:cNvSpPr txBox="1"/>
          <p:nvPr/>
        </p:nvSpPr>
        <p:spPr>
          <a:xfrm>
            <a:off x="1586614" y="1933258"/>
            <a:ext cx="3490709" cy="1938992"/>
          </a:xfrm>
          <a:prstGeom prst="rect">
            <a:avLst/>
          </a:prstGeom>
          <a:solidFill>
            <a:schemeClr val="bg1"/>
          </a:solidFill>
          <a:ln>
            <a:noFill/>
          </a:ln>
        </p:spPr>
        <p:txBody>
          <a:bodyPr wrap="square" rtlCol="0">
            <a:spAutoFit/>
          </a:bodyPr>
          <a:lstStyle/>
          <a:p>
            <a:pPr algn="ctr"/>
            <a:r>
              <a:rPr lang="en-US" sz="4000" b="1" dirty="0">
                <a:solidFill>
                  <a:srgbClr val="012369"/>
                </a:solidFill>
                <a:latin typeface="Arial" panose="020B0604020202020204" pitchFamily="34" charset="0"/>
                <a:cs typeface="Arial" panose="020B0604020202020204" pitchFamily="34" charset="0"/>
              </a:rPr>
              <a:t>Special Education Classroom</a:t>
            </a:r>
          </a:p>
        </p:txBody>
      </p:sp>
      <p:sp>
        <p:nvSpPr>
          <p:cNvPr id="8" name="TextBox 7" descr="&quot;&quot;">
            <a:extLst>
              <a:ext uri="{FF2B5EF4-FFF2-40B4-BE49-F238E27FC236}">
                <a16:creationId xmlns:a16="http://schemas.microsoft.com/office/drawing/2014/main" id="{AE40F182-932D-362E-4909-349C7A1DA803}"/>
              </a:ext>
            </a:extLst>
          </p:cNvPr>
          <p:cNvSpPr txBox="1"/>
          <p:nvPr/>
        </p:nvSpPr>
        <p:spPr>
          <a:xfrm>
            <a:off x="11761764" y="758950"/>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9" name="TextBox 8" descr="&quot;&quot;">
            <a:extLst>
              <a:ext uri="{FF2B5EF4-FFF2-40B4-BE49-F238E27FC236}">
                <a16:creationId xmlns:a16="http://schemas.microsoft.com/office/drawing/2014/main" id="{99736AEC-8F46-2E34-561E-940B5586B671}"/>
              </a:ext>
            </a:extLst>
          </p:cNvPr>
          <p:cNvSpPr txBox="1"/>
          <p:nvPr/>
        </p:nvSpPr>
        <p:spPr>
          <a:xfrm>
            <a:off x="0" y="758949"/>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F908BF2E-39EB-69AB-4D1E-B02C26546C27}"/>
              </a:ext>
              <a:ext uri="{C183D7F6-B498-43B3-948B-1728B52AA6E4}">
                <adec:decorative xmlns:adec="http://schemas.microsoft.com/office/drawing/2017/decorative" val="1"/>
              </a:ext>
            </a:extLst>
          </p:cNvPr>
          <p:cNvSpPr txBox="1"/>
          <p:nvPr/>
        </p:nvSpPr>
        <p:spPr>
          <a:xfrm>
            <a:off x="6096000" y="758949"/>
            <a:ext cx="5426506" cy="751191"/>
          </a:xfrm>
          <a:prstGeom prst="rect">
            <a:avLst/>
          </a:prstGeom>
          <a:solidFill>
            <a:srgbClr val="012369"/>
          </a:solidFill>
          <a:ln>
            <a:noFill/>
          </a:ln>
        </p:spPr>
        <p:txBody>
          <a:bodyPr wrap="square" rtlCol="0">
            <a:spAutoFit/>
          </a:bodyPr>
          <a:lstStyle/>
          <a:p>
            <a:pPr algn="l"/>
            <a:endParaRPr lang="en-US" dirty="0"/>
          </a:p>
        </p:txBody>
      </p:sp>
      <p:sp>
        <p:nvSpPr>
          <p:cNvPr id="11" name="TextBox 10">
            <a:extLst>
              <a:ext uri="{FF2B5EF4-FFF2-40B4-BE49-F238E27FC236}">
                <a16:creationId xmlns:a16="http://schemas.microsoft.com/office/drawing/2014/main" id="{DE5344B6-F97B-94D3-E72A-E922C4F4BE1E}"/>
              </a:ext>
            </a:extLst>
          </p:cNvPr>
          <p:cNvSpPr txBox="1"/>
          <p:nvPr/>
        </p:nvSpPr>
        <p:spPr>
          <a:xfrm>
            <a:off x="7063898" y="2985744"/>
            <a:ext cx="3490709" cy="1938992"/>
          </a:xfrm>
          <a:prstGeom prst="rect">
            <a:avLst/>
          </a:prstGeom>
          <a:solidFill>
            <a:schemeClr val="bg1"/>
          </a:solidFill>
          <a:ln>
            <a:noFill/>
          </a:ln>
        </p:spPr>
        <p:txBody>
          <a:bodyPr wrap="square" rtlCol="0">
            <a:spAutoFit/>
          </a:bodyPr>
          <a:lstStyle/>
          <a:p>
            <a:pPr algn="ctr"/>
            <a:r>
              <a:rPr lang="en-US" sz="4000" b="1" dirty="0">
                <a:solidFill>
                  <a:srgbClr val="012369"/>
                </a:solidFill>
                <a:latin typeface="Arial" panose="020B0604020202020204" pitchFamily="34" charset="0"/>
                <a:cs typeface="Arial" panose="020B0604020202020204" pitchFamily="34" charset="0"/>
              </a:rPr>
              <a:t>General Education Classroom</a:t>
            </a:r>
          </a:p>
        </p:txBody>
      </p:sp>
      <p:sp>
        <p:nvSpPr>
          <p:cNvPr id="2" name="Title 1" hidden="1">
            <a:extLst>
              <a:ext uri="{FF2B5EF4-FFF2-40B4-BE49-F238E27FC236}">
                <a16:creationId xmlns:a16="http://schemas.microsoft.com/office/drawing/2014/main" id="{73403757-CBC8-1038-1FC2-9658122F227B}"/>
              </a:ext>
            </a:extLst>
          </p:cNvPr>
          <p:cNvSpPr>
            <a:spLocks noGrp="1"/>
          </p:cNvSpPr>
          <p:nvPr>
            <p:ph type="title" idx="4294967295"/>
          </p:nvPr>
        </p:nvSpPr>
        <p:spPr/>
        <p:txBody>
          <a:bodyPr/>
          <a:lstStyle/>
          <a:p>
            <a:r>
              <a:rPr lang="en-US" dirty="0"/>
              <a:t>Special Ed and General</a:t>
            </a:r>
            <a:r>
              <a:rPr lang="en-US" baseline="0" dirty="0"/>
              <a:t> Ed</a:t>
            </a:r>
            <a:endParaRPr lang="en-US" dirty="0"/>
          </a:p>
        </p:txBody>
      </p:sp>
    </p:spTree>
    <p:extLst>
      <p:ext uri="{BB962C8B-B14F-4D97-AF65-F5344CB8AC3E}">
        <p14:creationId xmlns:p14="http://schemas.microsoft.com/office/powerpoint/2010/main" val="2238675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625287-B22C-98AA-B49F-1B3F604AD024}"/>
              </a:ext>
              <a:ext uri="{C183D7F6-B498-43B3-948B-1728B52AA6E4}">
                <adec:decorative xmlns:adec="http://schemas.microsoft.com/office/drawing/2017/decorative" val="1"/>
              </a:ext>
            </a:extLst>
          </p:cNvPr>
          <p:cNvPicPr>
            <a:picLocks noChangeAspect="1"/>
          </p:cNvPicPr>
          <p:nvPr/>
        </p:nvPicPr>
        <p:blipFill>
          <a:blip r:embed="rId3">
            <a:duotone>
              <a:prstClr val="black"/>
              <a:srgbClr val="BF0D3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975286" y="743122"/>
            <a:ext cx="4431638" cy="4287610"/>
          </a:xfrm>
          <a:prstGeom prst="rect">
            <a:avLst/>
          </a:prstGeom>
        </p:spPr>
      </p:pic>
      <p:sp>
        <p:nvSpPr>
          <p:cNvPr id="4" name="TextBox 3">
            <a:extLst>
              <a:ext uri="{FF2B5EF4-FFF2-40B4-BE49-F238E27FC236}">
                <a16:creationId xmlns:a16="http://schemas.microsoft.com/office/drawing/2014/main" id="{E36A287E-F344-5E87-D233-B63104E09071}"/>
              </a:ext>
              <a:ext uri="{C183D7F6-B498-43B3-948B-1728B52AA6E4}">
                <adec:decorative xmlns:adec="http://schemas.microsoft.com/office/drawing/2017/decorative" val="1"/>
              </a:ext>
            </a:extLst>
          </p:cNvPr>
          <p:cNvSpPr txBox="1"/>
          <p:nvPr/>
        </p:nvSpPr>
        <p:spPr>
          <a:xfrm>
            <a:off x="669494" y="5347854"/>
            <a:ext cx="5426506" cy="751191"/>
          </a:xfrm>
          <a:prstGeom prst="rect">
            <a:avLst/>
          </a:prstGeom>
          <a:solidFill>
            <a:srgbClr val="012369"/>
          </a:solidFill>
          <a:ln>
            <a:noFill/>
          </a:ln>
        </p:spPr>
        <p:txBody>
          <a:bodyPr wrap="square" rtlCol="0">
            <a:spAutoFit/>
          </a:bodyPr>
          <a:lstStyle/>
          <a:p>
            <a:pPr algn="l"/>
            <a:endParaRPr lang="en-US" dirty="0"/>
          </a:p>
        </p:txBody>
      </p:sp>
      <p:pic>
        <p:nvPicPr>
          <p:cNvPr id="6" name="Picture 5">
            <a:extLst>
              <a:ext uri="{FF2B5EF4-FFF2-40B4-BE49-F238E27FC236}">
                <a16:creationId xmlns:a16="http://schemas.microsoft.com/office/drawing/2014/main" id="{503AE4A3-E148-AAE6-5B7F-D26BE7065719}"/>
              </a:ext>
              <a:ext uri="{C183D7F6-B498-43B3-948B-1728B52AA6E4}">
                <adec:decorative xmlns:adec="http://schemas.microsoft.com/office/drawing/2017/decorative" val="1"/>
              </a:ext>
            </a:extLst>
          </p:cNvPr>
          <p:cNvPicPr>
            <a:picLocks noChangeAspect="1"/>
          </p:cNvPicPr>
          <p:nvPr/>
        </p:nvPicPr>
        <p:blipFill>
          <a:blip r:embed="rId3">
            <a:duotone>
              <a:prstClr val="black"/>
              <a:srgbClr val="BF0D3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6785076" y="1849490"/>
            <a:ext cx="4431638" cy="4287610"/>
          </a:xfrm>
          <a:prstGeom prst="rect">
            <a:avLst/>
          </a:prstGeom>
        </p:spPr>
      </p:pic>
      <p:sp>
        <p:nvSpPr>
          <p:cNvPr id="7" name="TextBox 6">
            <a:extLst>
              <a:ext uri="{FF2B5EF4-FFF2-40B4-BE49-F238E27FC236}">
                <a16:creationId xmlns:a16="http://schemas.microsoft.com/office/drawing/2014/main" id="{56FDB797-309F-84D8-004A-D0BE4A6F72A7}"/>
              </a:ext>
            </a:extLst>
          </p:cNvPr>
          <p:cNvSpPr txBox="1"/>
          <p:nvPr/>
        </p:nvSpPr>
        <p:spPr>
          <a:xfrm>
            <a:off x="1111242" y="2286762"/>
            <a:ext cx="2769706" cy="1200329"/>
          </a:xfrm>
          <a:prstGeom prst="rect">
            <a:avLst/>
          </a:prstGeom>
          <a:noFill/>
          <a:ln>
            <a:noFill/>
          </a:ln>
        </p:spPr>
        <p:txBody>
          <a:bodyPr wrap="square" rtlCol="0">
            <a:spAutoFit/>
          </a:bodyPr>
          <a:lstStyle/>
          <a:p>
            <a:pPr algn="ctr"/>
            <a:r>
              <a:rPr lang="en-US" sz="2400" b="1" dirty="0">
                <a:solidFill>
                  <a:srgbClr val="012369"/>
                </a:solidFill>
                <a:latin typeface="Arial" panose="020B0604020202020204" pitchFamily="34" charset="0"/>
                <a:cs typeface="Arial" panose="020B0604020202020204" pitchFamily="34" charset="0"/>
              </a:rPr>
              <a:t>Special Education Classroom</a:t>
            </a:r>
          </a:p>
        </p:txBody>
      </p:sp>
      <p:sp>
        <p:nvSpPr>
          <p:cNvPr id="8" name="TextBox 7" descr="&quot;&quot;">
            <a:extLst>
              <a:ext uri="{FF2B5EF4-FFF2-40B4-BE49-F238E27FC236}">
                <a16:creationId xmlns:a16="http://schemas.microsoft.com/office/drawing/2014/main" id="{AE40F182-932D-362E-4909-349C7A1DA803}"/>
              </a:ext>
            </a:extLst>
          </p:cNvPr>
          <p:cNvSpPr txBox="1"/>
          <p:nvPr/>
        </p:nvSpPr>
        <p:spPr>
          <a:xfrm>
            <a:off x="11761764" y="758950"/>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9" name="TextBox 8" descr="&quot;&quot;">
            <a:extLst>
              <a:ext uri="{FF2B5EF4-FFF2-40B4-BE49-F238E27FC236}">
                <a16:creationId xmlns:a16="http://schemas.microsoft.com/office/drawing/2014/main" id="{99736AEC-8F46-2E34-561E-940B5586B671}"/>
              </a:ext>
            </a:extLst>
          </p:cNvPr>
          <p:cNvSpPr txBox="1"/>
          <p:nvPr/>
        </p:nvSpPr>
        <p:spPr>
          <a:xfrm>
            <a:off x="0" y="758949"/>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F908BF2E-39EB-69AB-4D1E-B02C26546C27}"/>
              </a:ext>
              <a:ext uri="{C183D7F6-B498-43B3-948B-1728B52AA6E4}">
                <adec:decorative xmlns:adec="http://schemas.microsoft.com/office/drawing/2017/decorative" val="1"/>
              </a:ext>
            </a:extLst>
          </p:cNvPr>
          <p:cNvSpPr txBox="1"/>
          <p:nvPr/>
        </p:nvSpPr>
        <p:spPr>
          <a:xfrm>
            <a:off x="6096000" y="758949"/>
            <a:ext cx="5426506" cy="751191"/>
          </a:xfrm>
          <a:prstGeom prst="rect">
            <a:avLst/>
          </a:prstGeom>
          <a:solidFill>
            <a:srgbClr val="012369"/>
          </a:solidFill>
          <a:ln>
            <a:noFill/>
          </a:ln>
        </p:spPr>
        <p:txBody>
          <a:bodyPr wrap="square" rtlCol="0">
            <a:spAutoFit/>
          </a:bodyPr>
          <a:lstStyle/>
          <a:p>
            <a:pPr algn="l"/>
            <a:endParaRPr lang="en-US" dirty="0"/>
          </a:p>
        </p:txBody>
      </p:sp>
      <p:sp>
        <p:nvSpPr>
          <p:cNvPr id="11" name="TextBox 10">
            <a:extLst>
              <a:ext uri="{FF2B5EF4-FFF2-40B4-BE49-F238E27FC236}">
                <a16:creationId xmlns:a16="http://schemas.microsoft.com/office/drawing/2014/main" id="{DE5344B6-F97B-94D3-E72A-E922C4F4BE1E}"/>
              </a:ext>
            </a:extLst>
          </p:cNvPr>
          <p:cNvSpPr txBox="1"/>
          <p:nvPr/>
        </p:nvSpPr>
        <p:spPr>
          <a:xfrm>
            <a:off x="8405313" y="3373578"/>
            <a:ext cx="2575887" cy="1200329"/>
          </a:xfrm>
          <a:prstGeom prst="rect">
            <a:avLst/>
          </a:prstGeom>
          <a:noFill/>
          <a:ln>
            <a:noFill/>
          </a:ln>
        </p:spPr>
        <p:txBody>
          <a:bodyPr wrap="square" rtlCol="0">
            <a:spAutoFit/>
          </a:bodyPr>
          <a:lstStyle/>
          <a:p>
            <a:pPr algn="ctr"/>
            <a:r>
              <a:rPr lang="en-US" sz="2400" b="1" dirty="0">
                <a:solidFill>
                  <a:srgbClr val="012369"/>
                </a:solidFill>
                <a:latin typeface="Arial" panose="020B0604020202020204" pitchFamily="34" charset="0"/>
                <a:cs typeface="Arial" panose="020B0604020202020204" pitchFamily="34" charset="0"/>
              </a:rPr>
              <a:t>General Education Classroom</a:t>
            </a:r>
          </a:p>
        </p:txBody>
      </p:sp>
      <p:sp>
        <p:nvSpPr>
          <p:cNvPr id="5" name="Rectangle: Rounded Corners 4">
            <a:extLst>
              <a:ext uri="{FF2B5EF4-FFF2-40B4-BE49-F238E27FC236}">
                <a16:creationId xmlns:a16="http://schemas.microsoft.com/office/drawing/2014/main" id="{C6B33E63-23F2-A1F1-F4C4-7A1D6E9E5A96}"/>
              </a:ext>
              <a:ext uri="{C183D7F6-B498-43B3-948B-1728B52AA6E4}">
                <adec:decorative xmlns:adec="http://schemas.microsoft.com/office/drawing/2017/decorative" val="1"/>
              </a:ext>
            </a:extLst>
          </p:cNvPr>
          <p:cNvSpPr/>
          <p:nvPr/>
        </p:nvSpPr>
        <p:spPr>
          <a:xfrm>
            <a:off x="3682799" y="648111"/>
            <a:ext cx="4708729" cy="5450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CF589CD-4D9D-4740-E20E-67CE9220E96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499636" y="441827"/>
            <a:ext cx="5219471" cy="5974340"/>
          </a:xfrm>
          <a:prstGeom prst="rect">
            <a:avLst/>
          </a:prstGeom>
        </p:spPr>
      </p:pic>
      <p:sp>
        <p:nvSpPr>
          <p:cNvPr id="12" name="TextBox 11">
            <a:extLst>
              <a:ext uri="{FF2B5EF4-FFF2-40B4-BE49-F238E27FC236}">
                <a16:creationId xmlns:a16="http://schemas.microsoft.com/office/drawing/2014/main" id="{10A12EEC-A9D9-A076-E221-F046D3817BF0}"/>
              </a:ext>
            </a:extLst>
          </p:cNvPr>
          <p:cNvSpPr txBox="1"/>
          <p:nvPr/>
        </p:nvSpPr>
        <p:spPr>
          <a:xfrm>
            <a:off x="4030795" y="2496415"/>
            <a:ext cx="4012735" cy="1754326"/>
          </a:xfrm>
          <a:prstGeom prst="rect">
            <a:avLst/>
          </a:prstGeom>
          <a:solidFill>
            <a:schemeClr val="bg1"/>
          </a:solidFill>
          <a:ln>
            <a:noFill/>
          </a:ln>
        </p:spPr>
        <p:txBody>
          <a:bodyPr wrap="square" rtlCol="0">
            <a:spAutoFit/>
          </a:bodyPr>
          <a:lstStyle/>
          <a:p>
            <a:pPr algn="ctr"/>
            <a:r>
              <a:rPr lang="en-US" sz="5400" b="1" dirty="0">
                <a:solidFill>
                  <a:srgbClr val="BF0D3E"/>
                </a:solidFill>
                <a:latin typeface="Arial" panose="020B0604020202020204" pitchFamily="34" charset="0"/>
                <a:cs typeface="Arial" panose="020B0604020202020204" pitchFamily="34" charset="0"/>
              </a:rPr>
              <a:t>Inclusive</a:t>
            </a:r>
          </a:p>
          <a:p>
            <a:pPr algn="ctr"/>
            <a:r>
              <a:rPr lang="en-US" sz="5400" b="1" dirty="0">
                <a:solidFill>
                  <a:srgbClr val="BF0D3E"/>
                </a:solidFill>
                <a:latin typeface="Arial" panose="020B0604020202020204" pitchFamily="34" charset="0"/>
                <a:cs typeface="Arial" panose="020B0604020202020204" pitchFamily="34" charset="0"/>
              </a:rPr>
              <a:t>Classroom</a:t>
            </a:r>
          </a:p>
        </p:txBody>
      </p:sp>
      <p:sp>
        <p:nvSpPr>
          <p:cNvPr id="13" name="Title 12" hidden="1">
            <a:extLst>
              <a:ext uri="{FF2B5EF4-FFF2-40B4-BE49-F238E27FC236}">
                <a16:creationId xmlns:a16="http://schemas.microsoft.com/office/drawing/2014/main" id="{E22C6733-A353-9462-C61A-241E772FAA83}"/>
              </a:ext>
            </a:extLst>
          </p:cNvPr>
          <p:cNvSpPr>
            <a:spLocks noGrp="1"/>
          </p:cNvSpPr>
          <p:nvPr>
            <p:ph type="title" idx="4294967295"/>
          </p:nvPr>
        </p:nvSpPr>
        <p:spPr/>
        <p:txBody>
          <a:bodyPr/>
          <a:lstStyle/>
          <a:p>
            <a:r>
              <a:rPr lang="en-US" dirty="0"/>
              <a:t>Inclusive Classroom</a:t>
            </a:r>
          </a:p>
        </p:txBody>
      </p:sp>
    </p:spTree>
    <p:extLst>
      <p:ext uri="{BB962C8B-B14F-4D97-AF65-F5344CB8AC3E}">
        <p14:creationId xmlns:p14="http://schemas.microsoft.com/office/powerpoint/2010/main" val="3701783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A3E03E-A980-8510-D5C8-07D3391D29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7019" y="1535682"/>
            <a:ext cx="9409890" cy="3555602"/>
          </a:xfrm>
          <a:prstGeom prst="rect">
            <a:avLst/>
          </a:prstGeom>
        </p:spPr>
      </p:pic>
      <p:sp>
        <p:nvSpPr>
          <p:cNvPr id="9" name="TextBox 8">
            <a:extLst>
              <a:ext uri="{FF2B5EF4-FFF2-40B4-BE49-F238E27FC236}">
                <a16:creationId xmlns:a16="http://schemas.microsoft.com/office/drawing/2014/main" id="{6812DA1B-30E3-5BD6-96BE-3E1EABF46BF6}"/>
              </a:ext>
              <a:ext uri="{C183D7F6-B498-43B3-948B-1728B52AA6E4}">
                <adec:decorative xmlns:adec="http://schemas.microsoft.com/office/drawing/2017/decorative" val="1"/>
              </a:ext>
            </a:extLst>
          </p:cNvPr>
          <p:cNvSpPr txBox="1"/>
          <p:nvPr/>
        </p:nvSpPr>
        <p:spPr>
          <a:xfrm>
            <a:off x="0" y="4114800"/>
            <a:ext cx="11707367" cy="2466918"/>
          </a:xfrm>
          <a:prstGeom prst="rect">
            <a:avLst/>
          </a:prstGeom>
          <a:solidFill>
            <a:srgbClr val="012369"/>
          </a:solidFill>
          <a:ln>
            <a:noFill/>
          </a:ln>
        </p:spPr>
        <p:txBody>
          <a:bodyPr wrap="square" rtlCol="0">
            <a:spAutoFit/>
          </a:bodyPr>
          <a:lstStyle/>
          <a:p>
            <a:pPr algn="l"/>
            <a:endParaRPr lang="en-US" dirty="0"/>
          </a:p>
        </p:txBody>
      </p:sp>
      <p:graphicFrame>
        <p:nvGraphicFramePr>
          <p:cNvPr id="4" name="Table 3">
            <a:extLst>
              <a:ext uri="{FF2B5EF4-FFF2-40B4-BE49-F238E27FC236}">
                <a16:creationId xmlns:a16="http://schemas.microsoft.com/office/drawing/2014/main" id="{D6EF14DA-AD8D-FD4E-7352-01046C9FC094}"/>
              </a:ext>
            </a:extLst>
          </p:cNvPr>
          <p:cNvGraphicFramePr>
            <a:graphicFrameLocks noGrp="1"/>
          </p:cNvGraphicFramePr>
          <p:nvPr>
            <p:extLst>
              <p:ext uri="{D42A27DB-BD31-4B8C-83A1-F6EECF244321}">
                <p14:modId xmlns:p14="http://schemas.microsoft.com/office/powerpoint/2010/main" val="2808758639"/>
              </p:ext>
            </p:extLst>
          </p:nvPr>
        </p:nvGraphicFramePr>
        <p:xfrm>
          <a:off x="936628" y="4418395"/>
          <a:ext cx="9590671" cy="1807846"/>
        </p:xfrm>
        <a:graphic>
          <a:graphicData uri="http://schemas.openxmlformats.org/drawingml/2006/table">
            <a:tbl>
              <a:tblPr>
                <a:tableStyleId>{5C22544A-7EE6-4342-B048-85BDC9FD1C3A}</a:tableStyleId>
              </a:tblPr>
              <a:tblGrid>
                <a:gridCol w="2360944">
                  <a:extLst>
                    <a:ext uri="{9D8B030D-6E8A-4147-A177-3AD203B41FA5}">
                      <a16:colId xmlns:a16="http://schemas.microsoft.com/office/drawing/2014/main" val="594134712"/>
                    </a:ext>
                  </a:extLst>
                </a:gridCol>
                <a:gridCol w="2441261">
                  <a:extLst>
                    <a:ext uri="{9D8B030D-6E8A-4147-A177-3AD203B41FA5}">
                      <a16:colId xmlns:a16="http://schemas.microsoft.com/office/drawing/2014/main" val="1590973709"/>
                    </a:ext>
                  </a:extLst>
                </a:gridCol>
                <a:gridCol w="2428580">
                  <a:extLst>
                    <a:ext uri="{9D8B030D-6E8A-4147-A177-3AD203B41FA5}">
                      <a16:colId xmlns:a16="http://schemas.microsoft.com/office/drawing/2014/main" val="354952887"/>
                    </a:ext>
                  </a:extLst>
                </a:gridCol>
                <a:gridCol w="2359886">
                  <a:extLst>
                    <a:ext uri="{9D8B030D-6E8A-4147-A177-3AD203B41FA5}">
                      <a16:colId xmlns:a16="http://schemas.microsoft.com/office/drawing/2014/main" val="4102237856"/>
                    </a:ext>
                  </a:extLst>
                </a:gridCol>
              </a:tblGrid>
              <a:tr h="1807846">
                <a:tc>
                  <a:txBody>
                    <a:bodyPr/>
                    <a:lstStyle/>
                    <a:p>
                      <a:pPr marL="0" marR="0" algn="ctr">
                        <a:lnSpc>
                          <a:spcPct val="107000"/>
                        </a:lnSpc>
                        <a:spcBef>
                          <a:spcPts val="0"/>
                        </a:spcBef>
                        <a:spcAft>
                          <a:spcPts val="0"/>
                        </a:spcAft>
                        <a:tabLst>
                          <a:tab pos="2962910" algn="l"/>
                        </a:tabLst>
                      </a:pPr>
                      <a:endParaRPr lang="en-US" sz="2800" dirty="0">
                        <a:ln>
                          <a:noFill/>
                        </a:ln>
                        <a:solidFill>
                          <a:srgbClr val="002060"/>
                        </a:solidFill>
                        <a:effectLst/>
                        <a:latin typeface="Arial Black" panose="020B0A04020102020204" pitchFamily="34" charset="0"/>
                        <a:cs typeface="Arial" panose="020B0604020202020204" pitchFamily="34" charset="0"/>
                      </a:endParaRPr>
                    </a:p>
                    <a:p>
                      <a:pPr marL="0" marR="0" algn="ctr">
                        <a:lnSpc>
                          <a:spcPct val="107000"/>
                        </a:lnSpc>
                        <a:spcBef>
                          <a:spcPts val="0"/>
                        </a:spcBef>
                        <a:spcAft>
                          <a:spcPts val="0"/>
                        </a:spcAft>
                        <a:tabLst>
                          <a:tab pos="2962910" algn="l"/>
                        </a:tabLst>
                      </a:pPr>
                      <a:r>
                        <a:rPr lang="en-US" sz="6000" dirty="0">
                          <a:ln>
                            <a:noFill/>
                          </a:ln>
                          <a:solidFill>
                            <a:srgbClr val="002F8E"/>
                          </a:solidFill>
                          <a:effectLst/>
                          <a:latin typeface="Arial Black" panose="020B0A04020102020204" pitchFamily="34" charset="0"/>
                          <a:cs typeface="Arial" panose="020B0604020202020204" pitchFamily="34" charset="0"/>
                        </a:rPr>
                        <a:t>1</a:t>
                      </a:r>
                    </a:p>
                  </a:txBody>
                  <a:tcPr marL="68580" marR="68580" marT="0" marB="0">
                    <a:lnL w="38100" cap="flat" cmpd="sng" algn="ctr">
                      <a:solidFill>
                        <a:srgbClr val="FCAF17"/>
                      </a:solidFill>
                      <a:prstDash val="solid"/>
                      <a:round/>
                      <a:headEnd type="none" w="med" len="med"/>
                      <a:tailEnd type="none" w="med" len="med"/>
                    </a:lnL>
                    <a:lnR w="38100" cap="flat" cmpd="sng" algn="ctr">
                      <a:solidFill>
                        <a:srgbClr val="FCAF17"/>
                      </a:solidFill>
                      <a:prstDash val="solid"/>
                      <a:round/>
                      <a:headEnd type="none" w="med" len="med"/>
                      <a:tailEnd type="none" w="med" len="med"/>
                    </a:lnR>
                    <a:lnT w="38100" cap="flat" cmpd="sng" algn="ctr">
                      <a:solidFill>
                        <a:srgbClr val="FCAF17"/>
                      </a:solidFill>
                      <a:prstDash val="solid"/>
                      <a:round/>
                      <a:headEnd type="none" w="med" len="med"/>
                      <a:tailEnd type="none" w="med" len="med"/>
                    </a:lnT>
                    <a:lnB w="38100" cap="flat" cmpd="sng" algn="ctr">
                      <a:solidFill>
                        <a:srgbClr val="FCAF17"/>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2962910" algn="l"/>
                        </a:tabLst>
                      </a:pPr>
                      <a:endParaRPr lang="en-US" sz="2800" dirty="0">
                        <a:ln>
                          <a:noFill/>
                        </a:ln>
                        <a:solidFill>
                          <a:srgbClr val="7030A0"/>
                        </a:solidFill>
                        <a:effectLst/>
                        <a:latin typeface="Arial Black" panose="020B0A04020102020204" pitchFamily="34" charset="0"/>
                        <a:cs typeface="Arial" panose="020B0604020202020204" pitchFamily="34" charset="0"/>
                      </a:endParaRPr>
                    </a:p>
                    <a:p>
                      <a:pPr marL="0" marR="0" algn="ctr">
                        <a:lnSpc>
                          <a:spcPct val="107000"/>
                        </a:lnSpc>
                        <a:spcBef>
                          <a:spcPts val="0"/>
                        </a:spcBef>
                        <a:spcAft>
                          <a:spcPts val="0"/>
                        </a:spcAft>
                        <a:tabLst>
                          <a:tab pos="2962910" algn="l"/>
                        </a:tabLst>
                      </a:pPr>
                      <a:r>
                        <a:rPr lang="en-US" sz="6000" dirty="0">
                          <a:ln>
                            <a:noFill/>
                          </a:ln>
                          <a:solidFill>
                            <a:srgbClr val="7030A0"/>
                          </a:solidFill>
                          <a:effectLst/>
                          <a:latin typeface="Arial Black" panose="020B0A04020102020204" pitchFamily="34" charset="0"/>
                          <a:cs typeface="Arial" panose="020B0604020202020204" pitchFamily="34" charset="0"/>
                        </a:rPr>
                        <a:t>2</a:t>
                      </a:r>
                      <a:endParaRPr lang="en-US" sz="6000" dirty="0">
                        <a:ln>
                          <a:noFill/>
                        </a:ln>
                        <a:solidFill>
                          <a:srgbClr val="7030A0"/>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rgbClr val="FCAF17"/>
                      </a:solidFill>
                      <a:prstDash val="solid"/>
                      <a:round/>
                      <a:headEnd type="none" w="med" len="med"/>
                      <a:tailEnd type="none" w="med" len="med"/>
                    </a:lnL>
                    <a:lnR w="38100" cap="flat" cmpd="sng" algn="ctr">
                      <a:solidFill>
                        <a:srgbClr val="FCAF17"/>
                      </a:solidFill>
                      <a:prstDash val="solid"/>
                      <a:round/>
                      <a:headEnd type="none" w="med" len="med"/>
                      <a:tailEnd type="none" w="med" len="med"/>
                    </a:lnR>
                    <a:lnT w="38100" cap="flat" cmpd="sng" algn="ctr">
                      <a:solidFill>
                        <a:srgbClr val="FCAF17"/>
                      </a:solidFill>
                      <a:prstDash val="solid"/>
                      <a:round/>
                      <a:headEnd type="none" w="med" len="med"/>
                      <a:tailEnd type="none" w="med" len="med"/>
                    </a:lnT>
                    <a:lnB w="38100" cap="flat" cmpd="sng" algn="ctr">
                      <a:solidFill>
                        <a:srgbClr val="FCAF17"/>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2962910" algn="l"/>
                        </a:tabLst>
                      </a:pPr>
                      <a:endParaRPr lang="en-US" sz="2800" dirty="0">
                        <a:ln>
                          <a:noFill/>
                        </a:ln>
                        <a:solidFill>
                          <a:srgbClr val="00B050"/>
                        </a:solidFill>
                        <a:effectLst/>
                        <a:latin typeface="Arial Black" panose="020B0A04020102020204" pitchFamily="34" charset="0"/>
                        <a:cs typeface="Arial" panose="020B0604020202020204" pitchFamily="34" charset="0"/>
                      </a:endParaRPr>
                    </a:p>
                    <a:p>
                      <a:pPr marL="0" marR="0" algn="ctr">
                        <a:lnSpc>
                          <a:spcPct val="107000"/>
                        </a:lnSpc>
                        <a:spcBef>
                          <a:spcPts val="0"/>
                        </a:spcBef>
                        <a:spcAft>
                          <a:spcPts val="0"/>
                        </a:spcAft>
                        <a:tabLst>
                          <a:tab pos="2962910" algn="l"/>
                        </a:tabLst>
                      </a:pPr>
                      <a:r>
                        <a:rPr lang="en-US" sz="6000" dirty="0">
                          <a:ln>
                            <a:noFill/>
                          </a:ln>
                          <a:solidFill>
                            <a:srgbClr val="00B050"/>
                          </a:solidFill>
                          <a:effectLst/>
                          <a:latin typeface="Arial Black" panose="020B0A04020102020204" pitchFamily="34" charset="0"/>
                          <a:cs typeface="Arial" panose="020B0604020202020204" pitchFamily="34" charset="0"/>
                        </a:rPr>
                        <a:t>3</a:t>
                      </a:r>
                      <a:endParaRPr lang="en-US" sz="6000" dirty="0">
                        <a:ln>
                          <a:noFill/>
                        </a:ln>
                        <a:solidFill>
                          <a:srgbClr val="00B050"/>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rgbClr val="FCAF17"/>
                      </a:solidFill>
                      <a:prstDash val="solid"/>
                      <a:round/>
                      <a:headEnd type="none" w="med" len="med"/>
                      <a:tailEnd type="none" w="med" len="med"/>
                    </a:lnL>
                    <a:lnR w="38100" cap="flat" cmpd="sng" algn="ctr">
                      <a:solidFill>
                        <a:srgbClr val="FCAF17"/>
                      </a:solidFill>
                      <a:prstDash val="solid"/>
                      <a:round/>
                      <a:headEnd type="none" w="med" len="med"/>
                      <a:tailEnd type="none" w="med" len="med"/>
                    </a:lnR>
                    <a:lnT w="38100" cap="flat" cmpd="sng" algn="ctr">
                      <a:solidFill>
                        <a:srgbClr val="FCAF17"/>
                      </a:solidFill>
                      <a:prstDash val="solid"/>
                      <a:round/>
                      <a:headEnd type="none" w="med" len="med"/>
                      <a:tailEnd type="none" w="med" len="med"/>
                    </a:lnT>
                    <a:lnB w="38100" cap="flat" cmpd="sng" algn="ctr">
                      <a:solidFill>
                        <a:srgbClr val="FCAF17"/>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2962910" algn="l"/>
                        </a:tabLst>
                      </a:pPr>
                      <a:endParaRPr lang="en-US" sz="2800" dirty="0">
                        <a:ln>
                          <a:noFill/>
                        </a:ln>
                        <a:solidFill>
                          <a:srgbClr val="FF0000"/>
                        </a:solidFill>
                        <a:effectLst/>
                        <a:latin typeface="Arial Black" panose="020B0A04020102020204" pitchFamily="34" charset="0"/>
                        <a:cs typeface="Arial" panose="020B0604020202020204" pitchFamily="34" charset="0"/>
                      </a:endParaRPr>
                    </a:p>
                    <a:p>
                      <a:pPr marL="0" marR="0" algn="ctr">
                        <a:lnSpc>
                          <a:spcPct val="107000"/>
                        </a:lnSpc>
                        <a:spcBef>
                          <a:spcPts val="0"/>
                        </a:spcBef>
                        <a:spcAft>
                          <a:spcPts val="0"/>
                        </a:spcAft>
                        <a:tabLst>
                          <a:tab pos="2962910" algn="l"/>
                        </a:tabLst>
                      </a:pPr>
                      <a:r>
                        <a:rPr lang="en-US" sz="6000" dirty="0">
                          <a:ln>
                            <a:noFill/>
                          </a:ln>
                          <a:solidFill>
                            <a:srgbClr val="FF0000"/>
                          </a:solidFill>
                          <a:effectLst/>
                          <a:latin typeface="Arial Black" panose="020B0A04020102020204" pitchFamily="34" charset="0"/>
                          <a:cs typeface="Arial" panose="020B0604020202020204" pitchFamily="34" charset="0"/>
                        </a:rPr>
                        <a:t>4</a:t>
                      </a:r>
                      <a:endParaRPr lang="en-US" sz="6000" dirty="0">
                        <a:ln>
                          <a:noFill/>
                        </a:ln>
                        <a:solidFill>
                          <a:srgbClr val="FF0000"/>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rgbClr val="FCAF17"/>
                      </a:solidFill>
                      <a:prstDash val="solid"/>
                      <a:round/>
                      <a:headEnd type="none" w="med" len="med"/>
                      <a:tailEnd type="none" w="med" len="med"/>
                    </a:lnL>
                    <a:lnR w="38100" cap="flat" cmpd="sng" algn="ctr">
                      <a:solidFill>
                        <a:srgbClr val="FCAF17"/>
                      </a:solidFill>
                      <a:prstDash val="solid"/>
                      <a:round/>
                      <a:headEnd type="none" w="med" len="med"/>
                      <a:tailEnd type="none" w="med" len="med"/>
                    </a:lnR>
                    <a:lnT w="38100" cap="flat" cmpd="sng" algn="ctr">
                      <a:solidFill>
                        <a:srgbClr val="FCAF17"/>
                      </a:solidFill>
                      <a:prstDash val="solid"/>
                      <a:round/>
                      <a:headEnd type="none" w="med" len="med"/>
                      <a:tailEnd type="none" w="med" len="med"/>
                    </a:lnT>
                    <a:lnB w="38100" cap="flat" cmpd="sng" algn="ctr">
                      <a:solidFill>
                        <a:srgbClr val="FCAF17"/>
                      </a:solidFill>
                      <a:prstDash val="solid"/>
                      <a:round/>
                      <a:headEnd type="none" w="med" len="med"/>
                      <a:tailEnd type="none" w="med" len="med"/>
                    </a:lnB>
                    <a:solidFill>
                      <a:schemeClr val="bg1"/>
                    </a:solidFill>
                  </a:tcPr>
                </a:tc>
                <a:extLst>
                  <a:ext uri="{0D108BD9-81ED-4DB2-BD59-A6C34878D82A}">
                    <a16:rowId xmlns:a16="http://schemas.microsoft.com/office/drawing/2014/main" val="3700207336"/>
                  </a:ext>
                </a:extLst>
              </a:tr>
            </a:tbl>
          </a:graphicData>
        </a:graphic>
      </p:graphicFrame>
      <p:sp>
        <p:nvSpPr>
          <p:cNvPr id="11" name="TextBox 10">
            <a:extLst>
              <a:ext uri="{FF2B5EF4-FFF2-40B4-BE49-F238E27FC236}">
                <a16:creationId xmlns:a16="http://schemas.microsoft.com/office/drawing/2014/main" id="{38141E0F-5015-D797-1F76-9324C3F978B3}"/>
              </a:ext>
            </a:extLst>
          </p:cNvPr>
          <p:cNvSpPr txBox="1"/>
          <p:nvPr/>
        </p:nvSpPr>
        <p:spPr>
          <a:xfrm>
            <a:off x="2428596" y="212243"/>
            <a:ext cx="7334805" cy="1323439"/>
          </a:xfrm>
          <a:prstGeom prst="rect">
            <a:avLst/>
          </a:prstGeom>
          <a:noFill/>
          <a:ln>
            <a:noFill/>
          </a:ln>
        </p:spPr>
        <p:txBody>
          <a:bodyPr wrap="square" rtlCol="0">
            <a:spAutoFit/>
          </a:bodyPr>
          <a:lstStyle/>
          <a:p>
            <a:pPr algn="l"/>
            <a:r>
              <a:rPr lang="en-US" sz="8000" b="1" dirty="0">
                <a:solidFill>
                  <a:srgbClr val="BF0D3E"/>
                </a:solidFill>
                <a:latin typeface="Arial" panose="020B0604020202020204" pitchFamily="34" charset="0"/>
                <a:cs typeface="Arial" panose="020B0604020202020204" pitchFamily="34" charset="0"/>
              </a:rPr>
              <a:t>Group Activity</a:t>
            </a:r>
          </a:p>
        </p:txBody>
      </p:sp>
      <p:sp>
        <p:nvSpPr>
          <p:cNvPr id="12" name="Rectangle 11">
            <a:extLst>
              <a:ext uri="{FF2B5EF4-FFF2-40B4-BE49-F238E27FC236}">
                <a16:creationId xmlns:a16="http://schemas.microsoft.com/office/drawing/2014/main" id="{6948949E-FD74-DA17-452F-C27C80083DEB}"/>
              </a:ext>
              <a:ext uri="{C183D7F6-B498-43B3-948B-1728B52AA6E4}">
                <adec:decorative xmlns:adec="http://schemas.microsoft.com/office/drawing/2017/decorative" val="1"/>
              </a:ext>
            </a:extLst>
          </p:cNvPr>
          <p:cNvSpPr/>
          <p:nvPr/>
        </p:nvSpPr>
        <p:spPr>
          <a:xfrm>
            <a:off x="0" y="4027714"/>
            <a:ext cx="11707367" cy="87086"/>
          </a:xfrm>
          <a:prstGeom prst="rect">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hidden="1">
            <a:extLst>
              <a:ext uri="{FF2B5EF4-FFF2-40B4-BE49-F238E27FC236}">
                <a16:creationId xmlns:a16="http://schemas.microsoft.com/office/drawing/2014/main" id="{E0E6C6A1-E901-25CA-382A-F6960185DBE9}"/>
              </a:ext>
            </a:extLst>
          </p:cNvPr>
          <p:cNvSpPr>
            <a:spLocks noGrp="1"/>
          </p:cNvSpPr>
          <p:nvPr>
            <p:ph type="title" idx="4294967295"/>
          </p:nvPr>
        </p:nvSpPr>
        <p:spPr/>
        <p:txBody>
          <a:bodyPr/>
          <a:lstStyle/>
          <a:p>
            <a:r>
              <a:rPr lang="en-US" dirty="0"/>
              <a:t>Group Activity</a:t>
            </a:r>
          </a:p>
        </p:txBody>
      </p:sp>
    </p:spTree>
    <p:extLst>
      <p:ext uri="{BB962C8B-B14F-4D97-AF65-F5344CB8AC3E}">
        <p14:creationId xmlns:p14="http://schemas.microsoft.com/office/powerpoint/2010/main" val="2235294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B854D61E-D940-4041-A4DF-5F4B833152B7}"/>
              </a:ext>
            </a:extLst>
          </p:cNvPr>
          <p:cNvSpPr txBox="1"/>
          <p:nvPr/>
        </p:nvSpPr>
        <p:spPr>
          <a:xfrm>
            <a:off x="11761764" y="758950"/>
            <a:ext cx="430236"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descr="&quot;&quot;">
            <a:extLst>
              <a:ext uri="{FF2B5EF4-FFF2-40B4-BE49-F238E27FC236}">
                <a16:creationId xmlns:a16="http://schemas.microsoft.com/office/drawing/2014/main" id="{C1651069-1749-4A97-82E3-AE1C4FA7FDF0}"/>
              </a:ext>
            </a:extLst>
          </p:cNvPr>
          <p:cNvSpPr txBox="1"/>
          <p:nvPr/>
        </p:nvSpPr>
        <p:spPr>
          <a:xfrm>
            <a:off x="0" y="758950"/>
            <a:ext cx="4621036"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6" name="Picture 5">
            <a:extLst>
              <a:ext uri="{FF2B5EF4-FFF2-40B4-BE49-F238E27FC236}">
                <a16:creationId xmlns:a16="http://schemas.microsoft.com/office/drawing/2014/main" id="{F6B2B848-35AB-4AD8-A1FD-1621EBF23D95}"/>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4973782" y="731241"/>
            <a:ext cx="6449394" cy="5340097"/>
          </a:xfrm>
          <a:prstGeom prst="rect">
            <a:avLst/>
          </a:prstGeom>
        </p:spPr>
      </p:pic>
      <p:sp>
        <p:nvSpPr>
          <p:cNvPr id="4" name="TextBox 3">
            <a:extLst>
              <a:ext uri="{FF2B5EF4-FFF2-40B4-BE49-F238E27FC236}">
                <a16:creationId xmlns:a16="http://schemas.microsoft.com/office/drawing/2014/main" id="{2D6AD4DC-2B41-4DB3-85C0-BF1FAC4823D6}"/>
              </a:ext>
            </a:extLst>
          </p:cNvPr>
          <p:cNvSpPr txBox="1"/>
          <p:nvPr/>
        </p:nvSpPr>
        <p:spPr>
          <a:xfrm>
            <a:off x="5365224" y="1573271"/>
            <a:ext cx="5666509" cy="34163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How did this learning experience make you feel?</a:t>
            </a:r>
          </a:p>
        </p:txBody>
      </p:sp>
      <p:sp>
        <p:nvSpPr>
          <p:cNvPr id="3" name="TextBox 2">
            <a:extLst>
              <a:ext uri="{FF2B5EF4-FFF2-40B4-BE49-F238E27FC236}">
                <a16:creationId xmlns:a16="http://schemas.microsoft.com/office/drawing/2014/main" id="{F8CC5DBF-CEA0-492A-30E1-CFC4F2877E3B}"/>
              </a:ext>
            </a:extLst>
          </p:cNvPr>
          <p:cNvSpPr txBox="1"/>
          <p:nvPr/>
        </p:nvSpPr>
        <p:spPr>
          <a:xfrm>
            <a:off x="249383" y="2767278"/>
            <a:ext cx="4371654" cy="1323439"/>
          </a:xfrm>
          <a:prstGeom prst="rect">
            <a:avLst/>
          </a:prstGeom>
          <a:noFill/>
          <a:ln>
            <a:noFill/>
          </a:ln>
        </p:spPr>
        <p:txBody>
          <a:bodyPr wrap="square" rtlCol="0">
            <a:spAutoFit/>
          </a:bodyPr>
          <a:lstStyle/>
          <a:p>
            <a:pPr algn="l"/>
            <a:r>
              <a:rPr lang="en-US" sz="8000" b="1" dirty="0">
                <a:solidFill>
                  <a:schemeClr val="bg1"/>
                </a:solidFill>
                <a:latin typeface="Arial" panose="020B0604020202020204" pitchFamily="34" charset="0"/>
                <a:cs typeface="Arial" panose="020B0604020202020204" pitchFamily="34" charset="0"/>
              </a:rPr>
              <a:t>Parents</a:t>
            </a:r>
          </a:p>
        </p:txBody>
      </p:sp>
      <p:sp>
        <p:nvSpPr>
          <p:cNvPr id="7" name="Title 6" hidden="1">
            <a:extLst>
              <a:ext uri="{FF2B5EF4-FFF2-40B4-BE49-F238E27FC236}">
                <a16:creationId xmlns:a16="http://schemas.microsoft.com/office/drawing/2014/main" id="{0D8AB30B-A0D5-0FCE-8ACD-6A13F89715DD}"/>
              </a:ext>
            </a:extLst>
          </p:cNvPr>
          <p:cNvSpPr>
            <a:spLocks noGrp="1"/>
          </p:cNvSpPr>
          <p:nvPr>
            <p:ph type="title" idx="4294967295"/>
          </p:nvPr>
        </p:nvSpPr>
        <p:spPr/>
        <p:txBody>
          <a:bodyPr/>
          <a:lstStyle/>
          <a:p>
            <a:r>
              <a:rPr lang="en-US" dirty="0"/>
              <a:t>What happened and how did you feel?</a:t>
            </a:r>
          </a:p>
        </p:txBody>
      </p:sp>
    </p:spTree>
    <p:extLst>
      <p:ext uri="{BB962C8B-B14F-4D97-AF65-F5344CB8AC3E}">
        <p14:creationId xmlns:p14="http://schemas.microsoft.com/office/powerpoint/2010/main" val="222324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617E43-002F-4FDE-88F3-EDDB4F571D42}"/>
              </a:ext>
              <a:ext uri="{C183D7F6-B498-43B3-948B-1728B52AA6E4}">
                <adec:decorative xmlns:adec="http://schemas.microsoft.com/office/drawing/2017/decorative" val="1"/>
              </a:ext>
            </a:extLst>
          </p:cNvPr>
          <p:cNvSpPr txBox="1"/>
          <p:nvPr/>
        </p:nvSpPr>
        <p:spPr>
          <a:xfrm>
            <a:off x="-1" y="276282"/>
            <a:ext cx="11703787" cy="354416"/>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6462545A-D1C0-4017-B640-EBA7CDB0BC99}"/>
              </a:ext>
              <a:ext uri="{C183D7F6-B498-43B3-948B-1728B52AA6E4}">
                <adec:decorative xmlns:adec="http://schemas.microsoft.com/office/drawing/2017/decorative" val="1"/>
              </a:ext>
            </a:extLst>
          </p:cNvPr>
          <p:cNvSpPr txBox="1"/>
          <p:nvPr/>
        </p:nvSpPr>
        <p:spPr>
          <a:xfrm>
            <a:off x="0" y="5268366"/>
            <a:ext cx="11703786" cy="1336452"/>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2" name="Rectangle 11">
            <a:extLst>
              <a:ext uri="{FF2B5EF4-FFF2-40B4-BE49-F238E27FC236}">
                <a16:creationId xmlns:a16="http://schemas.microsoft.com/office/drawing/2014/main" id="{6948949E-FD74-DA17-452F-C27C80083DEB}"/>
              </a:ext>
              <a:ext uri="{C183D7F6-B498-43B3-948B-1728B52AA6E4}">
                <adec:decorative xmlns:adec="http://schemas.microsoft.com/office/drawing/2017/decorative" val="1"/>
              </a:ext>
            </a:extLst>
          </p:cNvPr>
          <p:cNvSpPr/>
          <p:nvPr/>
        </p:nvSpPr>
        <p:spPr>
          <a:xfrm>
            <a:off x="-11599" y="5178958"/>
            <a:ext cx="11707367" cy="87086"/>
          </a:xfrm>
          <a:prstGeom prst="rect">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345CAE0B-5FDE-FBA0-84D7-24E182088443}"/>
              </a:ext>
            </a:extLst>
          </p:cNvPr>
          <p:cNvSpPr txBox="1"/>
          <p:nvPr/>
        </p:nvSpPr>
        <p:spPr>
          <a:xfrm>
            <a:off x="2064327" y="5266044"/>
            <a:ext cx="8908473" cy="1200329"/>
          </a:xfrm>
          <a:prstGeom prst="rect">
            <a:avLst/>
          </a:prstGeom>
          <a:noFill/>
          <a:ln>
            <a:noFill/>
          </a:ln>
        </p:spPr>
        <p:txBody>
          <a:bodyPr wrap="square" rtlCol="0">
            <a:spAutoFit/>
          </a:bodyPr>
          <a:lstStyle/>
          <a:p>
            <a:pPr algn="l"/>
            <a:r>
              <a:rPr lang="en-US" sz="7200" b="1" dirty="0">
                <a:solidFill>
                  <a:schemeClr val="bg1"/>
                </a:solidFill>
                <a:latin typeface="Arial" panose="020B0604020202020204" pitchFamily="34" charset="0"/>
                <a:cs typeface="Arial" panose="020B0604020202020204" pitchFamily="34" charset="0"/>
              </a:rPr>
              <a:t>Activity Answers</a:t>
            </a:r>
          </a:p>
        </p:txBody>
      </p:sp>
      <p:graphicFrame>
        <p:nvGraphicFramePr>
          <p:cNvPr id="4" name="Table 3">
            <a:extLst>
              <a:ext uri="{FF2B5EF4-FFF2-40B4-BE49-F238E27FC236}">
                <a16:creationId xmlns:a16="http://schemas.microsoft.com/office/drawing/2014/main" id="{1AC05D0D-30F3-A96F-2BF0-43A0F141C0D8}"/>
              </a:ext>
            </a:extLst>
          </p:cNvPr>
          <p:cNvGraphicFramePr>
            <a:graphicFrameLocks noGrp="1"/>
          </p:cNvGraphicFramePr>
          <p:nvPr>
            <p:extLst>
              <p:ext uri="{D42A27DB-BD31-4B8C-83A1-F6EECF244321}">
                <p14:modId xmlns:p14="http://schemas.microsoft.com/office/powerpoint/2010/main" val="3855529203"/>
              </p:ext>
            </p:extLst>
          </p:nvPr>
        </p:nvGraphicFramePr>
        <p:xfrm>
          <a:off x="839646" y="1316097"/>
          <a:ext cx="10133154" cy="3201172"/>
        </p:xfrm>
        <a:graphic>
          <a:graphicData uri="http://schemas.openxmlformats.org/drawingml/2006/table">
            <a:tbl>
              <a:tblPr>
                <a:tableStyleId>{5C22544A-7EE6-4342-B048-85BDC9FD1C3A}</a:tableStyleId>
              </a:tblPr>
              <a:tblGrid>
                <a:gridCol w="2494487">
                  <a:extLst>
                    <a:ext uri="{9D8B030D-6E8A-4147-A177-3AD203B41FA5}">
                      <a16:colId xmlns:a16="http://schemas.microsoft.com/office/drawing/2014/main" val="594134712"/>
                    </a:ext>
                  </a:extLst>
                </a:gridCol>
                <a:gridCol w="2579348">
                  <a:extLst>
                    <a:ext uri="{9D8B030D-6E8A-4147-A177-3AD203B41FA5}">
                      <a16:colId xmlns:a16="http://schemas.microsoft.com/office/drawing/2014/main" val="1590973709"/>
                    </a:ext>
                  </a:extLst>
                </a:gridCol>
                <a:gridCol w="2565949">
                  <a:extLst>
                    <a:ext uri="{9D8B030D-6E8A-4147-A177-3AD203B41FA5}">
                      <a16:colId xmlns:a16="http://schemas.microsoft.com/office/drawing/2014/main" val="354952887"/>
                    </a:ext>
                  </a:extLst>
                </a:gridCol>
                <a:gridCol w="2493370">
                  <a:extLst>
                    <a:ext uri="{9D8B030D-6E8A-4147-A177-3AD203B41FA5}">
                      <a16:colId xmlns:a16="http://schemas.microsoft.com/office/drawing/2014/main" val="4102237856"/>
                    </a:ext>
                  </a:extLst>
                </a:gridCol>
              </a:tblGrid>
              <a:tr h="3201172">
                <a:tc>
                  <a:txBody>
                    <a:bodyPr/>
                    <a:lstStyle/>
                    <a:p>
                      <a:pPr marL="0" marR="0" algn="ctr">
                        <a:lnSpc>
                          <a:spcPct val="107000"/>
                        </a:lnSpc>
                        <a:spcBef>
                          <a:spcPts val="0"/>
                        </a:spcBef>
                        <a:spcAft>
                          <a:spcPts val="0"/>
                        </a:spcAft>
                        <a:tabLst>
                          <a:tab pos="2962910" algn="l"/>
                        </a:tabLst>
                      </a:pPr>
                      <a:endParaRPr lang="en-US" sz="2000" dirty="0">
                        <a:ln>
                          <a:noFill/>
                        </a:ln>
                        <a:solidFill>
                          <a:srgbClr val="002060"/>
                        </a:solidFill>
                        <a:effectLst/>
                        <a:latin typeface="Arial Black" panose="020B0A04020102020204" pitchFamily="34" charset="0"/>
                        <a:cs typeface="Arial" panose="020B0604020202020204" pitchFamily="34" charset="0"/>
                      </a:endParaRPr>
                    </a:p>
                    <a:p>
                      <a:pPr marL="0" marR="0" algn="ctr">
                        <a:lnSpc>
                          <a:spcPct val="107000"/>
                        </a:lnSpc>
                        <a:spcBef>
                          <a:spcPts val="0"/>
                        </a:spcBef>
                        <a:spcAft>
                          <a:spcPts val="0"/>
                        </a:spcAft>
                        <a:tabLst>
                          <a:tab pos="2962910" algn="l"/>
                        </a:tabLst>
                      </a:pPr>
                      <a:r>
                        <a:rPr lang="en-US" sz="6000" dirty="0">
                          <a:ln>
                            <a:noFill/>
                          </a:ln>
                          <a:solidFill>
                            <a:srgbClr val="002F8E"/>
                          </a:solidFill>
                          <a:effectLst/>
                          <a:latin typeface="Arial Black" panose="020B0A04020102020204" pitchFamily="34" charset="0"/>
                          <a:cs typeface="Arial" panose="020B0604020202020204" pitchFamily="34" charset="0"/>
                        </a:rPr>
                        <a:t>1</a:t>
                      </a:r>
                    </a:p>
                  </a:txBody>
                  <a:tcPr marL="68580" marR="68580" marT="0" marB="0">
                    <a:lnL w="38100" cap="flat" cmpd="sng" algn="ctr">
                      <a:solidFill>
                        <a:srgbClr val="FCAF17"/>
                      </a:solidFill>
                      <a:prstDash val="solid"/>
                      <a:round/>
                      <a:headEnd type="none" w="med" len="med"/>
                      <a:tailEnd type="none" w="med" len="med"/>
                    </a:lnL>
                    <a:lnR w="38100" cap="flat" cmpd="sng" algn="ctr">
                      <a:solidFill>
                        <a:srgbClr val="FCAF17"/>
                      </a:solidFill>
                      <a:prstDash val="solid"/>
                      <a:round/>
                      <a:headEnd type="none" w="med" len="med"/>
                      <a:tailEnd type="none" w="med" len="med"/>
                    </a:lnR>
                    <a:lnT w="38100" cap="flat" cmpd="sng" algn="ctr">
                      <a:solidFill>
                        <a:srgbClr val="FCAF17"/>
                      </a:solidFill>
                      <a:prstDash val="solid"/>
                      <a:round/>
                      <a:headEnd type="none" w="med" len="med"/>
                      <a:tailEnd type="none" w="med" len="med"/>
                    </a:lnT>
                    <a:lnB w="38100" cap="flat" cmpd="sng" algn="ctr">
                      <a:solidFill>
                        <a:srgbClr val="FCAF17"/>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2962910" algn="l"/>
                        </a:tabLst>
                      </a:pPr>
                      <a:endParaRPr lang="en-US" sz="2000" dirty="0">
                        <a:ln>
                          <a:noFill/>
                        </a:ln>
                        <a:solidFill>
                          <a:srgbClr val="7030A0"/>
                        </a:solidFill>
                        <a:effectLst/>
                        <a:latin typeface="Arial Black" panose="020B0A04020102020204" pitchFamily="34" charset="0"/>
                        <a:cs typeface="Arial" panose="020B0604020202020204" pitchFamily="34" charset="0"/>
                      </a:endParaRPr>
                    </a:p>
                    <a:p>
                      <a:pPr marL="0" marR="0" algn="ctr">
                        <a:lnSpc>
                          <a:spcPct val="107000"/>
                        </a:lnSpc>
                        <a:spcBef>
                          <a:spcPts val="0"/>
                        </a:spcBef>
                        <a:spcAft>
                          <a:spcPts val="0"/>
                        </a:spcAft>
                        <a:tabLst>
                          <a:tab pos="2962910" algn="l"/>
                        </a:tabLst>
                      </a:pPr>
                      <a:r>
                        <a:rPr lang="en-US" sz="6000" dirty="0">
                          <a:ln>
                            <a:noFill/>
                          </a:ln>
                          <a:solidFill>
                            <a:srgbClr val="7030A0"/>
                          </a:solidFill>
                          <a:effectLst/>
                          <a:latin typeface="Arial Black" panose="020B0A04020102020204" pitchFamily="34" charset="0"/>
                          <a:cs typeface="Arial" panose="020B0604020202020204" pitchFamily="34" charset="0"/>
                        </a:rPr>
                        <a:t>2</a:t>
                      </a:r>
                      <a:endParaRPr lang="en-US" sz="6000" dirty="0">
                        <a:ln>
                          <a:noFill/>
                        </a:ln>
                        <a:solidFill>
                          <a:srgbClr val="7030A0"/>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rgbClr val="FCAF17"/>
                      </a:solidFill>
                      <a:prstDash val="solid"/>
                      <a:round/>
                      <a:headEnd type="none" w="med" len="med"/>
                      <a:tailEnd type="none" w="med" len="med"/>
                    </a:lnL>
                    <a:lnR w="38100" cap="flat" cmpd="sng" algn="ctr">
                      <a:solidFill>
                        <a:srgbClr val="FCAF17"/>
                      </a:solidFill>
                      <a:prstDash val="solid"/>
                      <a:round/>
                      <a:headEnd type="none" w="med" len="med"/>
                      <a:tailEnd type="none" w="med" len="med"/>
                    </a:lnR>
                    <a:lnT w="38100" cap="flat" cmpd="sng" algn="ctr">
                      <a:solidFill>
                        <a:srgbClr val="FCAF17"/>
                      </a:solidFill>
                      <a:prstDash val="solid"/>
                      <a:round/>
                      <a:headEnd type="none" w="med" len="med"/>
                      <a:tailEnd type="none" w="med" len="med"/>
                    </a:lnT>
                    <a:lnB w="38100" cap="flat" cmpd="sng" algn="ctr">
                      <a:solidFill>
                        <a:srgbClr val="FCAF17"/>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2962910" algn="l"/>
                        </a:tabLst>
                      </a:pPr>
                      <a:endParaRPr lang="en-US" sz="2000" dirty="0">
                        <a:ln>
                          <a:noFill/>
                        </a:ln>
                        <a:solidFill>
                          <a:srgbClr val="00B050"/>
                        </a:solidFill>
                        <a:effectLst/>
                        <a:latin typeface="Arial Black" panose="020B0A04020102020204" pitchFamily="34" charset="0"/>
                        <a:cs typeface="Arial" panose="020B0604020202020204" pitchFamily="34" charset="0"/>
                      </a:endParaRPr>
                    </a:p>
                    <a:p>
                      <a:pPr marL="0" marR="0" algn="ctr">
                        <a:lnSpc>
                          <a:spcPct val="107000"/>
                        </a:lnSpc>
                        <a:spcBef>
                          <a:spcPts val="0"/>
                        </a:spcBef>
                        <a:spcAft>
                          <a:spcPts val="0"/>
                        </a:spcAft>
                        <a:tabLst>
                          <a:tab pos="2962910" algn="l"/>
                        </a:tabLst>
                      </a:pPr>
                      <a:r>
                        <a:rPr lang="en-US" sz="6000" dirty="0">
                          <a:ln>
                            <a:noFill/>
                          </a:ln>
                          <a:solidFill>
                            <a:srgbClr val="00B050"/>
                          </a:solidFill>
                          <a:effectLst/>
                          <a:latin typeface="Arial Black" panose="020B0A04020102020204" pitchFamily="34" charset="0"/>
                          <a:cs typeface="Arial" panose="020B0604020202020204" pitchFamily="34" charset="0"/>
                        </a:rPr>
                        <a:t>3</a:t>
                      </a:r>
                      <a:endParaRPr lang="en-US" sz="6000" dirty="0">
                        <a:ln>
                          <a:noFill/>
                        </a:ln>
                        <a:solidFill>
                          <a:srgbClr val="00B050"/>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rgbClr val="FCAF17"/>
                      </a:solidFill>
                      <a:prstDash val="solid"/>
                      <a:round/>
                      <a:headEnd type="none" w="med" len="med"/>
                      <a:tailEnd type="none" w="med" len="med"/>
                    </a:lnL>
                    <a:lnR w="38100" cap="flat" cmpd="sng" algn="ctr">
                      <a:solidFill>
                        <a:srgbClr val="FCAF17"/>
                      </a:solidFill>
                      <a:prstDash val="solid"/>
                      <a:round/>
                      <a:headEnd type="none" w="med" len="med"/>
                      <a:tailEnd type="none" w="med" len="med"/>
                    </a:lnR>
                    <a:lnT w="38100" cap="flat" cmpd="sng" algn="ctr">
                      <a:solidFill>
                        <a:srgbClr val="FCAF17"/>
                      </a:solidFill>
                      <a:prstDash val="solid"/>
                      <a:round/>
                      <a:headEnd type="none" w="med" len="med"/>
                      <a:tailEnd type="none" w="med" len="med"/>
                    </a:lnT>
                    <a:lnB w="38100" cap="flat" cmpd="sng" algn="ctr">
                      <a:solidFill>
                        <a:srgbClr val="FCAF17"/>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2962910" algn="l"/>
                        </a:tabLst>
                      </a:pPr>
                      <a:endParaRPr lang="en-US" sz="2000" dirty="0">
                        <a:ln>
                          <a:noFill/>
                        </a:ln>
                        <a:solidFill>
                          <a:srgbClr val="FF0000"/>
                        </a:solidFill>
                        <a:effectLst/>
                        <a:latin typeface="Arial Black" panose="020B0A04020102020204" pitchFamily="34" charset="0"/>
                        <a:cs typeface="Arial" panose="020B0604020202020204" pitchFamily="34" charset="0"/>
                      </a:endParaRPr>
                    </a:p>
                    <a:p>
                      <a:pPr marL="0" marR="0" algn="ctr">
                        <a:lnSpc>
                          <a:spcPct val="107000"/>
                        </a:lnSpc>
                        <a:spcBef>
                          <a:spcPts val="0"/>
                        </a:spcBef>
                        <a:spcAft>
                          <a:spcPts val="0"/>
                        </a:spcAft>
                        <a:tabLst>
                          <a:tab pos="2962910" algn="l"/>
                        </a:tabLst>
                      </a:pPr>
                      <a:r>
                        <a:rPr lang="en-US" sz="6000" dirty="0">
                          <a:ln>
                            <a:noFill/>
                          </a:ln>
                          <a:solidFill>
                            <a:srgbClr val="FF0000"/>
                          </a:solidFill>
                          <a:effectLst/>
                          <a:latin typeface="Arial Black" panose="020B0A04020102020204" pitchFamily="34" charset="0"/>
                          <a:cs typeface="Arial" panose="020B0604020202020204" pitchFamily="34" charset="0"/>
                        </a:rPr>
                        <a:t>4</a:t>
                      </a:r>
                      <a:endParaRPr lang="en-US" sz="6000" dirty="0">
                        <a:ln>
                          <a:noFill/>
                        </a:ln>
                        <a:solidFill>
                          <a:srgbClr val="FF0000"/>
                        </a:solidFill>
                        <a:effectLst/>
                        <a:latin typeface="Arial Black" panose="020B0A040201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rgbClr val="FCAF17"/>
                      </a:solidFill>
                      <a:prstDash val="solid"/>
                      <a:round/>
                      <a:headEnd type="none" w="med" len="med"/>
                      <a:tailEnd type="none" w="med" len="med"/>
                    </a:lnL>
                    <a:lnR w="38100" cap="flat" cmpd="sng" algn="ctr">
                      <a:solidFill>
                        <a:srgbClr val="FCAF17"/>
                      </a:solidFill>
                      <a:prstDash val="solid"/>
                      <a:round/>
                      <a:headEnd type="none" w="med" len="med"/>
                      <a:tailEnd type="none" w="med" len="med"/>
                    </a:lnR>
                    <a:lnT w="38100" cap="flat" cmpd="sng" algn="ctr">
                      <a:solidFill>
                        <a:srgbClr val="FCAF17"/>
                      </a:solidFill>
                      <a:prstDash val="solid"/>
                      <a:round/>
                      <a:headEnd type="none" w="med" len="med"/>
                      <a:tailEnd type="none" w="med" len="med"/>
                    </a:lnT>
                    <a:lnB w="38100" cap="flat" cmpd="sng" algn="ctr">
                      <a:solidFill>
                        <a:srgbClr val="FCAF17"/>
                      </a:solidFill>
                      <a:prstDash val="solid"/>
                      <a:round/>
                      <a:headEnd type="none" w="med" len="med"/>
                      <a:tailEnd type="none" w="med" len="med"/>
                    </a:lnB>
                    <a:solidFill>
                      <a:schemeClr val="bg1"/>
                    </a:solidFill>
                  </a:tcPr>
                </a:tc>
                <a:extLst>
                  <a:ext uri="{0D108BD9-81ED-4DB2-BD59-A6C34878D82A}">
                    <a16:rowId xmlns:a16="http://schemas.microsoft.com/office/drawing/2014/main" val="3700207336"/>
                  </a:ext>
                </a:extLst>
              </a:tr>
            </a:tbl>
          </a:graphicData>
        </a:graphic>
      </p:graphicFrame>
      <p:pic>
        <p:nvPicPr>
          <p:cNvPr id="7" name="Picture 6" descr="AZPLS logo">
            <a:extLst>
              <a:ext uri="{FF2B5EF4-FFF2-40B4-BE49-F238E27FC236}">
                <a16:creationId xmlns:a16="http://schemas.microsoft.com/office/drawing/2014/main" id="{B2862461-F72F-93EC-C7A9-D802A1DEC0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5514" y="2707779"/>
            <a:ext cx="1058372" cy="1442442"/>
          </a:xfrm>
          <a:prstGeom prst="rect">
            <a:avLst/>
          </a:prstGeom>
          <a:noFill/>
        </p:spPr>
      </p:pic>
      <p:sp>
        <p:nvSpPr>
          <p:cNvPr id="11" name="Isosceles Triangle 10">
            <a:extLst>
              <a:ext uri="{FF2B5EF4-FFF2-40B4-BE49-F238E27FC236}">
                <a16:creationId xmlns:a16="http://schemas.microsoft.com/office/drawing/2014/main" id="{F1429CF2-E301-23D5-B474-DEDA27464E6F}"/>
              </a:ext>
              <a:ext uri="{C183D7F6-B498-43B3-948B-1728B52AA6E4}">
                <adec:decorative xmlns:adec="http://schemas.microsoft.com/office/drawing/2017/decorative" val="1"/>
              </a:ext>
            </a:extLst>
          </p:cNvPr>
          <p:cNvSpPr/>
          <p:nvPr/>
        </p:nvSpPr>
        <p:spPr>
          <a:xfrm>
            <a:off x="3956805" y="2885258"/>
            <a:ext cx="1342238" cy="1168166"/>
          </a:xfrm>
          <a:prstGeom prst="triangl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5" name="Picture 14" descr="Tick, Mark, Ok, Perfect, Check, Done">
            <a:extLst>
              <a:ext uri="{FF2B5EF4-FFF2-40B4-BE49-F238E27FC236}">
                <a16:creationId xmlns:a16="http://schemas.microsoft.com/office/drawing/2014/main" id="{8F1C6F76-BCA8-BB22-408B-FDE2E895F02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68602" y="2886996"/>
            <a:ext cx="990482" cy="1168166"/>
          </a:xfrm>
          <a:prstGeom prst="rect">
            <a:avLst/>
          </a:prstGeom>
          <a:noFill/>
          <a:ln>
            <a:noFill/>
          </a:ln>
        </p:spPr>
      </p:pic>
      <p:sp>
        <p:nvSpPr>
          <p:cNvPr id="17" name="Arrow: Up 16">
            <a:extLst>
              <a:ext uri="{FF2B5EF4-FFF2-40B4-BE49-F238E27FC236}">
                <a16:creationId xmlns:a16="http://schemas.microsoft.com/office/drawing/2014/main" id="{565C5479-A6E7-97FC-0ECE-0A299B28F64C}"/>
              </a:ext>
              <a:ext uri="{C183D7F6-B498-43B3-948B-1728B52AA6E4}">
                <adec:decorative xmlns:adec="http://schemas.microsoft.com/office/drawing/2017/decorative" val="1"/>
              </a:ext>
            </a:extLst>
          </p:cNvPr>
          <p:cNvSpPr/>
          <p:nvPr/>
        </p:nvSpPr>
        <p:spPr>
          <a:xfrm>
            <a:off x="9491935" y="2885258"/>
            <a:ext cx="582397" cy="1168166"/>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hidden="1">
            <a:extLst>
              <a:ext uri="{FF2B5EF4-FFF2-40B4-BE49-F238E27FC236}">
                <a16:creationId xmlns:a16="http://schemas.microsoft.com/office/drawing/2014/main" id="{07C32EB4-E550-CDD3-BD23-23352FA1CDC2}"/>
              </a:ext>
            </a:extLst>
          </p:cNvPr>
          <p:cNvSpPr>
            <a:spLocks noGrp="1"/>
          </p:cNvSpPr>
          <p:nvPr>
            <p:ph type="title" idx="4294967295"/>
          </p:nvPr>
        </p:nvSpPr>
        <p:spPr/>
        <p:txBody>
          <a:bodyPr/>
          <a:lstStyle/>
          <a:p>
            <a:r>
              <a:rPr lang="en-US" dirty="0"/>
              <a:t>Activity Answers</a:t>
            </a:r>
          </a:p>
        </p:txBody>
      </p:sp>
    </p:spTree>
    <p:extLst>
      <p:ext uri="{BB962C8B-B14F-4D97-AF65-F5344CB8AC3E}">
        <p14:creationId xmlns:p14="http://schemas.microsoft.com/office/powerpoint/2010/main" val="947810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98AFB-8096-CFEE-FED3-BF0CCCCBF456}"/>
              </a:ext>
              <a:ext uri="{C183D7F6-B498-43B3-948B-1728B52AA6E4}">
                <adec:decorative xmlns:adec="http://schemas.microsoft.com/office/drawing/2017/decorative" val="1"/>
              </a:ext>
            </a:extLst>
          </p:cNvPr>
          <p:cNvSpPr/>
          <p:nvPr/>
        </p:nvSpPr>
        <p:spPr>
          <a:xfrm>
            <a:off x="-1" y="4304192"/>
            <a:ext cx="11707367" cy="87086"/>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D32641B4-337E-4B78-AD67-682467BF0326}"/>
              </a:ext>
              <a:ext uri="{C183D7F6-B498-43B3-948B-1728B52AA6E4}">
                <adec:decorative xmlns:adec="http://schemas.microsoft.com/office/drawing/2017/decorative" val="1"/>
              </a:ext>
            </a:extLst>
          </p:cNvPr>
          <p:cNvSpPr txBox="1"/>
          <p:nvPr/>
        </p:nvSpPr>
        <p:spPr>
          <a:xfrm>
            <a:off x="0" y="4374345"/>
            <a:ext cx="11707367" cy="1889078"/>
          </a:xfrm>
          <a:prstGeom prst="rect">
            <a:avLst/>
          </a:prstGeom>
          <a:solidFill>
            <a:srgbClr val="012169"/>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itle 7">
            <a:extLst>
              <a:ext uri="{FF2B5EF4-FFF2-40B4-BE49-F238E27FC236}">
                <a16:creationId xmlns:a16="http://schemas.microsoft.com/office/drawing/2014/main" id="{A488C519-009D-4EEE-8EB6-682090FF5E37}"/>
              </a:ext>
            </a:extLst>
          </p:cNvPr>
          <p:cNvSpPr txBox="1">
            <a:spLocks/>
          </p:cNvSpPr>
          <p:nvPr/>
        </p:nvSpPr>
        <p:spPr>
          <a:xfrm>
            <a:off x="5032664" y="4399593"/>
            <a:ext cx="6548767" cy="15016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10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Survey Says…</a:t>
            </a:r>
            <a:endParaRPr kumimoji="0" lang="en-US" sz="7200" b="1" i="1"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graphicFrame>
        <p:nvGraphicFramePr>
          <p:cNvPr id="5" name="Chart 4">
            <a:extLst>
              <a:ext uri="{FF2B5EF4-FFF2-40B4-BE49-F238E27FC236}">
                <a16:creationId xmlns:a16="http://schemas.microsoft.com/office/drawing/2014/main" id="{DA520BC6-B8D8-4B9B-897C-59F97208BD8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9415687"/>
              </p:ext>
            </p:extLst>
          </p:nvPr>
        </p:nvGraphicFramePr>
        <p:xfrm>
          <a:off x="5158600" y="692921"/>
          <a:ext cx="6296895" cy="3594879"/>
        </p:xfrm>
        <a:graphic>
          <a:graphicData uri="http://schemas.openxmlformats.org/drawingml/2006/chart">
            <c:chart xmlns:c="http://schemas.openxmlformats.org/drawingml/2006/chart" xmlns:r="http://schemas.openxmlformats.org/officeDocument/2006/relationships" r:id="rId3"/>
          </a:graphicData>
        </a:graphic>
      </p:graphicFrame>
      <p:sp>
        <p:nvSpPr>
          <p:cNvPr id="8" name="AutoShape 6">
            <a:extLst>
              <a:ext uri="{FF2B5EF4-FFF2-40B4-BE49-F238E27FC236}">
                <a16:creationId xmlns:a16="http://schemas.microsoft.com/office/drawing/2014/main" id="{21B3D495-6F1A-4493-A95C-D79A847A00E5}"/>
              </a:ext>
              <a:ext uri="{C183D7F6-B498-43B3-948B-1728B52AA6E4}">
                <adec:decorative xmlns:adec="http://schemas.microsoft.com/office/drawing/2017/decorative" val="1"/>
              </a:ext>
            </a:extLst>
          </p:cNvPr>
          <p:cNvSpPr>
            <a:spLocks noChangeArrowheads="1"/>
          </p:cNvSpPr>
          <p:nvPr/>
        </p:nvSpPr>
        <p:spPr bwMode="auto">
          <a:xfrm>
            <a:off x="610568" y="594577"/>
            <a:ext cx="3937463" cy="5068075"/>
          </a:xfrm>
          <a:prstGeom prst="foldedCorner">
            <a:avLst>
              <a:gd name="adj" fmla="val 12500"/>
            </a:avLst>
          </a:prstGeom>
          <a:solidFill>
            <a:srgbClr val="FFFFFF"/>
          </a:solidFill>
          <a:ln w="63500" algn="ctr">
            <a:solidFill>
              <a:srgbClr val="BF0D3E"/>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7" name="AutoShape 5">
            <a:extLst>
              <a:ext uri="{FF2B5EF4-FFF2-40B4-BE49-F238E27FC236}">
                <a16:creationId xmlns:a16="http://schemas.microsoft.com/office/drawing/2014/main" id="{626F83C3-E787-4B02-94E2-111676A5F7E4}"/>
              </a:ext>
              <a:ext uri="{C183D7F6-B498-43B3-948B-1728B52AA6E4}">
                <adec:decorative xmlns:adec="http://schemas.microsoft.com/office/drawing/2017/decorative" val="1"/>
              </a:ext>
            </a:extLst>
          </p:cNvPr>
          <p:cNvSpPr>
            <a:spLocks noChangeArrowheads="1"/>
          </p:cNvSpPr>
          <p:nvPr/>
        </p:nvSpPr>
        <p:spPr bwMode="auto">
          <a:xfrm rot="12495134" flipV="1">
            <a:off x="1369566" y="3967161"/>
            <a:ext cx="361560" cy="2276109"/>
          </a:xfrm>
          <a:prstGeom prst="can">
            <a:avLst>
              <a:gd name="adj" fmla="val 45222"/>
            </a:avLst>
          </a:prstGeom>
          <a:solidFill>
            <a:srgbClr val="BF0D3E"/>
          </a:solidFill>
          <a:ln w="25400">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AutoShape 4">
            <a:extLst>
              <a:ext uri="{FF2B5EF4-FFF2-40B4-BE49-F238E27FC236}">
                <a16:creationId xmlns:a16="http://schemas.microsoft.com/office/drawing/2014/main" id="{7DEBDD22-D27B-4274-9C84-9D278B7E7727}"/>
              </a:ext>
              <a:ext uri="{C183D7F6-B498-43B3-948B-1728B52AA6E4}">
                <adec:decorative xmlns:adec="http://schemas.microsoft.com/office/drawing/2017/decorative" val="1"/>
              </a:ext>
            </a:extLst>
          </p:cNvPr>
          <p:cNvSpPr>
            <a:spLocks noChangeArrowheads="1"/>
          </p:cNvSpPr>
          <p:nvPr/>
        </p:nvSpPr>
        <p:spPr bwMode="auto">
          <a:xfrm>
            <a:off x="1125936" y="1587048"/>
            <a:ext cx="2906728" cy="2787297"/>
          </a:xfrm>
          <a:custGeom>
            <a:avLst/>
            <a:gdLst>
              <a:gd name="G0" fmla="+- 1473 0 0"/>
              <a:gd name="G1" fmla="+- 21600 0 1473"/>
              <a:gd name="G2" fmla="+- 21600 0 147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73" y="10800"/>
                </a:moveTo>
                <a:cubicBezTo>
                  <a:pt x="1473" y="15951"/>
                  <a:pt x="5649" y="20127"/>
                  <a:pt x="10800" y="20127"/>
                </a:cubicBezTo>
                <a:cubicBezTo>
                  <a:pt x="15951" y="20127"/>
                  <a:pt x="20127" y="15951"/>
                  <a:pt x="20127" y="10800"/>
                </a:cubicBezTo>
                <a:cubicBezTo>
                  <a:pt x="20127" y="5649"/>
                  <a:pt x="15951" y="1473"/>
                  <a:pt x="10800" y="1473"/>
                </a:cubicBezTo>
                <a:cubicBezTo>
                  <a:pt x="5649" y="1473"/>
                  <a:pt x="1473" y="5649"/>
                  <a:pt x="1473" y="10800"/>
                </a:cubicBezTo>
                <a:close/>
              </a:path>
            </a:pathLst>
          </a:custGeom>
          <a:solidFill>
            <a:srgbClr val="BF0D3E"/>
          </a:solidFill>
          <a:ln w="25400" algn="ctr">
            <a:solidFill>
              <a:schemeClr val="tx1"/>
            </a:solidFill>
            <a:round/>
            <a:headEnd/>
            <a:tailEnd/>
          </a:ln>
          <a:effectLst/>
        </p:spPr>
        <p:txBody>
          <a:bodyPr vert="horz" wrap="square" lIns="36576" tIns="36576" rIns="36576" bIns="36576" numCol="1" anchor="t" anchorCtr="0" compatLnSpc="1">
            <a:prstTxWarp prst="textNoShape">
              <a:avLst/>
            </a:prstTxWarp>
            <a:flatTx/>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F5EBE678-8CDC-41D5-91F2-70F713311BA6}"/>
              </a:ext>
            </a:extLst>
          </p:cNvPr>
          <p:cNvSpPr txBox="1"/>
          <p:nvPr/>
        </p:nvSpPr>
        <p:spPr>
          <a:xfrm rot="172416">
            <a:off x="1363349" y="1281838"/>
            <a:ext cx="2709049" cy="1308863"/>
          </a:xfrm>
          <a:prstGeom prst="rect">
            <a:avLst/>
          </a:prstGeom>
          <a:noFill/>
          <a:ln>
            <a:noFill/>
          </a:ln>
        </p:spPr>
        <p:txBody>
          <a:bodyPr wrap="square">
            <a:prstTxWarp prst="textArchUp">
              <a:avLst>
                <a:gd name="adj" fmla="val 10842211"/>
              </a:avLst>
            </a:prstTxWarp>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180" normalizeH="0" baseline="0" noProof="0" dirty="0">
                <a:ln>
                  <a:noFill/>
                </a:ln>
                <a:solidFill>
                  <a:srgbClr val="012169"/>
                </a:solidFill>
                <a:effectLst/>
                <a:uLnTx/>
                <a:uFillTx/>
                <a:latin typeface="Arial Black" panose="020B0A04020102020204" pitchFamily="34" charset="0"/>
                <a:ea typeface="+mn-ea"/>
                <a:cs typeface="+mn-cs"/>
              </a:rPr>
              <a:t>Examine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panose="020F0502020204030204" pitchFamily="34" charset="0"/>
            </a:endParaRPr>
          </a:p>
        </p:txBody>
      </p:sp>
      <p:sp>
        <p:nvSpPr>
          <p:cNvPr id="10" name="WordArt 3">
            <a:extLst>
              <a:ext uri="{FF2B5EF4-FFF2-40B4-BE49-F238E27FC236}">
                <a16:creationId xmlns:a16="http://schemas.microsoft.com/office/drawing/2014/main" id="{3D3C034A-C911-47FC-AF3A-F1DF54271424}"/>
              </a:ext>
            </a:extLst>
          </p:cNvPr>
          <p:cNvSpPr>
            <a:spLocks noChangeArrowheads="1" noChangeShapeType="1" noTextEdit="1"/>
          </p:cNvSpPr>
          <p:nvPr/>
        </p:nvSpPr>
        <p:spPr bwMode="auto">
          <a:xfrm>
            <a:off x="1729408" y="2474727"/>
            <a:ext cx="1976933" cy="366112"/>
          </a:xfrm>
          <a:prstGeom prst="rect">
            <a:avLst/>
          </a:prstGeom>
          <a:extLst>
            <a:ext uri="{91240B29-F687-4F45-9708-019B960494DF}">
              <a14:hiddenLine xmlns:a14="http://schemas.microsoft.com/office/drawing/2010/main" w="9525">
                <a:solidFill>
                  <a:srgbClr val="548DD4"/>
                </a:solidFill>
                <a:round/>
                <a:headEnd/>
                <a:tailEnd/>
              </a14:hiddenLine>
            </a:ext>
            <a:ext uri="{AF507438-7753-43E0-B8FC-AC1667EBCBE1}">
              <a14:hiddenEffects xmlns:a14="http://schemas.microsoft.com/office/drawing/2010/main">
                <a:effectLst/>
              </a14:hiddenEffects>
            </a:ext>
          </a:extLst>
        </p:spPr>
        <p:txBody>
          <a:bodyPr wrap="none" fromWordArt="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0" cap="none" spc="-180" normalizeH="0" baseline="0" noProof="0" dirty="0">
                <a:ln>
                  <a:solidFill>
                    <a:srgbClr val="002F8E"/>
                  </a:solidFill>
                </a:ln>
                <a:solidFill>
                  <a:srgbClr val="012169"/>
                </a:solidFill>
                <a:effectLst/>
                <a:uLnTx/>
                <a:uFillTx/>
                <a:latin typeface="Arial Black" panose="020B0A04020102020204" pitchFamily="34" charset="0"/>
                <a:ea typeface="+mn-ea"/>
                <a:cs typeface="+mn-cs"/>
              </a:rPr>
              <a:t>DATA</a:t>
            </a:r>
            <a:r>
              <a:rPr kumimoji="0" lang="en-US" sz="6000" b="1" i="0" u="none" strike="noStrike" kern="10" cap="none" spc="-180" normalizeH="0" baseline="0" noProof="0" dirty="0">
                <a:ln>
                  <a:noFill/>
                </a:ln>
                <a:solidFill>
                  <a:srgbClr val="002F8E"/>
                </a:solidFill>
                <a:effectLst/>
                <a:uLnTx/>
                <a:uFillTx/>
                <a:latin typeface="Arial Black" panose="020B0A04020102020204" pitchFamily="34" charset="0"/>
                <a:ea typeface="+mn-ea"/>
                <a:cs typeface="+mn-cs"/>
              </a:rPr>
              <a:t> </a:t>
            </a:r>
          </a:p>
        </p:txBody>
      </p:sp>
      <p:sp>
        <p:nvSpPr>
          <p:cNvPr id="11" name="Title 10" hidden="1">
            <a:extLst>
              <a:ext uri="{FF2B5EF4-FFF2-40B4-BE49-F238E27FC236}">
                <a16:creationId xmlns:a16="http://schemas.microsoft.com/office/drawing/2014/main" id="{9E845085-D2F8-CF55-EE06-E4329A59DDE6}"/>
              </a:ext>
            </a:extLst>
          </p:cNvPr>
          <p:cNvSpPr>
            <a:spLocks noGrp="1"/>
          </p:cNvSpPr>
          <p:nvPr>
            <p:ph type="title" idx="4294967295"/>
          </p:nvPr>
        </p:nvSpPr>
        <p:spPr/>
        <p:txBody>
          <a:bodyPr/>
          <a:lstStyle/>
          <a:p>
            <a:r>
              <a:rPr lang="en-US" dirty="0"/>
              <a:t>Examine Data</a:t>
            </a:r>
          </a:p>
        </p:txBody>
      </p:sp>
    </p:spTree>
    <p:extLst>
      <p:ext uri="{BB962C8B-B14F-4D97-AF65-F5344CB8AC3E}">
        <p14:creationId xmlns:p14="http://schemas.microsoft.com/office/powerpoint/2010/main" val="48391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798" y="549696"/>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Speech Bubble: Rectangle with Corners Rounded 5">
            <a:extLst>
              <a:ext uri="{FF2B5EF4-FFF2-40B4-BE49-F238E27FC236}">
                <a16:creationId xmlns:a16="http://schemas.microsoft.com/office/drawing/2014/main" id="{6FAE76AB-03C9-F749-DBB3-1B6BF63C6E5F}"/>
              </a:ext>
              <a:ext uri="{C183D7F6-B498-43B3-948B-1728B52AA6E4}">
                <adec:decorative xmlns:adec="http://schemas.microsoft.com/office/drawing/2017/decorative" val="1"/>
              </a:ext>
            </a:extLst>
          </p:cNvPr>
          <p:cNvSpPr/>
          <p:nvPr/>
        </p:nvSpPr>
        <p:spPr>
          <a:xfrm>
            <a:off x="1037342" y="1763708"/>
            <a:ext cx="1711326" cy="1468015"/>
          </a:xfrm>
          <a:prstGeom prst="wedgeRoundRectCallout">
            <a:avLst>
              <a:gd name="adj1" fmla="val 45361"/>
              <a:gd name="adj2" fmla="val 77923"/>
              <a:gd name="adj3" fmla="val 16667"/>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pic>
        <p:nvPicPr>
          <p:cNvPr id="7" name="Picture 6">
            <a:extLst>
              <a:ext uri="{FF2B5EF4-FFF2-40B4-BE49-F238E27FC236}">
                <a16:creationId xmlns:a16="http://schemas.microsoft.com/office/drawing/2014/main" id="{EBEDA2E0-D9F8-691B-7625-5400B5F25FF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97164" y="2596918"/>
            <a:ext cx="9197665" cy="3625671"/>
          </a:xfrm>
          <a:prstGeom prst="rect">
            <a:avLst/>
          </a:prstGeom>
        </p:spPr>
      </p:pic>
      <p:sp>
        <p:nvSpPr>
          <p:cNvPr id="5" name="Text Box 4">
            <a:extLst>
              <a:ext uri="{FF2B5EF4-FFF2-40B4-BE49-F238E27FC236}">
                <a16:creationId xmlns:a16="http://schemas.microsoft.com/office/drawing/2014/main" id="{C5E07A87-6E35-B445-8B3C-A52EB84F99EF}"/>
              </a:ext>
            </a:extLst>
          </p:cNvPr>
          <p:cNvSpPr txBox="1"/>
          <p:nvPr/>
        </p:nvSpPr>
        <p:spPr>
          <a:xfrm>
            <a:off x="2961342" y="4839984"/>
            <a:ext cx="6657913" cy="1295817"/>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9600" b="1" spc="-300" dirty="0">
                <a:solidFill>
                  <a:srgbClr val="012369"/>
                </a:solidFill>
                <a:effectLst/>
                <a:latin typeface="Arial" panose="020B0604020202020204" pitchFamily="34" charset="0"/>
                <a:ea typeface="Calibri" panose="020F0502020204030204" pitchFamily="34" charset="0"/>
                <a:cs typeface="Arial" panose="020B0604020202020204" pitchFamily="34" charset="0"/>
              </a:rPr>
              <a:t>Table Talk</a:t>
            </a:r>
            <a:endParaRPr lang="en-US" sz="4400" b="1" spc="-300" dirty="0">
              <a:solidFill>
                <a:srgbClr val="012369"/>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Speech Bubble: Rectangle with Corners Rounded 7" descr="icon of teachers collaborating in a table talk">
            <a:extLst>
              <a:ext uri="{FF2B5EF4-FFF2-40B4-BE49-F238E27FC236}">
                <a16:creationId xmlns:a16="http://schemas.microsoft.com/office/drawing/2014/main" id="{7A27C43D-0C06-29B1-D30D-A5DDFDF35880}"/>
              </a:ext>
            </a:extLst>
          </p:cNvPr>
          <p:cNvSpPr/>
          <p:nvPr/>
        </p:nvSpPr>
        <p:spPr>
          <a:xfrm>
            <a:off x="3013258" y="888463"/>
            <a:ext cx="2049350" cy="1816928"/>
          </a:xfrm>
          <a:prstGeom prst="wedgeRoundRectCallout">
            <a:avLst>
              <a:gd name="adj1" fmla="val 21995"/>
              <a:gd name="adj2" fmla="val 63627"/>
              <a:gd name="adj3" fmla="val 16667"/>
            </a:avLst>
          </a:prstGeom>
          <a:noFill/>
          <a:ln w="57150">
            <a:solidFill>
              <a:srgbClr val="8E6C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a:solidFill>
                  <a:srgbClr val="8E6C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A3450EF-8847-23B9-F28D-FF6736C2377C}"/>
              </a:ext>
            </a:extLst>
          </p:cNvPr>
          <p:cNvSpPr txBox="1"/>
          <p:nvPr/>
        </p:nvSpPr>
        <p:spPr>
          <a:xfrm>
            <a:off x="3034145" y="965702"/>
            <a:ext cx="1988161" cy="1631216"/>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What can teachers do to support this partnership  with you?</a:t>
            </a:r>
          </a:p>
        </p:txBody>
      </p:sp>
      <p:sp>
        <p:nvSpPr>
          <p:cNvPr id="10" name="Speech Bubble: Rectangle with Corners Rounded 9">
            <a:extLst>
              <a:ext uri="{FF2B5EF4-FFF2-40B4-BE49-F238E27FC236}">
                <a16:creationId xmlns:a16="http://schemas.microsoft.com/office/drawing/2014/main" id="{A6FF4EFC-9457-ABBE-6B38-55B00568F4F7}"/>
              </a:ext>
              <a:ext uri="{C183D7F6-B498-43B3-948B-1728B52AA6E4}">
                <adec:decorative xmlns:adec="http://schemas.microsoft.com/office/drawing/2017/decorative" val="1"/>
              </a:ext>
            </a:extLst>
          </p:cNvPr>
          <p:cNvSpPr/>
          <p:nvPr/>
        </p:nvSpPr>
        <p:spPr>
          <a:xfrm>
            <a:off x="5463187" y="888463"/>
            <a:ext cx="1536978" cy="1816928"/>
          </a:xfrm>
          <a:prstGeom prst="wedgeRoundRectCallout">
            <a:avLst>
              <a:gd name="adj1" fmla="val 10728"/>
              <a:gd name="adj2" fmla="val 74582"/>
              <a:gd name="adj3" fmla="val 16667"/>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12" name="Speech Bubble: Rectangle with Corners Rounded 11">
            <a:extLst>
              <a:ext uri="{FF2B5EF4-FFF2-40B4-BE49-F238E27FC236}">
                <a16:creationId xmlns:a16="http://schemas.microsoft.com/office/drawing/2014/main" id="{6C18DD0C-7696-5174-4612-AD7EA7289562}"/>
              </a:ext>
              <a:ext uri="{C183D7F6-B498-43B3-948B-1728B52AA6E4}">
                <adec:decorative xmlns:adec="http://schemas.microsoft.com/office/drawing/2017/decorative" val="1"/>
              </a:ext>
            </a:extLst>
          </p:cNvPr>
          <p:cNvSpPr/>
          <p:nvPr/>
        </p:nvSpPr>
        <p:spPr>
          <a:xfrm>
            <a:off x="7473257" y="1053926"/>
            <a:ext cx="1705485" cy="1387674"/>
          </a:xfrm>
          <a:prstGeom prst="wedgeRoundRectCallout">
            <a:avLst>
              <a:gd name="adj1" fmla="val -31151"/>
              <a:gd name="adj2" fmla="val 89010"/>
              <a:gd name="adj3" fmla="val 16667"/>
            </a:avLst>
          </a:prstGeom>
          <a:noFill/>
          <a:ln w="57150">
            <a:solidFill>
              <a:srgbClr val="3273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385623"/>
                </a:solidFill>
                <a:effectLst/>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13" name="Speech Bubble: Rectangle with Corners Rounded 12">
            <a:extLst>
              <a:ext uri="{FF2B5EF4-FFF2-40B4-BE49-F238E27FC236}">
                <a16:creationId xmlns:a16="http://schemas.microsoft.com/office/drawing/2014/main" id="{D596621C-4DE3-9C1A-4D0A-DBF6038BD25A}"/>
              </a:ext>
              <a:ext uri="{C183D7F6-B498-43B3-948B-1728B52AA6E4}">
                <adec:decorative xmlns:adec="http://schemas.microsoft.com/office/drawing/2017/decorative" val="1"/>
              </a:ext>
            </a:extLst>
          </p:cNvPr>
          <p:cNvSpPr/>
          <p:nvPr/>
        </p:nvSpPr>
        <p:spPr>
          <a:xfrm>
            <a:off x="9651834" y="1288473"/>
            <a:ext cx="1536978" cy="1584514"/>
          </a:xfrm>
          <a:prstGeom prst="wedgeRoundRectCallout">
            <a:avLst>
              <a:gd name="adj1" fmla="val -40487"/>
              <a:gd name="adj2" fmla="val 73772"/>
              <a:gd name="adj3" fmla="val 16667"/>
            </a:avLst>
          </a:prstGeom>
          <a:noFill/>
          <a:ln w="57150">
            <a:solidFill>
              <a:srgbClr val="008D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006260"/>
                </a:solidFill>
                <a:effectLst/>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3" name="Title 2" hidden="1">
            <a:extLst>
              <a:ext uri="{FF2B5EF4-FFF2-40B4-BE49-F238E27FC236}">
                <a16:creationId xmlns:a16="http://schemas.microsoft.com/office/drawing/2014/main" id="{1C577BAC-3E41-7D0E-9F3C-E0338CD3490E}"/>
              </a:ext>
            </a:extLst>
          </p:cNvPr>
          <p:cNvSpPr>
            <a:spLocks noGrp="1"/>
          </p:cNvSpPr>
          <p:nvPr>
            <p:ph type="title" idx="4294967295"/>
          </p:nvPr>
        </p:nvSpPr>
        <p:spPr/>
        <p:txBody>
          <a:bodyPr/>
          <a:lstStyle/>
          <a:p>
            <a:r>
              <a:rPr lang="en-US" dirty="0"/>
              <a:t>Table Talk</a:t>
            </a:r>
          </a:p>
        </p:txBody>
      </p:sp>
    </p:spTree>
    <p:extLst>
      <p:ext uri="{BB962C8B-B14F-4D97-AF65-F5344CB8AC3E}">
        <p14:creationId xmlns:p14="http://schemas.microsoft.com/office/powerpoint/2010/main" val="2706554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BDA515-54A2-D07A-0A29-9D3CDBE574AE}"/>
              </a:ext>
              <a:ext uri="{C183D7F6-B498-43B3-948B-1728B52AA6E4}">
                <adec:decorative xmlns:adec="http://schemas.microsoft.com/office/drawing/2017/decorative" val="1"/>
              </a:ext>
            </a:extLst>
          </p:cNvPr>
          <p:cNvSpPr/>
          <p:nvPr/>
        </p:nvSpPr>
        <p:spPr>
          <a:xfrm>
            <a:off x="433330" y="399361"/>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4EA5B06A-9DA3-07E9-C144-26AA841E6956}"/>
              </a:ext>
            </a:extLst>
          </p:cNvPr>
          <p:cNvSpPr txBox="1"/>
          <p:nvPr/>
        </p:nvSpPr>
        <p:spPr>
          <a:xfrm>
            <a:off x="433330" y="744576"/>
            <a:ext cx="11325339" cy="763983"/>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20000"/>
              </a:lnSpc>
              <a:spcBef>
                <a:spcPct val="0"/>
              </a:spcBef>
              <a:spcAft>
                <a:spcPts val="600"/>
              </a:spcAft>
              <a:buClrTx/>
              <a:buSzTx/>
              <a:buFontTx/>
              <a:buNone/>
              <a:tabLst/>
              <a:defRPr/>
            </a:pPr>
            <a:r>
              <a:rPr kumimoji="0" lang="en-US" sz="4800" b="1" i="0" u="none" strike="noStrike" kern="1200" cap="none" spc="-100" normalizeH="0" baseline="0" noProof="0" dirty="0">
                <a:ln w="38100">
                  <a:noFill/>
                </a:ln>
                <a:solidFill>
                  <a:srgbClr val="BF0D3E"/>
                </a:solidFill>
                <a:effectLst/>
                <a:uLnTx/>
                <a:uFillTx/>
                <a:latin typeface="Arial" panose="020B0604020202020204" pitchFamily="34" charset="0"/>
                <a:ea typeface="+mn-ea"/>
                <a:cs typeface="Arial" panose="020B0604020202020204" pitchFamily="34" charset="0"/>
              </a:rPr>
              <a:t>Planting the Seeds of Change</a:t>
            </a:r>
          </a:p>
        </p:txBody>
      </p:sp>
      <p:sp>
        <p:nvSpPr>
          <p:cNvPr id="8" name="TextBox 7">
            <a:extLst>
              <a:ext uri="{FF2B5EF4-FFF2-40B4-BE49-F238E27FC236}">
                <a16:creationId xmlns:a16="http://schemas.microsoft.com/office/drawing/2014/main" id="{87B0B6C5-2AFF-ED20-81BB-D2154FE80944}"/>
              </a:ext>
            </a:extLst>
          </p:cNvPr>
          <p:cNvSpPr txBox="1"/>
          <p:nvPr/>
        </p:nvSpPr>
        <p:spPr>
          <a:xfrm>
            <a:off x="4341137" y="5470806"/>
            <a:ext cx="2783495" cy="743085"/>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20000"/>
              </a:lnSpc>
              <a:spcBef>
                <a:spcPct val="0"/>
              </a:spcBef>
              <a:spcAft>
                <a:spcPts val="600"/>
              </a:spcAft>
              <a:buClrTx/>
              <a:buSzTx/>
              <a:buFontTx/>
              <a:buNone/>
              <a:tabLst/>
              <a:defRPr/>
            </a:pPr>
            <a:r>
              <a:rPr kumimoji="0" lang="en-US" sz="4800" b="1" i="0" u="none" strike="noStrike" kern="1200" cap="none" spc="-100" normalizeH="0" baseline="0" noProof="0" dirty="0">
                <a:ln w="38100">
                  <a:noFill/>
                </a:ln>
                <a:solidFill>
                  <a:srgbClr val="BF0D3E"/>
                </a:solidFill>
                <a:effectLst/>
                <a:uLnTx/>
                <a:uFillTx/>
                <a:latin typeface="Arial" panose="020B0604020202020204" pitchFamily="34" charset="0"/>
                <a:ea typeface="+mn-ea"/>
                <a:cs typeface="Arial" panose="020B0604020202020204" pitchFamily="34" charset="0"/>
              </a:rPr>
              <a:t>AZPLS</a:t>
            </a:r>
          </a:p>
        </p:txBody>
      </p:sp>
      <p:pic>
        <p:nvPicPr>
          <p:cNvPr id="7" name="Picture 6">
            <a:extLst>
              <a:ext uri="{FF2B5EF4-FFF2-40B4-BE49-F238E27FC236}">
                <a16:creationId xmlns:a16="http://schemas.microsoft.com/office/drawing/2014/main" id="{A5DA70DF-ED10-C971-AE2A-6FE1B023CD5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3740" y="5428964"/>
            <a:ext cx="501783" cy="684460"/>
          </a:xfrm>
          <a:prstGeom prst="rect">
            <a:avLst/>
          </a:prstGeom>
          <a:noFill/>
        </p:spPr>
      </p:pic>
      <p:sp>
        <p:nvSpPr>
          <p:cNvPr id="2" name="Title 1" hidden="1">
            <a:extLst>
              <a:ext uri="{FF2B5EF4-FFF2-40B4-BE49-F238E27FC236}">
                <a16:creationId xmlns:a16="http://schemas.microsoft.com/office/drawing/2014/main" id="{C861397D-74DE-3ADC-4E8C-7DE195F9193E}"/>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AZPLS strategy implementation</a:t>
            </a:r>
            <a:endParaRPr lang="en-US" dirty="0"/>
          </a:p>
        </p:txBody>
      </p:sp>
      <p:pic>
        <p:nvPicPr>
          <p:cNvPr id="9" name="Picture 8" descr="Picture of a handful of seeds">
            <a:extLst>
              <a:ext uri="{FF2B5EF4-FFF2-40B4-BE49-F238E27FC236}">
                <a16:creationId xmlns:a16="http://schemas.microsoft.com/office/drawing/2014/main" id="{2A6E7D46-5332-DADF-A5DF-1DE25A3D3297}"/>
              </a:ext>
            </a:extLst>
          </p:cNvPr>
          <p:cNvPicPr>
            <a:picLocks noChangeAspect="1"/>
          </p:cNvPicPr>
          <p:nvPr/>
        </p:nvPicPr>
        <p:blipFill>
          <a:blip r:embed="rId4"/>
          <a:stretch>
            <a:fillRect/>
          </a:stretch>
        </p:blipFill>
        <p:spPr>
          <a:xfrm>
            <a:off x="3047735" y="1514689"/>
            <a:ext cx="6096528" cy="3828620"/>
          </a:xfrm>
          <a:prstGeom prst="rect">
            <a:avLst/>
          </a:prstGeom>
        </p:spPr>
      </p:pic>
    </p:spTree>
    <p:extLst>
      <p:ext uri="{BB962C8B-B14F-4D97-AF65-F5344CB8AC3E}">
        <p14:creationId xmlns:p14="http://schemas.microsoft.com/office/powerpoint/2010/main" val="405792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3" name="Picture 2" title="&quot;&quot;">
            <a:extLst>
              <a:ext uri="{FF2B5EF4-FFF2-40B4-BE49-F238E27FC236}">
                <a16:creationId xmlns:a16="http://schemas.microsoft.com/office/drawing/2014/main" id="{2B32E3C7-8B0D-2DE0-6D9F-6285E64B25AB}"/>
              </a:ext>
            </a:extLst>
          </p:cNvPr>
          <p:cNvPicPr>
            <a:picLocks noChangeAspect="1"/>
          </p:cNvPicPr>
          <p:nvPr/>
        </p:nvPicPr>
        <p:blipFill>
          <a:blip r:embed="rId3"/>
          <a:stretch>
            <a:fillRect/>
          </a:stretch>
        </p:blipFill>
        <p:spPr>
          <a:xfrm>
            <a:off x="971444" y="724640"/>
            <a:ext cx="10249111" cy="4142320"/>
          </a:xfrm>
          <a:prstGeom prst="rect">
            <a:avLst/>
          </a:prstGeom>
        </p:spPr>
      </p:pic>
      <p:sp>
        <p:nvSpPr>
          <p:cNvPr id="4" name="Text Box 4">
            <a:extLst>
              <a:ext uri="{FF2B5EF4-FFF2-40B4-BE49-F238E27FC236}">
                <a16:creationId xmlns:a16="http://schemas.microsoft.com/office/drawing/2014/main" id="{3172DD9E-4654-C869-B20A-B892EC06C434}"/>
              </a:ext>
            </a:extLst>
          </p:cNvPr>
          <p:cNvSpPr txBox="1"/>
          <p:nvPr/>
        </p:nvSpPr>
        <p:spPr>
          <a:xfrm>
            <a:off x="2387598" y="3315970"/>
            <a:ext cx="7609841" cy="2557129"/>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rPr>
              <a:t>Thanks for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rPr>
              <a:t>being here!</a:t>
            </a:r>
            <a:endParaRPr kumimoji="0" lang="en-US" sz="6000" b="1" i="0" u="none" strike="noStrike" kern="1200" cap="none" spc="-300" normalizeH="0" baseline="0" noProof="0" dirty="0">
              <a:ln>
                <a:noFill/>
              </a:ln>
              <a:solidFill>
                <a:srgbClr val="012369"/>
              </a:solidFill>
              <a:effectLst/>
              <a:uLnTx/>
              <a:uFillTx/>
              <a:latin typeface="Corbel" panose="020B0503020204020204"/>
              <a:ea typeface="Calibri" panose="020F0502020204030204" pitchFamily="34" charset="0"/>
              <a:cs typeface="Times New Roman" panose="02020603050405020304" pitchFamily="18" charset="0"/>
            </a:endParaRPr>
          </a:p>
        </p:txBody>
      </p:sp>
      <p:sp>
        <p:nvSpPr>
          <p:cNvPr id="5" name="Title 4" hidden="1">
            <a:extLst>
              <a:ext uri="{FF2B5EF4-FFF2-40B4-BE49-F238E27FC236}">
                <a16:creationId xmlns:a16="http://schemas.microsoft.com/office/drawing/2014/main" id="{7064A617-B530-BC01-89B5-E84E35E773EF}"/>
              </a:ext>
            </a:extLst>
          </p:cNvPr>
          <p:cNvSpPr>
            <a:spLocks noGrp="1"/>
          </p:cNvSpPr>
          <p:nvPr>
            <p:ph type="title" idx="4294967295"/>
          </p:nvPr>
        </p:nvSpPr>
        <p:spPr/>
        <p:txBody>
          <a:bodyPr/>
          <a:lstStyle/>
          <a:p>
            <a:r>
              <a:rPr lang="en-US" dirty="0"/>
              <a:t>Thanks for being here!</a:t>
            </a:r>
          </a:p>
        </p:txBody>
      </p:sp>
    </p:spTree>
    <p:extLst>
      <p:ext uri="{BB962C8B-B14F-4D97-AF65-F5344CB8AC3E}">
        <p14:creationId xmlns:p14="http://schemas.microsoft.com/office/powerpoint/2010/main" val="2110052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DE4DA5-D55A-587A-0294-B27EF9B22816}"/>
              </a:ext>
              <a:ext uri="{C183D7F6-B498-43B3-948B-1728B52AA6E4}">
                <adec:decorative xmlns:adec="http://schemas.microsoft.com/office/drawing/2017/decorative" val="1"/>
              </a:ext>
            </a:extLst>
          </p:cNvPr>
          <p:cNvSpPr txBox="1"/>
          <p:nvPr/>
        </p:nvSpPr>
        <p:spPr>
          <a:xfrm>
            <a:off x="653143" y="522515"/>
            <a:ext cx="10885714" cy="5704114"/>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3D8749D2-920E-0E70-2C45-24E8F245698E}"/>
              </a:ext>
            </a:extLst>
          </p:cNvPr>
          <p:cNvSpPr txBox="1"/>
          <p:nvPr/>
        </p:nvSpPr>
        <p:spPr>
          <a:xfrm>
            <a:off x="3550943" y="2835963"/>
            <a:ext cx="6814458" cy="107721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Arizona Department of Education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Exceptional Student Services</a:t>
            </a:r>
          </a:p>
        </p:txBody>
      </p:sp>
      <p:sp>
        <p:nvSpPr>
          <p:cNvPr id="3" name="Title 2" hidden="1">
            <a:extLst>
              <a:ext uri="{FF2B5EF4-FFF2-40B4-BE49-F238E27FC236}">
                <a16:creationId xmlns:a16="http://schemas.microsoft.com/office/drawing/2014/main" id="{B1E91AF6-8BFE-9EED-C260-DE9691E076B8}"/>
              </a:ext>
            </a:extLst>
          </p:cNvPr>
          <p:cNvSpPr>
            <a:spLocks noGrp="1"/>
          </p:cNvSpPr>
          <p:nvPr>
            <p:ph type="title" idx="4294967295"/>
          </p:nvPr>
        </p:nvSpPr>
        <p:spPr/>
        <p:txBody>
          <a:bodyPr/>
          <a:lstStyle/>
          <a:p>
            <a:r>
              <a:rPr lang="en-US" dirty="0"/>
              <a:t>Arizona Dept of Ed Exceptional Student Services</a:t>
            </a:r>
          </a:p>
        </p:txBody>
      </p:sp>
      <p:pic>
        <p:nvPicPr>
          <p:cNvPr id="4" name="Picture 3" descr="A picture containing text, emblem, logo, trademark&#10;&#10;Description automatically generated">
            <a:extLst>
              <a:ext uri="{FF2B5EF4-FFF2-40B4-BE49-F238E27FC236}">
                <a16:creationId xmlns:a16="http://schemas.microsoft.com/office/drawing/2014/main" id="{BB7FEBAF-D544-F6FE-4B94-6571A2BF0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487" y="2903069"/>
            <a:ext cx="943006" cy="943006"/>
          </a:xfrm>
          <a:prstGeom prst="rect">
            <a:avLst/>
          </a:prstGeom>
        </p:spPr>
      </p:pic>
    </p:spTree>
    <p:extLst>
      <p:ext uri="{BB962C8B-B14F-4D97-AF65-F5344CB8AC3E}">
        <p14:creationId xmlns:p14="http://schemas.microsoft.com/office/powerpoint/2010/main" val="379205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99F4FDFA-DCC8-4495-A0B3-2CECF2FD2ECA}"/>
              </a:ext>
            </a:extLst>
          </p:cNvPr>
          <p:cNvSpPr txBox="1"/>
          <p:nvPr/>
        </p:nvSpPr>
        <p:spPr>
          <a:xfrm>
            <a:off x="1616148" y="430214"/>
            <a:ext cx="8888819" cy="5995986"/>
          </a:xfrm>
          <a:prstGeom prst="rect">
            <a:avLst/>
          </a:prstGeom>
          <a:solidFill>
            <a:schemeClr val="bg1"/>
          </a:solidFill>
          <a:ln w="187325">
            <a:solidFill>
              <a:srgbClr val="BF0D3E"/>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1" name="Rectangle: Rounded Corners 10" descr="&quot;&quot;">
            <a:extLst>
              <a:ext uri="{FF2B5EF4-FFF2-40B4-BE49-F238E27FC236}">
                <a16:creationId xmlns:a16="http://schemas.microsoft.com/office/drawing/2014/main" id="{558533DE-38D5-4AC1-BDC8-BCCCDA0D7D50}"/>
              </a:ext>
            </a:extLst>
          </p:cNvPr>
          <p:cNvSpPr/>
          <p:nvPr/>
        </p:nvSpPr>
        <p:spPr>
          <a:xfrm>
            <a:off x="2396756" y="1095472"/>
            <a:ext cx="2106576" cy="4665469"/>
          </a:xfrm>
          <a:prstGeom prst="roundRect">
            <a:avLst/>
          </a:prstGeom>
          <a:solidFill>
            <a:srgbClr val="41598F"/>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 name="Rectangle: Rounded Corners 11" descr="&quot;&quot;">
            <a:extLst>
              <a:ext uri="{FF2B5EF4-FFF2-40B4-BE49-F238E27FC236}">
                <a16:creationId xmlns:a16="http://schemas.microsoft.com/office/drawing/2014/main" id="{553C209E-34C6-45D8-94CA-E9865F174751}"/>
              </a:ext>
            </a:extLst>
          </p:cNvPr>
          <p:cNvSpPr/>
          <p:nvPr/>
        </p:nvSpPr>
        <p:spPr>
          <a:xfrm>
            <a:off x="5042712" y="1095472"/>
            <a:ext cx="2106576" cy="4665469"/>
          </a:xfrm>
          <a:prstGeom prst="roundRect">
            <a:avLst/>
          </a:prstGeom>
          <a:solidFill>
            <a:srgbClr val="41598F"/>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Rectangle: Rounded Corners 12" descr="&quot;&quot;">
            <a:extLst>
              <a:ext uri="{FF2B5EF4-FFF2-40B4-BE49-F238E27FC236}">
                <a16:creationId xmlns:a16="http://schemas.microsoft.com/office/drawing/2014/main" id="{10E4BD27-F45C-4288-9C5A-7350726D8397}"/>
              </a:ext>
            </a:extLst>
          </p:cNvPr>
          <p:cNvSpPr/>
          <p:nvPr/>
        </p:nvSpPr>
        <p:spPr>
          <a:xfrm>
            <a:off x="7691104" y="1095472"/>
            <a:ext cx="2106576" cy="4665469"/>
          </a:xfrm>
          <a:prstGeom prst="roundRect">
            <a:avLst/>
          </a:prstGeom>
          <a:solidFill>
            <a:srgbClr val="41598F"/>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Rectangle 14" descr="Intentional collaboration between gneral education teachers, content area teachers and special education teachers" title="Intentional collaboration">
            <a:extLst>
              <a:ext uri="{FF2B5EF4-FFF2-40B4-BE49-F238E27FC236}">
                <a16:creationId xmlns:a16="http://schemas.microsoft.com/office/drawing/2014/main" id="{D8EBB07C-3D40-41BC-89C3-6F2E2F86509B}"/>
              </a:ext>
            </a:extLst>
          </p:cNvPr>
          <p:cNvSpPr/>
          <p:nvPr/>
        </p:nvSpPr>
        <p:spPr>
          <a:xfrm>
            <a:off x="3113567" y="1653782"/>
            <a:ext cx="5964865" cy="3540642"/>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Flowchart: Connector 15" descr="General Education Teachers">
            <a:extLst>
              <a:ext uri="{FF2B5EF4-FFF2-40B4-BE49-F238E27FC236}">
                <a16:creationId xmlns:a16="http://schemas.microsoft.com/office/drawing/2014/main" id="{6F63C9FE-1953-490B-80C7-F86C996AAC3A}"/>
              </a:ext>
            </a:extLst>
          </p:cNvPr>
          <p:cNvSpPr/>
          <p:nvPr/>
        </p:nvSpPr>
        <p:spPr>
          <a:xfrm>
            <a:off x="2521522" y="2541445"/>
            <a:ext cx="1857044" cy="1839816"/>
          </a:xfrm>
          <a:prstGeom prst="flowChartConnector">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Flowchart: Connector 17" descr="Special Education Teachers" title="Special Education Teachers">
            <a:extLst>
              <a:ext uri="{FF2B5EF4-FFF2-40B4-BE49-F238E27FC236}">
                <a16:creationId xmlns:a16="http://schemas.microsoft.com/office/drawing/2014/main" id="{FF9F1C55-005C-4F14-8CD8-8C06C3161205}"/>
              </a:ext>
            </a:extLst>
          </p:cNvPr>
          <p:cNvSpPr/>
          <p:nvPr/>
        </p:nvSpPr>
        <p:spPr>
          <a:xfrm>
            <a:off x="7813433" y="2519502"/>
            <a:ext cx="1857044" cy="1839816"/>
          </a:xfrm>
          <a:prstGeom prst="flowChartConnector">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20" name="Straight Connector 19" descr="&quot;&quot;">
            <a:extLst>
              <a:ext uri="{FF2B5EF4-FFF2-40B4-BE49-F238E27FC236}">
                <a16:creationId xmlns:a16="http://schemas.microsoft.com/office/drawing/2014/main" id="{D4107D8A-FAE7-49EA-A0E4-2B8A5EB43C55}"/>
              </a:ext>
            </a:extLst>
          </p:cNvPr>
          <p:cNvCxnSpPr>
            <a:stCxn id="15" idx="0"/>
            <a:endCxn id="15" idx="2"/>
          </p:cNvCxnSpPr>
          <p:nvPr/>
        </p:nvCxnSpPr>
        <p:spPr>
          <a:xfrm>
            <a:off x="6096000" y="1653782"/>
            <a:ext cx="0" cy="3540642"/>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descr="&quot;&quot;">
            <a:extLst>
              <a:ext uri="{FF2B5EF4-FFF2-40B4-BE49-F238E27FC236}">
                <a16:creationId xmlns:a16="http://schemas.microsoft.com/office/drawing/2014/main" id="{314697EC-C25D-40CF-8128-F4EF4074E8AE}"/>
              </a:ext>
            </a:extLst>
          </p:cNvPr>
          <p:cNvSpPr/>
          <p:nvPr/>
        </p:nvSpPr>
        <p:spPr>
          <a:xfrm>
            <a:off x="5304759" y="1389446"/>
            <a:ext cx="1582479" cy="593689"/>
          </a:xfrm>
          <a:prstGeom prst="roundRect">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2" name="Rectangle: Rounded Corners 21" descr="Intentional Collaboration" title="Intentional Collaboration">
            <a:extLst>
              <a:ext uri="{FF2B5EF4-FFF2-40B4-BE49-F238E27FC236}">
                <a16:creationId xmlns:a16="http://schemas.microsoft.com/office/drawing/2014/main" id="{42112B6D-0ACB-46EE-8E3B-5E13DD5A7D4B}"/>
              </a:ext>
            </a:extLst>
          </p:cNvPr>
          <p:cNvSpPr/>
          <p:nvPr/>
        </p:nvSpPr>
        <p:spPr>
          <a:xfrm>
            <a:off x="4295150" y="4907373"/>
            <a:ext cx="3601696" cy="593689"/>
          </a:xfrm>
          <a:prstGeom prst="roundRect">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1B2D602F-8A21-4E2B-9702-F0F1826FF690}"/>
              </a:ext>
            </a:extLst>
          </p:cNvPr>
          <p:cNvSpPr txBox="1"/>
          <p:nvPr/>
        </p:nvSpPr>
        <p:spPr>
          <a:xfrm>
            <a:off x="4295150" y="4979025"/>
            <a:ext cx="3601696" cy="52916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2169"/>
                </a:solidFill>
                <a:effectLst/>
                <a:uLnTx/>
                <a:uFillTx/>
                <a:latin typeface="Arial" panose="020B0604020202020204" pitchFamily="34" charset="0"/>
                <a:ea typeface="+mn-ea"/>
                <a:cs typeface="Arial" panose="020B0604020202020204" pitchFamily="34" charset="0"/>
              </a:rPr>
              <a:t>COLLABORATION</a:t>
            </a:r>
          </a:p>
        </p:txBody>
      </p:sp>
      <p:sp>
        <p:nvSpPr>
          <p:cNvPr id="5" name="TextBox 4">
            <a:extLst>
              <a:ext uri="{FF2B5EF4-FFF2-40B4-BE49-F238E27FC236}">
                <a16:creationId xmlns:a16="http://schemas.microsoft.com/office/drawing/2014/main" id="{F20CFA02-6758-431C-ABB4-5B2E9B4C2BD4}"/>
              </a:ext>
            </a:extLst>
          </p:cNvPr>
          <p:cNvSpPr txBox="1"/>
          <p:nvPr/>
        </p:nvSpPr>
        <p:spPr>
          <a:xfrm>
            <a:off x="5306308" y="1426435"/>
            <a:ext cx="1582479" cy="58477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169"/>
                </a:solidFill>
                <a:effectLst/>
                <a:uLnTx/>
                <a:uFillTx/>
                <a:latin typeface="Arial" panose="020B0604020202020204" pitchFamily="34" charset="0"/>
                <a:ea typeface="+mn-ea"/>
                <a:cs typeface="Arial" panose="020B0604020202020204" pitchFamily="34" charset="0"/>
              </a:rPr>
              <a:t>AZPLS</a:t>
            </a:r>
          </a:p>
        </p:txBody>
      </p:sp>
      <p:sp>
        <p:nvSpPr>
          <p:cNvPr id="6" name="TextBox 5">
            <a:extLst>
              <a:ext uri="{FF2B5EF4-FFF2-40B4-BE49-F238E27FC236}">
                <a16:creationId xmlns:a16="http://schemas.microsoft.com/office/drawing/2014/main" id="{7B193060-A4B5-44F6-8EE5-D46C8D73837F}"/>
              </a:ext>
            </a:extLst>
          </p:cNvPr>
          <p:cNvSpPr txBox="1"/>
          <p:nvPr/>
        </p:nvSpPr>
        <p:spPr>
          <a:xfrm>
            <a:off x="2515633" y="2991727"/>
            <a:ext cx="1819792" cy="95410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Building Staff</a:t>
            </a:r>
          </a:p>
        </p:txBody>
      </p:sp>
      <p:sp>
        <p:nvSpPr>
          <p:cNvPr id="17" name="Flowchart: Connector 16" descr="Content Area Teachers" title="Content Area Teachers">
            <a:extLst>
              <a:ext uri="{FF2B5EF4-FFF2-40B4-BE49-F238E27FC236}">
                <a16:creationId xmlns:a16="http://schemas.microsoft.com/office/drawing/2014/main" id="{E070F040-893C-4AFB-90D9-9A6415C71105}"/>
              </a:ext>
            </a:extLst>
          </p:cNvPr>
          <p:cNvSpPr/>
          <p:nvPr/>
        </p:nvSpPr>
        <p:spPr>
          <a:xfrm>
            <a:off x="5167476" y="2541445"/>
            <a:ext cx="1857044" cy="1839816"/>
          </a:xfrm>
          <a:prstGeom prst="flowChartConnector">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 name="TextBox 18" descr="Content Area Teachers">
            <a:extLst>
              <a:ext uri="{FF2B5EF4-FFF2-40B4-BE49-F238E27FC236}">
                <a16:creationId xmlns:a16="http://schemas.microsoft.com/office/drawing/2014/main" id="{337A578B-9E19-4E80-B4E2-21A57ECB3573}"/>
              </a:ext>
            </a:extLst>
          </p:cNvPr>
          <p:cNvSpPr txBox="1"/>
          <p:nvPr/>
        </p:nvSpPr>
        <p:spPr>
          <a:xfrm>
            <a:off x="5153955" y="3138184"/>
            <a:ext cx="1870565" cy="646331"/>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Parents</a:t>
            </a:r>
          </a:p>
        </p:txBody>
      </p:sp>
      <p:sp>
        <p:nvSpPr>
          <p:cNvPr id="23" name="TextBox 22">
            <a:extLst>
              <a:ext uri="{FF2B5EF4-FFF2-40B4-BE49-F238E27FC236}">
                <a16:creationId xmlns:a16="http://schemas.microsoft.com/office/drawing/2014/main" id="{DE73CAE0-1781-45AE-8194-2CF8F42D8941}"/>
              </a:ext>
            </a:extLst>
          </p:cNvPr>
          <p:cNvSpPr txBox="1"/>
          <p:nvPr/>
        </p:nvSpPr>
        <p:spPr>
          <a:xfrm>
            <a:off x="7795877" y="2984295"/>
            <a:ext cx="1938202" cy="95410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All Students</a:t>
            </a:r>
          </a:p>
        </p:txBody>
      </p:sp>
      <p:sp>
        <p:nvSpPr>
          <p:cNvPr id="24" name="TextBox 23" descr="&quot;&quot;">
            <a:extLst>
              <a:ext uri="{FF2B5EF4-FFF2-40B4-BE49-F238E27FC236}">
                <a16:creationId xmlns:a16="http://schemas.microsoft.com/office/drawing/2014/main" id="{64E8E8BC-A360-447E-B37E-BEAD939F189D}"/>
              </a:ext>
            </a:extLst>
          </p:cNvPr>
          <p:cNvSpPr txBox="1"/>
          <p:nvPr/>
        </p:nvSpPr>
        <p:spPr>
          <a:xfrm>
            <a:off x="11529544" y="0"/>
            <a:ext cx="725366" cy="6875845"/>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5" name="TextBox 24" descr="&quot;&quot;">
            <a:extLst>
              <a:ext uri="{FF2B5EF4-FFF2-40B4-BE49-F238E27FC236}">
                <a16:creationId xmlns:a16="http://schemas.microsoft.com/office/drawing/2014/main" id="{455C7110-21C1-41C2-8CAB-547233CA332E}"/>
              </a:ext>
            </a:extLst>
          </p:cNvPr>
          <p:cNvSpPr txBox="1"/>
          <p:nvPr/>
        </p:nvSpPr>
        <p:spPr>
          <a:xfrm>
            <a:off x="0" y="-13820"/>
            <a:ext cx="725366" cy="6875845"/>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Intentional Collaboration</a:t>
            </a:r>
          </a:p>
        </p:txBody>
      </p:sp>
    </p:spTree>
    <p:extLst>
      <p:ext uri="{BB962C8B-B14F-4D97-AF65-F5344CB8AC3E}">
        <p14:creationId xmlns:p14="http://schemas.microsoft.com/office/powerpoint/2010/main" val="295217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2169"/>
        </a:solidFill>
        <a:effectLst/>
      </p:bgPr>
    </p:bg>
    <p:spTree>
      <p:nvGrpSpPr>
        <p:cNvPr id="1" name=""/>
        <p:cNvGrpSpPr/>
        <p:nvPr/>
      </p:nvGrpSpPr>
      <p:grpSpPr>
        <a:xfrm>
          <a:off x="0" y="0"/>
          <a:ext cx="0" cy="0"/>
          <a:chOff x="0" y="0"/>
          <a:chExt cx="0" cy="0"/>
        </a:xfrm>
      </p:grpSpPr>
      <p:sp>
        <p:nvSpPr>
          <p:cNvPr id="2" name="TextBox 1" descr="Arizona Professional Learning Series Module Overview">
            <a:extLst>
              <a:ext uri="{FF2B5EF4-FFF2-40B4-BE49-F238E27FC236}">
                <a16:creationId xmlns:a16="http://schemas.microsoft.com/office/drawing/2014/main" id="{BE99A332-6A51-44D7-8748-6C7817602240}"/>
              </a:ext>
            </a:extLst>
          </p:cNvPr>
          <p:cNvSpPr txBox="1"/>
          <p:nvPr/>
        </p:nvSpPr>
        <p:spPr>
          <a:xfrm>
            <a:off x="683172" y="557048"/>
            <a:ext cx="10825656" cy="5728138"/>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0" name="TextBox 19">
            <a:extLst>
              <a:ext uri="{FF2B5EF4-FFF2-40B4-BE49-F238E27FC236}">
                <a16:creationId xmlns:a16="http://schemas.microsoft.com/office/drawing/2014/main" id="{BFAB0B0A-19B3-4167-85CE-380E20553199}"/>
              </a:ext>
            </a:extLst>
          </p:cNvPr>
          <p:cNvSpPr txBox="1"/>
          <p:nvPr/>
        </p:nvSpPr>
        <p:spPr>
          <a:xfrm>
            <a:off x="1757583" y="877693"/>
            <a:ext cx="2440403" cy="1261884"/>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3</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Formative Assessment</a:t>
            </a:r>
          </a:p>
        </p:txBody>
      </p:sp>
      <p:sp>
        <p:nvSpPr>
          <p:cNvPr id="21" name="TextBox 20">
            <a:extLst>
              <a:ext uri="{FF2B5EF4-FFF2-40B4-BE49-F238E27FC236}">
                <a16:creationId xmlns:a16="http://schemas.microsoft.com/office/drawing/2014/main" id="{CA96090E-FEC0-4842-BBD6-2302770A0B89}"/>
              </a:ext>
            </a:extLst>
          </p:cNvPr>
          <p:cNvSpPr txBox="1"/>
          <p:nvPr/>
        </p:nvSpPr>
        <p:spPr>
          <a:xfrm>
            <a:off x="7994016" y="877693"/>
            <a:ext cx="1785662" cy="126188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4</a:t>
            </a:r>
            <a:r>
              <a:rPr kumimoji="0" lang="en-US" sz="2800" b="1" i="0" u="none" strike="noStrike" kern="1200" cap="none" spc="0" normalizeH="0" baseline="0" noProof="0" dirty="0">
                <a:ln>
                  <a:noFill/>
                </a:ln>
                <a:solidFill>
                  <a:srgbClr val="012169"/>
                </a:solidFill>
                <a:effectLst/>
                <a:uLnTx/>
                <a:uFillTx/>
                <a:latin typeface="Arial" panose="020B0604020202020204"/>
                <a:ea typeface="+mn-ea"/>
                <a:cs typeface="+mn-cs"/>
              </a:rPr>
              <a:t> </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Literacy Strategies </a:t>
            </a:r>
          </a:p>
        </p:txBody>
      </p:sp>
      <p:sp>
        <p:nvSpPr>
          <p:cNvPr id="22" name="TextBox 21">
            <a:extLst>
              <a:ext uri="{FF2B5EF4-FFF2-40B4-BE49-F238E27FC236}">
                <a16:creationId xmlns:a16="http://schemas.microsoft.com/office/drawing/2014/main" id="{986C3550-AA77-4C38-B589-478CB124A883}"/>
              </a:ext>
            </a:extLst>
          </p:cNvPr>
          <p:cNvSpPr txBox="1"/>
          <p:nvPr/>
        </p:nvSpPr>
        <p:spPr>
          <a:xfrm>
            <a:off x="1108710" y="3013498"/>
            <a:ext cx="2205990" cy="89255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2</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Collaboration</a:t>
            </a:r>
            <a:r>
              <a:rPr kumimoji="0" lang="en-US" sz="2400" b="0" i="0" u="none" strike="noStrike" kern="1200" cap="none" spc="0" normalizeH="0" baseline="0" noProof="0" dirty="0">
                <a:ln>
                  <a:noFill/>
                </a:ln>
                <a:solidFill>
                  <a:srgbClr val="012169"/>
                </a:solidFill>
                <a:effectLst/>
                <a:uLnTx/>
                <a:uFillTx/>
                <a:latin typeface="Arial" panose="020B0604020202020204"/>
                <a:ea typeface="+mn-ea"/>
                <a:cs typeface="+mn-cs"/>
              </a:rPr>
              <a:t> </a:t>
            </a:r>
          </a:p>
        </p:txBody>
      </p:sp>
      <p:sp>
        <p:nvSpPr>
          <p:cNvPr id="23" name="TextBox 22">
            <a:extLst>
              <a:ext uri="{FF2B5EF4-FFF2-40B4-BE49-F238E27FC236}">
                <a16:creationId xmlns:a16="http://schemas.microsoft.com/office/drawing/2014/main" id="{41571B94-128D-4519-8208-0BCC70A8802D}"/>
              </a:ext>
            </a:extLst>
          </p:cNvPr>
          <p:cNvSpPr txBox="1"/>
          <p:nvPr/>
        </p:nvSpPr>
        <p:spPr>
          <a:xfrm>
            <a:off x="8957874" y="2799834"/>
            <a:ext cx="1861968" cy="126188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Literacy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Strategies </a:t>
            </a:r>
          </a:p>
        </p:txBody>
      </p:sp>
      <p:sp>
        <p:nvSpPr>
          <p:cNvPr id="24" name="TextBox 23">
            <a:extLst>
              <a:ext uri="{FF2B5EF4-FFF2-40B4-BE49-F238E27FC236}">
                <a16:creationId xmlns:a16="http://schemas.microsoft.com/office/drawing/2014/main" id="{BAAE926F-9922-444B-AC58-B831FA269666}"/>
              </a:ext>
            </a:extLst>
          </p:cNvPr>
          <p:cNvSpPr txBox="1"/>
          <p:nvPr/>
        </p:nvSpPr>
        <p:spPr>
          <a:xfrm>
            <a:off x="2183130" y="4829236"/>
            <a:ext cx="2014856" cy="89255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1</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Introduction </a:t>
            </a:r>
          </a:p>
        </p:txBody>
      </p:sp>
      <p:sp>
        <p:nvSpPr>
          <p:cNvPr id="25" name="TextBox 24">
            <a:extLst>
              <a:ext uri="{FF2B5EF4-FFF2-40B4-BE49-F238E27FC236}">
                <a16:creationId xmlns:a16="http://schemas.microsoft.com/office/drawing/2014/main" id="{A1FF4AB6-52CF-4ADD-9684-6C21393A8C5D}"/>
              </a:ext>
            </a:extLst>
          </p:cNvPr>
          <p:cNvSpPr txBox="1"/>
          <p:nvPr/>
        </p:nvSpPr>
        <p:spPr>
          <a:xfrm>
            <a:off x="7936229" y="4829236"/>
            <a:ext cx="2339341" cy="89255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6 </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Differentiation </a:t>
            </a:r>
          </a:p>
        </p:txBody>
      </p:sp>
      <p:sp>
        <p:nvSpPr>
          <p:cNvPr id="13" name="Flowchart: Connector 12">
            <a:extLst>
              <a:ext uri="{FF2B5EF4-FFF2-40B4-BE49-F238E27FC236}">
                <a16:creationId xmlns:a16="http://schemas.microsoft.com/office/drawing/2014/main" id="{2D85F2EA-8EF1-43D2-A6CC-A998607B3E96}"/>
              </a:ext>
              <a:ext uri="{C183D7F6-B498-43B3-948B-1728B52AA6E4}">
                <adec:decorative xmlns:adec="http://schemas.microsoft.com/office/drawing/2017/decorative" val="1"/>
              </a:ext>
            </a:extLst>
          </p:cNvPr>
          <p:cNvSpPr/>
          <p:nvPr/>
        </p:nvSpPr>
        <p:spPr>
          <a:xfrm>
            <a:off x="4393795" y="4540030"/>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4" name="Picture 13" descr="Car, Rental, Icon, Key, Automobile, Transportation">
            <a:extLst>
              <a:ext uri="{FF2B5EF4-FFF2-40B4-BE49-F238E27FC236}">
                <a16:creationId xmlns:a16="http://schemas.microsoft.com/office/drawing/2014/main" id="{2829A067-93B6-43BE-85FC-4BE91AFDEAC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013" b="33673" l="26172" r="74688">
                        <a14:foregroundMark x1="74688" y1="18501" x2="74688" y2="18501"/>
                        <a14:foregroundMark x1="26172" y1="18501" x2="26172" y2="18501"/>
                        <a14:foregroundMark x1="63828" y1="32840" x2="63828" y2="32840"/>
                      </a14:backgroundRemoval>
                    </a14:imgEffect>
                  </a14:imgLayer>
                </a14:imgProps>
              </a:ext>
              <a:ext uri="{28A0092B-C50C-407E-A947-70E740481C1C}">
                <a14:useLocalDpi xmlns:a14="http://schemas.microsoft.com/office/drawing/2010/main" val="0"/>
              </a:ext>
            </a:extLst>
          </a:blip>
          <a:srcRect l="22694" t="2609" r="22412" b="62837"/>
          <a:stretch/>
        </p:blipFill>
        <p:spPr bwMode="auto">
          <a:xfrm>
            <a:off x="4514604" y="4880843"/>
            <a:ext cx="1108297" cy="588587"/>
          </a:xfrm>
          <a:prstGeom prst="rect">
            <a:avLst/>
          </a:prstGeom>
          <a:noFill/>
          <a:ln>
            <a:noFill/>
          </a:ln>
          <a:extLst>
            <a:ext uri="{53640926-AAD7-44D8-BBD7-CCE9431645EC}">
              <a14:shadowObscured xmlns:a14="http://schemas.microsoft.com/office/drawing/2010/main"/>
            </a:ext>
          </a:extLst>
        </p:spPr>
      </p:pic>
      <p:sp>
        <p:nvSpPr>
          <p:cNvPr id="15" name="Flowchart: Connector 14">
            <a:extLst>
              <a:ext uri="{FF2B5EF4-FFF2-40B4-BE49-F238E27FC236}">
                <a16:creationId xmlns:a16="http://schemas.microsoft.com/office/drawing/2014/main" id="{2215D585-C14D-45B8-AF07-32DF38DD51CB}"/>
              </a:ext>
              <a:ext uri="{C183D7F6-B498-43B3-948B-1728B52AA6E4}">
                <adec:decorative xmlns:adec="http://schemas.microsoft.com/office/drawing/2017/decorative" val="1"/>
              </a:ext>
            </a:extLst>
          </p:cNvPr>
          <p:cNvSpPr/>
          <p:nvPr/>
        </p:nvSpPr>
        <p:spPr>
          <a:xfrm>
            <a:off x="3621135" y="2817107"/>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Flowchart: Connector 15">
            <a:extLst>
              <a:ext uri="{FF2B5EF4-FFF2-40B4-BE49-F238E27FC236}">
                <a16:creationId xmlns:a16="http://schemas.microsoft.com/office/drawing/2014/main" id="{B681B8B9-5EC1-4D56-9FE3-1CF3EAC26695}"/>
              </a:ext>
              <a:ext uri="{C183D7F6-B498-43B3-948B-1728B52AA6E4}">
                <adec:decorative xmlns:adec="http://schemas.microsoft.com/office/drawing/2017/decorative" val="1"/>
              </a:ext>
            </a:extLst>
          </p:cNvPr>
          <p:cNvSpPr/>
          <p:nvPr/>
        </p:nvSpPr>
        <p:spPr>
          <a:xfrm>
            <a:off x="4390811" y="10093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Flowchart: Connector 16">
            <a:extLst>
              <a:ext uri="{FF2B5EF4-FFF2-40B4-BE49-F238E27FC236}">
                <a16:creationId xmlns:a16="http://schemas.microsoft.com/office/drawing/2014/main" id="{42FAB7CD-8F58-43BE-8E8A-7DC7C648615C}"/>
              </a:ext>
              <a:ext uri="{C183D7F6-B498-43B3-948B-1728B52AA6E4}">
                <adec:decorative xmlns:adec="http://schemas.microsoft.com/office/drawing/2017/decorative" val="1"/>
              </a:ext>
            </a:extLst>
          </p:cNvPr>
          <p:cNvSpPr/>
          <p:nvPr/>
        </p:nvSpPr>
        <p:spPr>
          <a:xfrm>
            <a:off x="6452056" y="10093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Flowchart: Connector 17">
            <a:extLst>
              <a:ext uri="{FF2B5EF4-FFF2-40B4-BE49-F238E27FC236}">
                <a16:creationId xmlns:a16="http://schemas.microsoft.com/office/drawing/2014/main" id="{8134B81D-0A98-459B-83C3-3A397A8CCAA5}"/>
              </a:ext>
              <a:ext uri="{C183D7F6-B498-43B3-948B-1728B52AA6E4}">
                <adec:decorative xmlns:adec="http://schemas.microsoft.com/office/drawing/2017/decorative" val="1"/>
              </a:ext>
            </a:extLst>
          </p:cNvPr>
          <p:cNvSpPr/>
          <p:nvPr/>
        </p:nvSpPr>
        <p:spPr>
          <a:xfrm>
            <a:off x="7275122" y="2812456"/>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 name="Flowchart: Connector 25">
            <a:extLst>
              <a:ext uri="{FF2B5EF4-FFF2-40B4-BE49-F238E27FC236}">
                <a16:creationId xmlns:a16="http://schemas.microsoft.com/office/drawing/2014/main" id="{551DC358-F7D3-4137-8CB6-B4F73637216C}"/>
              </a:ext>
              <a:ext uri="{C183D7F6-B498-43B3-948B-1728B52AA6E4}">
                <adec:decorative xmlns:adec="http://schemas.microsoft.com/office/drawing/2017/decorative" val="1"/>
              </a:ext>
            </a:extLst>
          </p:cNvPr>
          <p:cNvSpPr/>
          <p:nvPr/>
        </p:nvSpPr>
        <p:spPr>
          <a:xfrm>
            <a:off x="6452056" y="45400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29" name="Graphic 221" descr="Bullseye with solid fill">
            <a:extLst>
              <a:ext uri="{FF2B5EF4-FFF2-40B4-BE49-F238E27FC236}">
                <a16:creationId xmlns:a16="http://schemas.microsoft.com/office/drawing/2014/main" id="{A15F0A75-81A4-47CA-860D-4491535A7E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34436" y="1136212"/>
            <a:ext cx="1011572" cy="1011572"/>
          </a:xfrm>
          <a:prstGeom prst="rect">
            <a:avLst/>
          </a:prstGeom>
        </p:spPr>
      </p:pic>
      <p:pic>
        <p:nvPicPr>
          <p:cNvPr id="30" name="Picture 29" descr="Puzzle, Riddle, Match, Connect, Colors, Pieces">
            <a:extLst>
              <a:ext uri="{FF2B5EF4-FFF2-40B4-BE49-F238E27FC236}">
                <a16:creationId xmlns:a16="http://schemas.microsoft.com/office/drawing/2014/main" id="{D2790788-ECDC-4714-B9E2-FEE55661C5D9}"/>
              </a:ext>
            </a:extLst>
          </p:cNvPr>
          <p:cNvPicPr>
            <a:picLocks noChangeAspect="1"/>
          </p:cNvPicPr>
          <p:nvPr/>
        </p:nvPicPr>
        <p:blipFill>
          <a:blip r:embed="rId7">
            <a:biLevel thresh="2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599383" y="3093696"/>
            <a:ext cx="723527" cy="723527"/>
          </a:xfrm>
          <a:prstGeom prst="rect">
            <a:avLst/>
          </a:prstGeom>
          <a:noFill/>
          <a:ln>
            <a:noFill/>
          </a:ln>
        </p:spPr>
      </p:pic>
      <p:pic>
        <p:nvPicPr>
          <p:cNvPr id="31" name="Picture 30" descr="Reading, Book, Symbol, Icon, Reader, Man, Design, Sign">
            <a:extLst>
              <a:ext uri="{FF2B5EF4-FFF2-40B4-BE49-F238E27FC236}">
                <a16:creationId xmlns:a16="http://schemas.microsoft.com/office/drawing/2014/main" id="{5991CB3E-57F2-4BC9-A6D3-79B626F41A66}"/>
              </a:ext>
            </a:extLst>
          </p:cNvPr>
          <p:cNvPicPr>
            <a:picLocks noChangeAspect="1"/>
          </p:cNvPicPr>
          <p:nvPr/>
        </p:nvPicPr>
        <p:blipFill>
          <a:blip r:embed="rId9">
            <a:biLevel thresh="25000"/>
            <a:extLst>
              <a:ext uri="{BEBA8EAE-BF5A-486C-A8C5-ECC9F3942E4B}">
                <a14:imgProps xmlns:a14="http://schemas.microsoft.com/office/drawing/2010/main">
                  <a14:imgLayer r:embed="rId10">
                    <a14:imgEffect>
                      <a14:backgroundRemoval t="10000" b="90000" l="10000" r="90000">
                        <a14:foregroundMark x1="51667" y1="27222" x2="51667" y2="27222"/>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587991" y="4605408"/>
            <a:ext cx="1074278" cy="1149198"/>
          </a:xfrm>
          <a:prstGeom prst="rect">
            <a:avLst/>
          </a:prstGeom>
          <a:noFill/>
          <a:ln>
            <a:noFill/>
          </a:ln>
        </p:spPr>
      </p:pic>
      <p:cxnSp>
        <p:nvCxnSpPr>
          <p:cNvPr id="3" name="Straight Connector 2">
            <a:extLst>
              <a:ext uri="{FF2B5EF4-FFF2-40B4-BE49-F238E27FC236}">
                <a16:creationId xmlns:a16="http://schemas.microsoft.com/office/drawing/2014/main" id="{C39583C5-B486-4D00-8840-879134D61401}"/>
              </a:ext>
              <a:ext uri="{C183D7F6-B498-43B3-948B-1728B52AA6E4}">
                <adec:decorative xmlns:adec="http://schemas.microsoft.com/office/drawing/2017/decorative" val="1"/>
              </a:ext>
            </a:extLst>
          </p:cNvPr>
          <p:cNvCxnSpPr>
            <a:stCxn id="16" idx="6"/>
            <a:endCxn id="17" idx="2"/>
          </p:cNvCxnSpPr>
          <p:nvPr/>
        </p:nvCxnSpPr>
        <p:spPr>
          <a:xfrm>
            <a:off x="5736960" y="1649306"/>
            <a:ext cx="715096" cy="0"/>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45385D-4512-4BC5-AF67-F480CEA940E7}"/>
              </a:ext>
              <a:ext uri="{C183D7F6-B498-43B3-948B-1728B52AA6E4}">
                <adec:decorative xmlns:adec="http://schemas.microsoft.com/office/drawing/2017/decorative" val="1"/>
              </a:ext>
            </a:extLst>
          </p:cNvPr>
          <p:cNvCxnSpPr>
            <a:cxnSpLocks/>
          </p:cNvCxnSpPr>
          <p:nvPr/>
        </p:nvCxnSpPr>
        <p:spPr>
          <a:xfrm flipH="1">
            <a:off x="4628208" y="2226554"/>
            <a:ext cx="348135" cy="696708"/>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19AE35-738A-4071-9218-10290FFD73D8}"/>
              </a:ext>
              <a:ext uri="{C183D7F6-B498-43B3-948B-1728B52AA6E4}">
                <adec:decorative xmlns:adec="http://schemas.microsoft.com/office/drawing/2017/decorative" val="1"/>
              </a:ext>
            </a:extLst>
          </p:cNvPr>
          <p:cNvCxnSpPr>
            <a:cxnSpLocks/>
          </p:cNvCxnSpPr>
          <p:nvPr/>
        </p:nvCxnSpPr>
        <p:spPr>
          <a:xfrm>
            <a:off x="4534490" y="4039886"/>
            <a:ext cx="317914" cy="535990"/>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0371AAB-B9C8-476E-92B9-B45378B3B301}"/>
              </a:ext>
              <a:ext uri="{C183D7F6-B498-43B3-948B-1728B52AA6E4}">
                <adec:decorative xmlns:adec="http://schemas.microsoft.com/office/drawing/2017/decorative" val="1"/>
              </a:ext>
            </a:extLst>
          </p:cNvPr>
          <p:cNvCxnSpPr>
            <a:cxnSpLocks/>
            <a:stCxn id="14" idx="3"/>
            <a:endCxn id="26" idx="2"/>
          </p:cNvCxnSpPr>
          <p:nvPr/>
        </p:nvCxnSpPr>
        <p:spPr>
          <a:xfrm>
            <a:off x="5622901" y="5175137"/>
            <a:ext cx="829155" cy="4869"/>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1B152A-716C-4CAC-845D-FB1ED9CA9529}"/>
              </a:ext>
              <a:ext uri="{C183D7F6-B498-43B3-948B-1728B52AA6E4}">
                <adec:decorative xmlns:adec="http://schemas.microsoft.com/office/drawing/2017/decorative" val="1"/>
              </a:ext>
            </a:extLst>
          </p:cNvPr>
          <p:cNvCxnSpPr>
            <a:cxnSpLocks/>
          </p:cNvCxnSpPr>
          <p:nvPr/>
        </p:nvCxnSpPr>
        <p:spPr>
          <a:xfrm flipH="1">
            <a:off x="7503859" y="4039886"/>
            <a:ext cx="294347" cy="627124"/>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2CADA4-E6A9-40D9-A754-8B2DE375E9CC}"/>
              </a:ext>
              <a:ext uri="{C183D7F6-B498-43B3-948B-1728B52AA6E4}">
                <adec:decorative xmlns:adec="http://schemas.microsoft.com/office/drawing/2017/decorative" val="1"/>
              </a:ext>
            </a:extLst>
          </p:cNvPr>
          <p:cNvCxnSpPr>
            <a:cxnSpLocks/>
          </p:cNvCxnSpPr>
          <p:nvPr/>
        </p:nvCxnSpPr>
        <p:spPr>
          <a:xfrm>
            <a:off x="7503859" y="2147784"/>
            <a:ext cx="356657" cy="739129"/>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pic>
        <p:nvPicPr>
          <p:cNvPr id="32" name="Picture 31" descr="Database Search, Database Search Icon, Data Search">
            <a:extLst>
              <a:ext uri="{FF2B5EF4-FFF2-40B4-BE49-F238E27FC236}">
                <a16:creationId xmlns:a16="http://schemas.microsoft.com/office/drawing/2014/main" id="{BD73335B-F14F-4A95-865F-1400D3AA3992}"/>
              </a:ext>
            </a:extLst>
          </p:cNvPr>
          <p:cNvPicPr/>
          <p:nvPr/>
        </p:nvPicPr>
        <p:blipFill>
          <a:blip r:embed="rId11">
            <a:extLst>
              <a:ext uri="{BEBA8EAE-BF5A-486C-A8C5-ECC9F3942E4B}">
                <a14:imgProps xmlns:a14="http://schemas.microsoft.com/office/drawing/2010/main">
                  <a14:imgLayer r:embed="rId12">
                    <a14:imgEffect>
                      <a14:backgroundRemoval t="10000" b="90000" l="10000" r="90000">
                        <a14:foregroundMark x1="31250" y1="52778" x2="31250" y2="52778"/>
                        <a14:foregroundMark x1="34167" y1="32639" x2="34167" y2="32639"/>
                        <a14:foregroundMark x1="63056" y1="31528" x2="63056" y2="3152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07351" y="994204"/>
            <a:ext cx="1183950" cy="1235793"/>
          </a:xfrm>
          <a:prstGeom prst="rect">
            <a:avLst/>
          </a:prstGeom>
          <a:noFill/>
          <a:ln>
            <a:noFill/>
          </a:ln>
        </p:spPr>
      </p:pic>
      <p:pic>
        <p:nvPicPr>
          <p:cNvPr id="33" name="Picture 32" descr="Social Network Icon, Collaboration Icon, Social Icon">
            <a:extLst>
              <a:ext uri="{FF2B5EF4-FFF2-40B4-BE49-F238E27FC236}">
                <a16:creationId xmlns:a16="http://schemas.microsoft.com/office/drawing/2014/main" id="{817D74DC-A7DA-4526-807A-2B34D08FAF6B}"/>
              </a:ext>
            </a:extLst>
          </p:cNvPr>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27316" y1="61450" x2="27316" y2="61450"/>
                        <a14:foregroundMark x1="22524" y1="45799" x2="22524" y2="45799"/>
                        <a14:foregroundMark x1="26358" y1="34926" x2="26358" y2="34926"/>
                        <a14:foregroundMark x1="31470" y1="28007" x2="31470" y2="28007"/>
                        <a14:foregroundMark x1="46486" y1="21087" x2="46486" y2="21087"/>
                        <a14:foregroundMark x1="56230" y1="16804" x2="56230" y2="16804"/>
                        <a14:foregroundMark x1="49681" y1="22900" x2="49681" y2="22900"/>
                        <a14:foregroundMark x1="68371" y1="28171" x2="68371" y2="28171"/>
                        <a14:foregroundMark x1="74760" y1="35914" x2="74760" y2="35914"/>
                        <a14:foregroundMark x1="76198" y1="46787" x2="76198" y2="46787"/>
                        <a14:foregroundMark x1="76038" y1="56178" x2="76038" y2="56178"/>
                        <a14:foregroundMark x1="72045" y1="63097" x2="72045" y2="63097"/>
                        <a14:foregroundMark x1="60383" y1="82043" x2="60383" y2="82043"/>
                        <a14:foregroundMark x1="49361" y1="83031" x2="49361" y2="83031"/>
                        <a14:foregroundMark x1="40575" y1="83526" x2="40575" y2="83526"/>
                        <a14:foregroundMark x1="40256" y1="81549" x2="40256" y2="81549"/>
                        <a14:backgroundMark x1="27157" y1="68534" x2="27157" y2="68534"/>
                        <a14:backgroundMark x1="28435" y1="59967" x2="28435" y2="59967"/>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3638961" y="2886913"/>
            <a:ext cx="1301441" cy="1212238"/>
          </a:xfrm>
          <a:prstGeom prst="rect">
            <a:avLst/>
          </a:prstGeom>
          <a:noFill/>
        </p:spPr>
      </p:pic>
      <p:pic>
        <p:nvPicPr>
          <p:cNvPr id="27" name="Picture 26" descr="AZPLS logo">
            <a:extLst>
              <a:ext uri="{FF2B5EF4-FFF2-40B4-BE49-F238E27FC236}">
                <a16:creationId xmlns:a16="http://schemas.microsoft.com/office/drawing/2014/main" id="{40E1CEB6-EC3E-CA5B-89E2-CC8828941E5D}"/>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487490" y="2511689"/>
            <a:ext cx="1276484" cy="1739704"/>
          </a:xfrm>
          <a:prstGeom prst="rect">
            <a:avLst/>
          </a:prstGeom>
          <a:noFill/>
        </p:spPr>
      </p:pic>
      <p:sp>
        <p:nvSpPr>
          <p:cNvPr id="4" name="Title 3" hidden="1">
            <a:extLst>
              <a:ext uri="{FF2B5EF4-FFF2-40B4-BE49-F238E27FC236}">
                <a16:creationId xmlns:a16="http://schemas.microsoft.com/office/drawing/2014/main" id="{DE7BB723-9F19-289F-F71D-BB57DAE8DCFE}"/>
              </a:ext>
            </a:extLst>
          </p:cNvPr>
          <p:cNvSpPr>
            <a:spLocks noGrp="1"/>
          </p:cNvSpPr>
          <p:nvPr>
            <p:ph type="title" idx="4294967295"/>
          </p:nvPr>
        </p:nvSpPr>
        <p:spPr/>
        <p:txBody>
          <a:bodyPr/>
          <a:lstStyle/>
          <a:p>
            <a:r>
              <a:rPr lang="en-US" dirty="0"/>
              <a:t>Series Module Overview</a:t>
            </a:r>
          </a:p>
        </p:txBody>
      </p:sp>
    </p:spTree>
    <p:extLst>
      <p:ext uri="{BB962C8B-B14F-4D97-AF65-F5344CB8AC3E}">
        <p14:creationId xmlns:p14="http://schemas.microsoft.com/office/powerpoint/2010/main" val="377412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0" y="0"/>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29118" y="733766"/>
            <a:ext cx="6134124"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1778916" y="733766"/>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7" name="Diagram 6">
            <a:extLst>
              <a:ext uri="{FF2B5EF4-FFF2-40B4-BE49-F238E27FC236}">
                <a16:creationId xmlns:a16="http://schemas.microsoft.com/office/drawing/2014/main" id="{35090F84-98C0-45D1-8E98-454B7FA49E49}"/>
              </a:ext>
              <a:ext uri="{C183D7F6-B498-43B3-948B-1728B52AA6E4}">
                <adec:decorative xmlns:adec="http://schemas.microsoft.com/office/drawing/2017/decorative" val="1"/>
              </a:ext>
            </a:extLst>
          </p:cNvPr>
          <p:cNvGraphicFramePr/>
          <p:nvPr/>
        </p:nvGraphicFramePr>
        <p:xfrm>
          <a:off x="6267605" y="865378"/>
          <a:ext cx="53086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5">
            <a:extLst>
              <a:ext uri="{FF2B5EF4-FFF2-40B4-BE49-F238E27FC236}">
                <a16:creationId xmlns:a16="http://schemas.microsoft.com/office/drawing/2014/main" id="{5AD2B5D8-B659-4903-BF2B-932102BE35E3}"/>
              </a:ext>
            </a:extLst>
          </p:cNvPr>
          <p:cNvSpPr txBox="1"/>
          <p:nvPr/>
        </p:nvSpPr>
        <p:spPr>
          <a:xfrm>
            <a:off x="6905343" y="1804335"/>
            <a:ext cx="1925872" cy="13542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headed?</a:t>
            </a:r>
            <a:endParaRPr kumimoji="0" lang="en-US" sz="14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9">
            <a:extLst>
              <a:ext uri="{FF2B5EF4-FFF2-40B4-BE49-F238E27FC236}">
                <a16:creationId xmlns:a16="http://schemas.microsoft.com/office/drawing/2014/main" id="{90865300-D5B7-4E34-A79A-1AF029553D21}"/>
              </a:ext>
            </a:extLst>
          </p:cNvPr>
          <p:cNvSpPr txBox="1"/>
          <p:nvPr/>
        </p:nvSpPr>
        <p:spPr>
          <a:xfrm>
            <a:off x="9136796" y="1840276"/>
            <a:ext cx="1607215" cy="153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now?</a:t>
            </a:r>
            <a:endParaRPr kumimoji="0" lang="en-US" sz="11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EF86B8B5-CD88-44C4-87D8-673CFDF640CF}"/>
              </a:ext>
            </a:extLst>
          </p:cNvPr>
          <p:cNvSpPr/>
          <p:nvPr/>
        </p:nvSpPr>
        <p:spPr>
          <a:xfrm>
            <a:off x="7868279" y="4211200"/>
            <a:ext cx="2103737"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How will we close the gap?</a:t>
            </a:r>
            <a:endParaRPr kumimoji="0" lang="en-US" sz="28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CFCC6C6-766C-4013-A392-88364E6F5DB9}"/>
              </a:ext>
              <a:ext uri="{C183D7F6-B498-43B3-948B-1728B52AA6E4}">
                <adec:decorative xmlns:adec="http://schemas.microsoft.com/office/drawing/2017/decorative" val="1"/>
              </a:ext>
            </a:extLst>
          </p:cNvPr>
          <p:cNvSpPr/>
          <p:nvPr/>
        </p:nvSpPr>
        <p:spPr>
          <a:xfrm>
            <a:off x="8350395" y="3073400"/>
            <a:ext cx="1164351" cy="1133719"/>
          </a:xfrm>
          <a:prstGeom prst="flowChartConnector">
            <a:avLst/>
          </a:prstGeom>
          <a:solidFill>
            <a:schemeClr val="bg1"/>
          </a:solid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E1955AEE-C994-AD52-258F-B4EC77159D5E}"/>
              </a:ext>
            </a:extLst>
          </p:cNvPr>
          <p:cNvSpPr txBox="1"/>
          <p:nvPr/>
        </p:nvSpPr>
        <p:spPr>
          <a:xfrm>
            <a:off x="639511" y="1977244"/>
            <a:ext cx="4688508" cy="2362744"/>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Three Questions</a:t>
            </a:r>
          </a:p>
        </p:txBody>
      </p:sp>
      <p:sp>
        <p:nvSpPr>
          <p:cNvPr id="4" name="TextBox 3">
            <a:extLst>
              <a:ext uri="{FF2B5EF4-FFF2-40B4-BE49-F238E27FC236}">
                <a16:creationId xmlns:a16="http://schemas.microsoft.com/office/drawing/2014/main" id="{46E6EC2E-4508-68CE-47B8-2803FD2FE49D}"/>
              </a:ext>
              <a:ext uri="{C183D7F6-B498-43B3-948B-1728B52AA6E4}">
                <adec:decorative xmlns:adec="http://schemas.microsoft.com/office/drawing/2017/decorative" val="1"/>
              </a:ext>
            </a:extLst>
          </p:cNvPr>
          <p:cNvSpPr txBox="1"/>
          <p:nvPr/>
        </p:nvSpPr>
        <p:spPr>
          <a:xfrm>
            <a:off x="8388257" y="3073400"/>
            <a:ext cx="1080696" cy="106011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3" name="Picture 12">
            <a:extLst>
              <a:ext uri="{FF2B5EF4-FFF2-40B4-BE49-F238E27FC236}">
                <a16:creationId xmlns:a16="http://schemas.microsoft.com/office/drawing/2014/main" id="{41C33477-D3D2-992D-804C-86AA01EC14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59934" y="3307052"/>
            <a:ext cx="548301" cy="747913"/>
          </a:xfrm>
          <a:prstGeom prst="rect">
            <a:avLst/>
          </a:prstGeom>
          <a:noFill/>
        </p:spPr>
      </p:pic>
      <p:sp>
        <p:nvSpPr>
          <p:cNvPr id="3" name="Title 2" hidden="1">
            <a:extLst>
              <a:ext uri="{FF2B5EF4-FFF2-40B4-BE49-F238E27FC236}">
                <a16:creationId xmlns:a16="http://schemas.microsoft.com/office/drawing/2014/main" id="{54F87C86-652E-0F8F-43C4-0031D33FBE23}"/>
              </a:ext>
            </a:extLst>
          </p:cNvPr>
          <p:cNvSpPr>
            <a:spLocks noGrp="1"/>
          </p:cNvSpPr>
          <p:nvPr>
            <p:ph type="title" idx="4294967295"/>
          </p:nvPr>
        </p:nvSpPr>
        <p:spPr/>
        <p:txBody>
          <a:bodyPr/>
          <a:lstStyle/>
          <a:p>
            <a:r>
              <a:rPr lang="en-US" dirty="0"/>
              <a:t>Professional Learning Process</a:t>
            </a:r>
          </a:p>
        </p:txBody>
      </p:sp>
    </p:spTree>
    <p:extLst>
      <p:ext uri="{BB962C8B-B14F-4D97-AF65-F5344CB8AC3E}">
        <p14:creationId xmlns:p14="http://schemas.microsoft.com/office/powerpoint/2010/main" val="300993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descr="Picture of a happy family">
            <a:extLst>
              <a:ext uri="{FF2B5EF4-FFF2-40B4-BE49-F238E27FC236}">
                <a16:creationId xmlns:a16="http://schemas.microsoft.com/office/drawing/2014/main" id="{7E4E3C01-3A62-AE04-DF04-41E8E77916FF}"/>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5" name="Picture 4">
            <a:extLst>
              <a:ext uri="{FF2B5EF4-FFF2-40B4-BE49-F238E27FC236}">
                <a16:creationId xmlns:a16="http://schemas.microsoft.com/office/drawing/2014/main" id="{D1A0395D-B921-BA9B-F781-66C5B18DEE01}"/>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2497" y="846661"/>
            <a:ext cx="10327006" cy="5101177"/>
          </a:xfrm>
          <a:prstGeom prst="rect">
            <a:avLst/>
          </a:prstGeom>
          <a:noFill/>
          <a:ln w="76200">
            <a:noFill/>
          </a:ln>
        </p:spPr>
      </p:pic>
      <p:sp>
        <p:nvSpPr>
          <p:cNvPr id="3" name="Title 2" hidden="1">
            <a:extLst>
              <a:ext uri="{FF2B5EF4-FFF2-40B4-BE49-F238E27FC236}">
                <a16:creationId xmlns:a16="http://schemas.microsoft.com/office/drawing/2014/main" id="{708C594C-74ED-83B0-7651-988B9E318233}"/>
              </a:ext>
            </a:extLst>
          </p:cNvPr>
          <p:cNvSpPr>
            <a:spLocks noGrp="1"/>
          </p:cNvSpPr>
          <p:nvPr>
            <p:ph type="title" idx="4294967295"/>
          </p:nvPr>
        </p:nvSpPr>
        <p:spPr/>
        <p:txBody>
          <a:bodyPr/>
          <a:lstStyle/>
          <a:p>
            <a:r>
              <a:rPr lang="en-US" dirty="0"/>
              <a:t>Raising Special Kids</a:t>
            </a:r>
          </a:p>
        </p:txBody>
      </p:sp>
    </p:spTree>
    <p:extLst>
      <p:ext uri="{BB962C8B-B14F-4D97-AF65-F5344CB8AC3E}">
        <p14:creationId xmlns:p14="http://schemas.microsoft.com/office/powerpoint/2010/main" val="2475332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Rectangle 4">
            <a:extLst>
              <a:ext uri="{FF2B5EF4-FFF2-40B4-BE49-F238E27FC236}">
                <a16:creationId xmlns:a16="http://schemas.microsoft.com/office/drawing/2014/main" id="{C301A01A-6705-7BFB-8DFA-8997391EB16D}"/>
              </a:ext>
            </a:extLst>
          </p:cNvPr>
          <p:cNvSpPr/>
          <p:nvPr/>
        </p:nvSpPr>
        <p:spPr>
          <a:xfrm>
            <a:off x="606130" y="1504424"/>
            <a:ext cx="5006762"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rPr>
              <a:t>Child’s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srgbClr val="012369"/>
                </a:solidFill>
                <a:latin typeface="Arial" panose="020B0604020202020204" pitchFamily="34" charset="0"/>
                <a:cs typeface="Arial" panose="020B0604020202020204" pitchFamily="34" charset="0"/>
              </a:rPr>
              <a:t>First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rPr>
              <a:t>Teacher</a:t>
            </a:r>
            <a:endParaRPr kumimoji="0" lang="en-US" sz="7200" b="1"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endParaRPr>
          </a:p>
        </p:txBody>
      </p:sp>
      <p:pic>
        <p:nvPicPr>
          <p:cNvPr id="6" name="Picture 5" descr="Picture of Parents with children">
            <a:extLst>
              <a:ext uri="{FF2B5EF4-FFF2-40B4-BE49-F238E27FC236}">
                <a16:creationId xmlns:a16="http://schemas.microsoft.com/office/drawing/2014/main" id="{DF5E1F1B-A46D-AD6C-43AE-1C6AA96B286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2066" y="814070"/>
            <a:ext cx="5394960" cy="5166360"/>
          </a:xfrm>
          <a:prstGeom prst="rect">
            <a:avLst/>
          </a:prstGeom>
          <a:noFill/>
          <a:ln w="57150">
            <a:solidFill>
              <a:srgbClr val="012369"/>
            </a:solidFill>
          </a:ln>
        </p:spPr>
      </p:pic>
      <p:sp>
        <p:nvSpPr>
          <p:cNvPr id="3" name="Title 2" hidden="1">
            <a:extLst>
              <a:ext uri="{FF2B5EF4-FFF2-40B4-BE49-F238E27FC236}">
                <a16:creationId xmlns:a16="http://schemas.microsoft.com/office/drawing/2014/main" id="{A8421F51-8793-3248-ED8C-D8D47D7C3D4F}"/>
              </a:ext>
            </a:extLst>
          </p:cNvPr>
          <p:cNvSpPr>
            <a:spLocks noGrp="1"/>
          </p:cNvSpPr>
          <p:nvPr>
            <p:ph type="title" idx="4294967295"/>
          </p:nvPr>
        </p:nvSpPr>
        <p:spPr/>
        <p:txBody>
          <a:bodyPr/>
          <a:lstStyle/>
          <a:p>
            <a:r>
              <a:rPr lang="en-US" dirty="0"/>
              <a:t>Child’s First Teacher</a:t>
            </a:r>
          </a:p>
        </p:txBody>
      </p:sp>
    </p:spTree>
    <p:extLst>
      <p:ext uri="{BB962C8B-B14F-4D97-AF65-F5344CB8AC3E}">
        <p14:creationId xmlns:p14="http://schemas.microsoft.com/office/powerpoint/2010/main" val="1921879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B854D61E-D940-4041-A4DF-5F4B833152B7}"/>
              </a:ext>
            </a:extLst>
          </p:cNvPr>
          <p:cNvSpPr txBox="1"/>
          <p:nvPr/>
        </p:nvSpPr>
        <p:spPr>
          <a:xfrm>
            <a:off x="11761764" y="758950"/>
            <a:ext cx="430236"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descr="&quot;&quot;">
            <a:extLst>
              <a:ext uri="{FF2B5EF4-FFF2-40B4-BE49-F238E27FC236}">
                <a16:creationId xmlns:a16="http://schemas.microsoft.com/office/drawing/2014/main" id="{C1651069-1749-4A97-82E3-AE1C4FA7FDF0}"/>
              </a:ext>
            </a:extLst>
          </p:cNvPr>
          <p:cNvSpPr txBox="1"/>
          <p:nvPr/>
        </p:nvSpPr>
        <p:spPr>
          <a:xfrm>
            <a:off x="0" y="758950"/>
            <a:ext cx="5188688"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6" name="Picture 5">
            <a:extLst>
              <a:ext uri="{FF2B5EF4-FFF2-40B4-BE49-F238E27FC236}">
                <a16:creationId xmlns:a16="http://schemas.microsoft.com/office/drawing/2014/main" id="{F6B2B848-35AB-4AD8-A1FD-1621EBF23D95}"/>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5500048" y="758950"/>
            <a:ext cx="5923128" cy="5340097"/>
          </a:xfrm>
          <a:prstGeom prst="rect">
            <a:avLst/>
          </a:prstGeom>
        </p:spPr>
      </p:pic>
      <p:sp>
        <p:nvSpPr>
          <p:cNvPr id="4" name="TextBox 3">
            <a:extLst>
              <a:ext uri="{FF2B5EF4-FFF2-40B4-BE49-F238E27FC236}">
                <a16:creationId xmlns:a16="http://schemas.microsoft.com/office/drawing/2014/main" id="{2D6AD4DC-2B41-4DB3-85C0-BF1FAC4823D6}"/>
              </a:ext>
            </a:extLst>
          </p:cNvPr>
          <p:cNvSpPr txBox="1"/>
          <p:nvPr/>
        </p:nvSpPr>
        <p:spPr>
          <a:xfrm>
            <a:off x="6189226" y="1351505"/>
            <a:ext cx="4572000" cy="415498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What has your child learned from you?</a:t>
            </a:r>
          </a:p>
        </p:txBody>
      </p:sp>
      <p:sp>
        <p:nvSpPr>
          <p:cNvPr id="3" name="TextBox 2">
            <a:extLst>
              <a:ext uri="{FF2B5EF4-FFF2-40B4-BE49-F238E27FC236}">
                <a16:creationId xmlns:a16="http://schemas.microsoft.com/office/drawing/2014/main" id="{F8CC5DBF-CEA0-492A-30E1-CFC4F2877E3B}"/>
              </a:ext>
            </a:extLst>
          </p:cNvPr>
          <p:cNvSpPr txBox="1"/>
          <p:nvPr/>
        </p:nvSpPr>
        <p:spPr>
          <a:xfrm>
            <a:off x="567651" y="2767278"/>
            <a:ext cx="4053385" cy="1323439"/>
          </a:xfrm>
          <a:prstGeom prst="rect">
            <a:avLst/>
          </a:prstGeom>
          <a:noFill/>
          <a:ln>
            <a:noFill/>
          </a:ln>
        </p:spPr>
        <p:txBody>
          <a:bodyPr wrap="square" rtlCol="0">
            <a:spAutoFit/>
          </a:bodyPr>
          <a:lstStyle/>
          <a:p>
            <a:pPr algn="l"/>
            <a:r>
              <a:rPr lang="en-US" sz="8000" b="1" dirty="0">
                <a:solidFill>
                  <a:schemeClr val="bg1"/>
                </a:solidFill>
                <a:latin typeface="Arial" panose="020B0604020202020204" pitchFamily="34" charset="0"/>
                <a:cs typeface="Arial" panose="020B0604020202020204" pitchFamily="34" charset="0"/>
              </a:rPr>
              <a:t>Parents</a:t>
            </a:r>
          </a:p>
        </p:txBody>
      </p:sp>
      <p:sp>
        <p:nvSpPr>
          <p:cNvPr id="7" name="Title 6" hidden="1">
            <a:extLst>
              <a:ext uri="{FF2B5EF4-FFF2-40B4-BE49-F238E27FC236}">
                <a16:creationId xmlns:a16="http://schemas.microsoft.com/office/drawing/2014/main" id="{8871F5CE-74D4-9F18-89BB-2C96B7B177D2}"/>
              </a:ext>
            </a:extLst>
          </p:cNvPr>
          <p:cNvSpPr>
            <a:spLocks noGrp="1"/>
          </p:cNvSpPr>
          <p:nvPr>
            <p:ph type="title" idx="4294967295"/>
          </p:nvPr>
        </p:nvSpPr>
        <p:spPr/>
        <p:txBody>
          <a:bodyPr/>
          <a:lstStyle/>
          <a:p>
            <a:r>
              <a:rPr lang="en-US" dirty="0"/>
              <a:t>Parents</a:t>
            </a:r>
          </a:p>
        </p:txBody>
      </p:sp>
    </p:spTree>
    <p:extLst>
      <p:ext uri="{BB962C8B-B14F-4D97-AF65-F5344CB8AC3E}">
        <p14:creationId xmlns:p14="http://schemas.microsoft.com/office/powerpoint/2010/main" val="6217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617E43-002F-4FDE-88F3-EDDB4F571D42}"/>
              </a:ext>
              <a:ext uri="{C183D7F6-B498-43B3-948B-1728B52AA6E4}">
                <adec:decorative xmlns:adec="http://schemas.microsoft.com/office/drawing/2017/decorative" val="1"/>
              </a:ext>
            </a:extLst>
          </p:cNvPr>
          <p:cNvSpPr txBox="1"/>
          <p:nvPr/>
        </p:nvSpPr>
        <p:spPr>
          <a:xfrm>
            <a:off x="-1" y="276282"/>
            <a:ext cx="11703787" cy="354416"/>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6462545A-D1C0-4017-B640-EBA7CDB0BC99}"/>
              </a:ext>
              <a:ext uri="{C183D7F6-B498-43B3-948B-1728B52AA6E4}">
                <adec:decorative xmlns:adec="http://schemas.microsoft.com/office/drawing/2017/decorative" val="1"/>
              </a:ext>
            </a:extLst>
          </p:cNvPr>
          <p:cNvSpPr txBox="1"/>
          <p:nvPr/>
        </p:nvSpPr>
        <p:spPr>
          <a:xfrm>
            <a:off x="0" y="5268366"/>
            <a:ext cx="11703786" cy="1336452"/>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5" name="Picture 4" descr="icon of puzzle pieces fitting together">
            <a:extLst>
              <a:ext uri="{FF2B5EF4-FFF2-40B4-BE49-F238E27FC236}">
                <a16:creationId xmlns:a16="http://schemas.microsoft.com/office/drawing/2014/main" id="{6FA811B2-B09B-4D83-B94A-A9D048BEF87A}"/>
              </a:ext>
            </a:extLst>
          </p:cNvPr>
          <p:cNvPicPr/>
          <p:nvPr/>
        </p:nvPicPr>
        <p:blipFill rotWithShape="1">
          <a:blip r:embed="rId3" cstate="print">
            <a:duotone>
              <a:prstClr val="black"/>
              <a:srgbClr val="012169">
                <a:tint val="45000"/>
                <a:satMod val="400000"/>
              </a:srgbClr>
            </a:duotone>
            <a:extLst>
              <a:ext uri="{BEBA8EAE-BF5A-486C-A8C5-ECC9F3942E4B}">
                <a14:imgProps xmlns:a14="http://schemas.microsoft.com/office/drawing/2010/main">
                  <a14:imgLayer r:embed="rId4">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t="18124" b="18373"/>
          <a:stretch/>
        </p:blipFill>
        <p:spPr bwMode="auto">
          <a:xfrm>
            <a:off x="1201951" y="724462"/>
            <a:ext cx="9350186" cy="4370515"/>
          </a:xfrm>
          <a:prstGeom prst="rect">
            <a:avLst/>
          </a:prstGeom>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89413242-6FDD-46B2-83F6-CE65581100BE}"/>
              </a:ext>
            </a:extLst>
          </p:cNvPr>
          <p:cNvSpPr txBox="1"/>
          <p:nvPr/>
        </p:nvSpPr>
        <p:spPr>
          <a:xfrm>
            <a:off x="1544165" y="2567715"/>
            <a:ext cx="3311202" cy="646331"/>
          </a:xfrm>
          <a:prstGeom prst="rect">
            <a:avLst/>
          </a:prstGeom>
          <a:noFill/>
          <a:ln w="38100">
            <a:noFill/>
          </a:ln>
          <a:effectLst>
            <a:softEdge rad="31750"/>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12369"/>
                </a:solidFill>
                <a:effectLst/>
                <a:uLnTx/>
                <a:uFillTx/>
                <a:latin typeface="Arial Black" panose="020B0A04020102020204" pitchFamily="34" charset="0"/>
                <a:ea typeface="+mn-ea"/>
                <a:cs typeface="+mn-cs"/>
              </a:rPr>
              <a:t>Parents</a:t>
            </a:r>
          </a:p>
        </p:txBody>
      </p:sp>
      <p:sp>
        <p:nvSpPr>
          <p:cNvPr id="10" name="TextBox 9">
            <a:extLst>
              <a:ext uri="{FF2B5EF4-FFF2-40B4-BE49-F238E27FC236}">
                <a16:creationId xmlns:a16="http://schemas.microsoft.com/office/drawing/2014/main" id="{52F6AFC1-53CC-486D-9D8F-569E8F463244}"/>
              </a:ext>
            </a:extLst>
          </p:cNvPr>
          <p:cNvSpPr txBox="1"/>
          <p:nvPr/>
        </p:nvSpPr>
        <p:spPr>
          <a:xfrm>
            <a:off x="6429789" y="2560362"/>
            <a:ext cx="4122348" cy="646331"/>
          </a:xfrm>
          <a:prstGeom prst="rect">
            <a:avLst/>
          </a:prstGeom>
          <a:noFill/>
          <a:ln w="38100">
            <a:noFill/>
          </a:ln>
          <a:effectLst>
            <a:softEdge rad="31750"/>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12369"/>
                </a:solidFill>
                <a:effectLst/>
                <a:uLnTx/>
                <a:uFillTx/>
                <a:latin typeface="Arial Black" panose="020B0A04020102020204" pitchFamily="34" charset="0"/>
                <a:ea typeface="+mn-ea"/>
                <a:cs typeface="+mn-cs"/>
              </a:rPr>
              <a:t>Teachers</a:t>
            </a:r>
          </a:p>
        </p:txBody>
      </p:sp>
      <p:sp>
        <p:nvSpPr>
          <p:cNvPr id="12" name="Rectangle 11">
            <a:extLst>
              <a:ext uri="{FF2B5EF4-FFF2-40B4-BE49-F238E27FC236}">
                <a16:creationId xmlns:a16="http://schemas.microsoft.com/office/drawing/2014/main" id="{6948949E-FD74-DA17-452F-C27C80083DEB}"/>
              </a:ext>
              <a:ext uri="{C183D7F6-B498-43B3-948B-1728B52AA6E4}">
                <adec:decorative xmlns:adec="http://schemas.microsoft.com/office/drawing/2017/decorative" val="1"/>
              </a:ext>
            </a:extLst>
          </p:cNvPr>
          <p:cNvSpPr/>
          <p:nvPr/>
        </p:nvSpPr>
        <p:spPr>
          <a:xfrm>
            <a:off x="-11599" y="5178958"/>
            <a:ext cx="11707367" cy="87086"/>
          </a:xfrm>
          <a:prstGeom prst="rect">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345CAE0B-5FDE-FBA0-84D7-24E182088443}"/>
              </a:ext>
            </a:extLst>
          </p:cNvPr>
          <p:cNvSpPr txBox="1"/>
          <p:nvPr/>
        </p:nvSpPr>
        <p:spPr>
          <a:xfrm>
            <a:off x="2834295" y="5266044"/>
            <a:ext cx="10194878" cy="1200329"/>
          </a:xfrm>
          <a:prstGeom prst="rect">
            <a:avLst/>
          </a:prstGeom>
          <a:noFill/>
          <a:ln>
            <a:noFill/>
          </a:ln>
        </p:spPr>
        <p:txBody>
          <a:bodyPr wrap="square" rtlCol="0">
            <a:spAutoFit/>
          </a:bodyPr>
          <a:lstStyle/>
          <a:p>
            <a:pPr algn="l"/>
            <a:r>
              <a:rPr lang="en-US" sz="7200" b="1" i="1" dirty="0">
                <a:solidFill>
                  <a:schemeClr val="bg1"/>
                </a:solidFill>
                <a:latin typeface="Arial" panose="020B0604020202020204" pitchFamily="34" charset="0"/>
                <a:cs typeface="Arial" panose="020B0604020202020204" pitchFamily="34" charset="0"/>
              </a:rPr>
              <a:t>It’s a great fit!</a:t>
            </a:r>
          </a:p>
        </p:txBody>
      </p:sp>
      <p:sp>
        <p:nvSpPr>
          <p:cNvPr id="13" name="TextBox 12">
            <a:extLst>
              <a:ext uri="{FF2B5EF4-FFF2-40B4-BE49-F238E27FC236}">
                <a16:creationId xmlns:a16="http://schemas.microsoft.com/office/drawing/2014/main" id="{C220B018-23C3-379D-3EDF-274A0D2C09DE}"/>
              </a:ext>
            </a:extLst>
          </p:cNvPr>
          <p:cNvSpPr txBox="1"/>
          <p:nvPr/>
        </p:nvSpPr>
        <p:spPr>
          <a:xfrm>
            <a:off x="4655127" y="1828800"/>
            <a:ext cx="2424546" cy="584775"/>
          </a:xfrm>
          <a:prstGeom prst="rect">
            <a:avLst/>
          </a:prstGeom>
          <a:noFill/>
          <a:ln>
            <a:noFill/>
          </a:ln>
        </p:spPr>
        <p:txBody>
          <a:bodyPr wrap="square" rtlCol="0">
            <a:spAutoFit/>
          </a:bodyPr>
          <a:lstStyle/>
          <a:p>
            <a:pPr algn="l"/>
            <a:r>
              <a:rPr lang="en-US" sz="3200" b="1" dirty="0">
                <a:solidFill>
                  <a:srgbClr val="BF0D3E"/>
                </a:solidFill>
                <a:latin typeface="Arial" panose="020B0604020202020204" pitchFamily="34" charset="0"/>
                <a:cs typeface="Arial" panose="020B0604020202020204" pitchFamily="34" charset="0"/>
              </a:rPr>
              <a:t>Successful</a:t>
            </a:r>
          </a:p>
        </p:txBody>
      </p:sp>
      <p:sp>
        <p:nvSpPr>
          <p:cNvPr id="14" name="TextBox 13">
            <a:extLst>
              <a:ext uri="{FF2B5EF4-FFF2-40B4-BE49-F238E27FC236}">
                <a16:creationId xmlns:a16="http://schemas.microsoft.com/office/drawing/2014/main" id="{37C05FE7-3D4D-3936-59C6-534AA9C6E123}"/>
              </a:ext>
            </a:extLst>
          </p:cNvPr>
          <p:cNvSpPr txBox="1"/>
          <p:nvPr/>
        </p:nvSpPr>
        <p:spPr>
          <a:xfrm>
            <a:off x="4886865" y="3353480"/>
            <a:ext cx="1961069" cy="584775"/>
          </a:xfrm>
          <a:prstGeom prst="rect">
            <a:avLst/>
          </a:prstGeom>
          <a:noFill/>
          <a:ln>
            <a:noFill/>
          </a:ln>
        </p:spPr>
        <p:txBody>
          <a:bodyPr wrap="square" rtlCol="0">
            <a:spAutoFit/>
          </a:bodyPr>
          <a:lstStyle/>
          <a:p>
            <a:pPr algn="l"/>
            <a:r>
              <a:rPr lang="en-US" sz="3200" b="1" dirty="0">
                <a:solidFill>
                  <a:srgbClr val="BF0D3E"/>
                </a:solidFill>
                <a:latin typeface="Arial" panose="020B0604020202020204" pitchFamily="34" charset="0"/>
                <a:cs typeface="Arial" panose="020B0604020202020204" pitchFamily="34" charset="0"/>
              </a:rPr>
              <a:t>Students</a:t>
            </a:r>
          </a:p>
        </p:txBody>
      </p:sp>
      <p:pic>
        <p:nvPicPr>
          <p:cNvPr id="16" name="Picture 15" descr="AZPLS logo">
            <a:extLst>
              <a:ext uri="{FF2B5EF4-FFF2-40B4-BE49-F238E27FC236}">
                <a16:creationId xmlns:a16="http://schemas.microsoft.com/office/drawing/2014/main" id="{F64C3309-BD05-01B8-3953-F5C7214537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46283" y="2468065"/>
            <a:ext cx="661522" cy="901580"/>
          </a:xfrm>
          <a:prstGeom prst="rect">
            <a:avLst/>
          </a:prstGeom>
          <a:noFill/>
        </p:spPr>
      </p:pic>
      <p:sp>
        <p:nvSpPr>
          <p:cNvPr id="4" name="Title 3" hidden="1">
            <a:extLst>
              <a:ext uri="{FF2B5EF4-FFF2-40B4-BE49-F238E27FC236}">
                <a16:creationId xmlns:a16="http://schemas.microsoft.com/office/drawing/2014/main" id="{EEBE5AB4-16D7-AF9A-1EEC-D858EB29AD57}"/>
              </a:ext>
            </a:extLst>
          </p:cNvPr>
          <p:cNvSpPr>
            <a:spLocks noGrp="1"/>
          </p:cNvSpPr>
          <p:nvPr>
            <p:ph type="title" idx="4294967295"/>
          </p:nvPr>
        </p:nvSpPr>
        <p:spPr/>
        <p:txBody>
          <a:bodyPr/>
          <a:lstStyle/>
          <a:p>
            <a:r>
              <a:rPr lang="en-US" dirty="0"/>
              <a:t>It’s a great fit!</a:t>
            </a:r>
          </a:p>
        </p:txBody>
      </p:sp>
    </p:spTree>
    <p:extLst>
      <p:ext uri="{BB962C8B-B14F-4D97-AF65-F5344CB8AC3E}">
        <p14:creationId xmlns:p14="http://schemas.microsoft.com/office/powerpoint/2010/main" val="1094968521"/>
      </p:ext>
    </p:extLst>
  </p:cSld>
  <p:clrMapOvr>
    <a:masterClrMapping/>
  </p:clrMapOvr>
</p:sld>
</file>

<file path=ppt/theme/theme1.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txDef>
      <a:spPr>
        <a:solidFill>
          <a:schemeClr val="bg1"/>
        </a:solidFill>
        <a:ln>
          <a:solidFill>
            <a:schemeClr val="tx1"/>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4658</TotalTime>
  <Words>2283</Words>
  <Application>Microsoft Office PowerPoint</Application>
  <PresentationFormat>Widescreen</PresentationFormat>
  <Paragraphs>229</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Arial Black</vt:lpstr>
      <vt:lpstr>Calibri</vt:lpstr>
      <vt:lpstr>Calibri Light</vt:lpstr>
      <vt:lpstr>Corbel</vt:lpstr>
      <vt:lpstr>Wingdings 2</vt:lpstr>
      <vt:lpstr>1_Frame</vt:lpstr>
      <vt:lpstr>Office Theme</vt:lpstr>
      <vt:lpstr>Collaboration</vt:lpstr>
      <vt:lpstr>Thanks for being here!</vt:lpstr>
      <vt:lpstr>Intentional Collaboration</vt:lpstr>
      <vt:lpstr>Series Module Overview</vt:lpstr>
      <vt:lpstr>Professional Learning Process</vt:lpstr>
      <vt:lpstr>Raising Special Kids</vt:lpstr>
      <vt:lpstr>Child’s First Teacher</vt:lpstr>
      <vt:lpstr>Parents</vt:lpstr>
      <vt:lpstr>It’s a great fit!</vt:lpstr>
      <vt:lpstr>Gallery Walk</vt:lpstr>
      <vt:lpstr>AZPLS Journey</vt:lpstr>
      <vt:lpstr>Special Ed and General Ed</vt:lpstr>
      <vt:lpstr>Inclusive Classroom</vt:lpstr>
      <vt:lpstr>Group Activity</vt:lpstr>
      <vt:lpstr>What happened and how did you feel?</vt:lpstr>
      <vt:lpstr>Activity Answers</vt:lpstr>
      <vt:lpstr>Examine Data</vt:lpstr>
      <vt:lpstr>Table Talk</vt:lpstr>
      <vt:lpstr>AZPLS strategy implementation</vt:lpstr>
      <vt:lpstr>Arizona Dept of Ed Exceptional Student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Crawford</dc:creator>
  <cp:lastModifiedBy>Kim Conley</cp:lastModifiedBy>
  <cp:revision>78</cp:revision>
  <dcterms:created xsi:type="dcterms:W3CDTF">2020-08-02T00:09:10Z</dcterms:created>
  <dcterms:modified xsi:type="dcterms:W3CDTF">2023-05-28T04:27:12Z</dcterms:modified>
</cp:coreProperties>
</file>