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64" r:id="rId2"/>
  </p:sldMasterIdLst>
  <p:notesMasterIdLst>
    <p:notesMasterId r:id="rId21"/>
  </p:notesMasterIdLst>
  <p:handoutMasterIdLst>
    <p:handoutMasterId r:id="rId22"/>
  </p:handoutMasterIdLst>
  <p:sldIdLst>
    <p:sldId id="611" r:id="rId3"/>
    <p:sldId id="964" r:id="rId4"/>
    <p:sldId id="1024" r:id="rId5"/>
    <p:sldId id="797" r:id="rId6"/>
    <p:sldId id="899" r:id="rId7"/>
    <p:sldId id="1025" r:id="rId8"/>
    <p:sldId id="1026" r:id="rId9"/>
    <p:sldId id="1027" r:id="rId10"/>
    <p:sldId id="990" r:id="rId11"/>
    <p:sldId id="1038" r:id="rId12"/>
    <p:sldId id="1039" r:id="rId13"/>
    <p:sldId id="1041" r:id="rId14"/>
    <p:sldId id="1042" r:id="rId15"/>
    <p:sldId id="1043" r:id="rId16"/>
    <p:sldId id="932" r:id="rId17"/>
    <p:sldId id="1040" r:id="rId18"/>
    <p:sldId id="1019" r:id="rId19"/>
    <p:sldId id="615" r:id="rId20"/>
  </p:sldIdLst>
  <p:sldSz cx="12192000" cy="6858000"/>
  <p:notesSz cx="6950075" cy="9236075"/>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0D3E"/>
    <a:srgbClr val="012369"/>
    <a:srgbClr val="002F8E"/>
    <a:srgbClr val="FCAF17"/>
    <a:srgbClr val="0092B1"/>
    <a:srgbClr val="40BAD2"/>
    <a:srgbClr val="F3FFFF"/>
    <a:srgbClr val="00C0E6"/>
    <a:srgbClr val="175663"/>
    <a:srgbClr val="F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1892" autoAdjust="0"/>
  </p:normalViewPr>
  <p:slideViewPr>
    <p:cSldViewPr snapToGrid="0">
      <p:cViewPr varScale="1">
        <p:scale>
          <a:sx n="97" d="100"/>
          <a:sy n="97" d="100"/>
        </p:scale>
        <p:origin x="96" y="138"/>
      </p:cViewPr>
      <p:guideLst/>
    </p:cSldViewPr>
  </p:slideViewPr>
  <p:outlineViewPr>
    <p:cViewPr>
      <p:scale>
        <a:sx n="33" d="100"/>
        <a:sy n="33" d="100"/>
      </p:scale>
      <p:origin x="0" y="-32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355A70-C7CE-4904-B233-867EB871C3B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2BF6C0D-7941-4299-A136-854A52859BFD}"/>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A7DE068-485E-4B4D-AE5E-93225D7FA3FD}" type="datetimeFigureOut">
              <a:rPr lang="en-US" smtClean="0"/>
              <a:t>5/27/2023</a:t>
            </a:fld>
            <a:endParaRPr lang="en-US"/>
          </a:p>
        </p:txBody>
      </p:sp>
      <p:sp>
        <p:nvSpPr>
          <p:cNvPr id="4" name="Footer Placeholder 3">
            <a:extLst>
              <a:ext uri="{FF2B5EF4-FFF2-40B4-BE49-F238E27FC236}">
                <a16:creationId xmlns:a16="http://schemas.microsoft.com/office/drawing/2014/main" id="{58D01E4F-5087-49FD-B090-F03462929B06}"/>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948C5B-7CFF-4DE0-9239-C3CE168F805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0C5F297-E98C-4126-82DE-DCDE2399DAD7}" type="slidenum">
              <a:rPr lang="en-US" smtClean="0"/>
              <a:t>‹#›</a:t>
            </a:fld>
            <a:endParaRPr lang="en-US"/>
          </a:p>
        </p:txBody>
      </p:sp>
    </p:spTree>
    <p:extLst>
      <p:ext uri="{BB962C8B-B14F-4D97-AF65-F5344CB8AC3E}">
        <p14:creationId xmlns:p14="http://schemas.microsoft.com/office/powerpoint/2010/main" val="111689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8CB939-7934-4DEA-BB8E-7DE02B1E901A}" type="datetimeFigureOut">
              <a:rPr lang="en-US" smtClean="0"/>
              <a:t>5/27/2023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FC2B90E-D175-4AE2-AA04-154A5FFD49C1}" type="slidenum">
              <a:rPr lang="en-US" smtClean="0"/>
              <a:t>‹#›</a:t>
            </a:fld>
            <a:endParaRPr lang="en-US"/>
          </a:p>
        </p:txBody>
      </p:sp>
    </p:spTree>
    <p:extLst>
      <p:ext uri="{BB962C8B-B14F-4D97-AF65-F5344CB8AC3E}">
        <p14:creationId xmlns:p14="http://schemas.microsoft.com/office/powerpoint/2010/main" val="261416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r>
              <a:rPr lang="en-US" dirty="0">
                <a:latin typeface="Arial" panose="020B0604020202020204" pitchFamily="34" charset="0"/>
                <a:cs typeface="Arial" panose="020B0604020202020204" pitchFamily="34" charset="0"/>
              </a:rPr>
              <a:t>Welcome, parents, students, and teachers to our Formative Assessment Parent Meeting.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Our staff is participating in the Arizona Professional Learning Series to learn strategies to increase literacy achievement for every student. Our students are learning new strategies to empower their learning. Parents, you will learn some of the same strategies to support your children’s learning at home.</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87363"/>
            <a:ext cx="5486400" cy="3086100"/>
          </a:xfrm>
        </p:spPr>
      </p:sp>
      <p:sp>
        <p:nvSpPr>
          <p:cNvPr id="3" name="Notes Placeholder 2"/>
          <p:cNvSpPr>
            <a:spLocks noGrp="1"/>
          </p:cNvSpPr>
          <p:nvPr>
            <p:ph type="body" idx="1"/>
          </p:nvPr>
        </p:nvSpPr>
        <p:spPr>
          <a:xfrm>
            <a:off x="714375" y="3700836"/>
            <a:ext cx="5486400" cy="3600450"/>
          </a:xfrm>
        </p:spPr>
        <p:txBody>
          <a:bodyPr/>
          <a:lstStyle/>
          <a:p>
            <a:pPr marL="0" marR="0">
              <a:lnSpc>
                <a:spcPct val="107000"/>
              </a:lnSpc>
              <a:spcBef>
                <a:spcPts val="0"/>
              </a:spcBef>
              <a:spcAft>
                <a:spcPts val="0"/>
              </a:spcAft>
            </a:pPr>
            <a:r>
              <a:rPr lang="en-US" i="1" dirty="0">
                <a:latin typeface="Arial" panose="020B0604020202020204" pitchFamily="34" charset="0"/>
                <a:ea typeface="Calibri" panose="020F0502020204030204" pitchFamily="34" charset="0"/>
                <a:cs typeface="Calibri" panose="020F0502020204030204" pitchFamily="34" charset="0"/>
              </a:rPr>
              <a:t>Point to number 6 on the </a:t>
            </a:r>
            <a:r>
              <a:rPr lang="en-US" b="1" i="1" dirty="0">
                <a:latin typeface="Arial" panose="020B0604020202020204" pitchFamily="34" charset="0"/>
                <a:ea typeface="Calibri" panose="020F0502020204030204" pitchFamily="34" charset="0"/>
                <a:cs typeface="Calibri" panose="020F0502020204030204" pitchFamily="34" charset="0"/>
              </a:rPr>
              <a:t>Poster</a:t>
            </a:r>
            <a:r>
              <a:rPr lang="en-US" i="1" dirty="0">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i="1" dirty="0">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latin typeface="Arial" panose="020B0604020202020204" pitchFamily="34" charset="0"/>
                <a:ea typeface="Calibri" panose="020F0502020204030204" pitchFamily="34" charset="0"/>
                <a:cs typeface="Calibri" panose="020F0502020204030204" pitchFamily="34" charset="0"/>
              </a:rPr>
              <a:t>Formative assessment is also used to help students identify their level of learning, and students may respond to learning in different ways. </a:t>
            </a:r>
            <a:r>
              <a:rPr lang="en-US" dirty="0">
                <a:effectLst/>
                <a:latin typeface="Arial" panose="020B0604020202020204" pitchFamily="34" charset="0"/>
                <a:ea typeface="Calibri" panose="020F0502020204030204" pitchFamily="34" charset="0"/>
                <a:cs typeface="Calibri" panose="020F0502020204030204" pitchFamily="34" charset="0"/>
              </a:rPr>
              <a:t>Teachers may ask leading questions or give descriptive feedback to help students understand a lesson activity. Descriptive feedback must relate to the learning level of each student. </a:t>
            </a:r>
          </a:p>
          <a:p>
            <a:pPr marL="0" marR="0">
              <a:lnSpc>
                <a:spcPct val="107000"/>
              </a:lnSpc>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An example of descriptive feedback would be the teacher telling a student, “Your drawing looks good! You have drawn the water cycle correctly.” </a:t>
            </a:r>
          </a:p>
          <a:p>
            <a:pPr marL="0" marR="0">
              <a:lnSpc>
                <a:spcPct val="107000"/>
              </a:lnSpc>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Descriptive feedback includes specific information that can guide understanding and increase learning. The teacher’s feedback first helped the student know that the work was good, but it also confirmed that the student understood the basic water cycle.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The teacher may ask a student to add labels to identify each part of the water cycle. This helps both the teacher and the student know if </a:t>
            </a:r>
            <a:r>
              <a:rPr lang="en-US" dirty="0">
                <a:latin typeface="Arial" panose="020B0604020202020204" pitchFamily="34" charset="0"/>
                <a:ea typeface="Calibri" panose="020F0502020204030204" pitchFamily="34" charset="0"/>
                <a:cs typeface="Calibri" panose="020F0502020204030204" pitchFamily="34" charset="0"/>
              </a:rPr>
              <a:t>the vocabulary terms can be matched correctly to the parts in the drawing.</a:t>
            </a: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The teacher may ask a student to add labels and a description for each that supports a deeper learning level. </a:t>
            </a:r>
          </a:p>
          <a:p>
            <a:pPr marL="0" marR="0">
              <a:lnSpc>
                <a:spcPct val="107000"/>
              </a:lnSpc>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All three students could share their drawings and information with each other. </a:t>
            </a:r>
            <a:r>
              <a:rPr lang="en-US" dirty="0">
                <a:latin typeface="Arial" panose="020B0604020202020204" pitchFamily="34" charset="0"/>
                <a:ea typeface="Calibri" panose="020F0502020204030204" pitchFamily="34" charset="0"/>
                <a:cs typeface="Calibri" panose="020F0502020204030204" pitchFamily="34" charset="0"/>
              </a:rPr>
              <a:t>By working together, students can support each other’s learning in a positive way.</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37054" y="8519318"/>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657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68233"/>
            <a:ext cx="5560060" cy="4233821"/>
          </a:xfrm>
        </p:spPr>
        <p:txBody>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Let’s </a:t>
            </a:r>
            <a:r>
              <a:rPr lang="en-US" dirty="0">
                <a:latin typeface="Arial" panose="020B0604020202020204" pitchFamily="34" charset="0"/>
                <a:ea typeface="Calibri" panose="020F0502020204030204" pitchFamily="34" charset="0"/>
                <a:cs typeface="Calibri" panose="020F0502020204030204" pitchFamily="34" charset="0"/>
              </a:rPr>
              <a:t>use a formative assessment strategy to review. </a:t>
            </a:r>
            <a:r>
              <a:rPr lang="en-US" dirty="0">
                <a:effectLst/>
                <a:latin typeface="Arial" panose="020B0604020202020204" pitchFamily="34" charset="0"/>
                <a:ea typeface="Calibri" panose="020F0502020204030204" pitchFamily="34" charset="0"/>
                <a:cs typeface="Calibri" panose="020F0502020204030204" pitchFamily="34" charset="0"/>
              </a:rPr>
              <a:t>Using the </a:t>
            </a:r>
            <a:r>
              <a:rPr lang="en-US" b="1" dirty="0">
                <a:effectLst/>
                <a:latin typeface="Arial" panose="020B0604020202020204" pitchFamily="34" charset="0"/>
                <a:ea typeface="Calibri" panose="020F0502020204030204" pitchFamily="34" charset="0"/>
                <a:cs typeface="Calibri" panose="020F0502020204030204" pitchFamily="34" charset="0"/>
              </a:rPr>
              <a:t>Activity Cards </a:t>
            </a:r>
            <a:r>
              <a:rPr lang="en-US" dirty="0">
                <a:effectLst/>
                <a:latin typeface="Arial" panose="020B0604020202020204" pitchFamily="34" charset="0"/>
                <a:ea typeface="Calibri" panose="020F0502020204030204" pitchFamily="34" charset="0"/>
                <a:cs typeface="Calibri" panose="020F0502020204030204" pitchFamily="34" charset="0"/>
              </a:rPr>
              <a:t>and </a:t>
            </a:r>
            <a:r>
              <a:rPr lang="en-US" b="1" dirty="0">
                <a:effectLst/>
                <a:latin typeface="Arial" panose="020B0604020202020204" pitchFamily="34" charset="0"/>
                <a:ea typeface="Calibri" panose="020F0502020204030204" pitchFamily="34" charset="0"/>
                <a:cs typeface="Calibri" panose="020F0502020204030204" pitchFamily="34" charset="0"/>
              </a:rPr>
              <a:t>Activity Board</a:t>
            </a:r>
            <a:r>
              <a:rPr lang="en-US" dirty="0">
                <a:effectLst/>
                <a:latin typeface="Arial" panose="020B0604020202020204" pitchFamily="34" charset="0"/>
                <a:ea typeface="Calibri" panose="020F0502020204030204" pitchFamily="34" charset="0"/>
                <a:cs typeface="Calibri" panose="020F0502020204030204" pitchFamily="34" charset="0"/>
              </a:rPr>
              <a:t>, work together to identify what explains formative assessment and what does not. Read </a:t>
            </a:r>
            <a:r>
              <a:rPr lang="en-US" dirty="0">
                <a:latin typeface="Arial" panose="020B0604020202020204" pitchFamily="34" charset="0"/>
                <a:ea typeface="Calibri" panose="020F0502020204030204" pitchFamily="34" charset="0"/>
                <a:cs typeface="Calibri" panose="020F0502020204030204" pitchFamily="34" charset="0"/>
              </a:rPr>
              <a:t>the</a:t>
            </a:r>
            <a:r>
              <a:rPr lang="en-US" dirty="0">
                <a:effectLst/>
                <a:latin typeface="Arial" panose="020B0604020202020204" pitchFamily="34" charset="0"/>
                <a:ea typeface="Calibri" panose="020F0502020204030204" pitchFamily="34" charset="0"/>
                <a:cs typeface="Calibri" panose="020F0502020204030204" pitchFamily="34" charset="0"/>
              </a:rPr>
              <a:t> cards </a:t>
            </a:r>
            <a:r>
              <a:rPr lang="en-US" dirty="0">
                <a:latin typeface="Arial" panose="020B0604020202020204" pitchFamily="34" charset="0"/>
                <a:ea typeface="Calibri" panose="020F0502020204030204" pitchFamily="34" charset="0"/>
                <a:cs typeface="Calibri" panose="020F0502020204030204" pitchFamily="34" charset="0"/>
              </a:rPr>
              <a:t>and decide together where to place them. </a:t>
            </a:r>
            <a:r>
              <a:rPr lang="en-US" dirty="0">
                <a:effectLst/>
                <a:latin typeface="Arial" panose="020B0604020202020204" pitchFamily="34" charset="0"/>
                <a:ea typeface="Calibri" panose="020F0502020204030204" pitchFamily="34" charset="0"/>
                <a:cs typeface="Calibri" panose="020F0502020204030204" pitchFamily="34" charset="0"/>
              </a:rPr>
              <a:t>Give each other support and descriptive feedback, as you place each card under the correct heading. </a:t>
            </a:r>
          </a:p>
          <a:p>
            <a:pPr marL="0" marR="0">
              <a:lnSpc>
                <a:spcPct val="107000"/>
              </a:lnSpc>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b="1" i="1" dirty="0">
                <a:effectLst/>
                <a:latin typeface="Arial" panose="020B0604020202020204" pitchFamily="34" charset="0"/>
                <a:ea typeface="Calibri" panose="020F0502020204030204" pitchFamily="34" charset="0"/>
                <a:cs typeface="Calibri" panose="020F0502020204030204" pitchFamily="34" charset="0"/>
              </a:rPr>
              <a:t>DO NOT SHOW NEXT SLIDE UNTIL ACTIVITY IS FINISHED. IT SHOWS THE ANSWERS.</a:t>
            </a:r>
          </a:p>
          <a:p>
            <a:pPr marL="0" marR="0">
              <a:lnSpc>
                <a:spcPct val="107000"/>
              </a:lnSpc>
              <a:spcBef>
                <a:spcPts val="0"/>
              </a:spcBef>
              <a:spcAft>
                <a:spcPts val="0"/>
              </a:spcAft>
            </a:pPr>
            <a:endParaRPr lang="en-US" b="1" i="1" dirty="0">
              <a:latin typeface="Arial" panose="020B0604020202020204" pitchFamily="34" charset="0"/>
              <a:ea typeface="Calibri" panose="020F0502020204030204" pitchFamily="34" charset="0"/>
              <a:cs typeface="Calibri" panose="020F0502020204030204" pitchFamily="34" charset="0"/>
            </a:endParaRPr>
          </a:p>
          <a:p>
            <a:pPr>
              <a:lnSpc>
                <a:spcPct val="107000"/>
              </a:lnSpc>
            </a:pPr>
            <a:r>
              <a:rPr lang="en-US" i="1" dirty="0">
                <a:latin typeface="Arial" panose="020B0604020202020204" pitchFamily="34" charset="0"/>
                <a:ea typeface="Calibri" panose="020F0502020204030204" pitchFamily="34" charset="0"/>
                <a:cs typeface="Calibri" panose="020F0502020204030204" pitchFamily="34" charset="0"/>
              </a:rPr>
              <a:t>Table facilitators read each card aloud and help the participants’ with placement of cards and descriptive feedback, as needed.</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41151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87363"/>
            <a:ext cx="5486400" cy="3086100"/>
          </a:xfrm>
        </p:spPr>
      </p:sp>
      <p:sp>
        <p:nvSpPr>
          <p:cNvPr id="3" name="Notes Placeholder 2"/>
          <p:cNvSpPr>
            <a:spLocks noGrp="1"/>
          </p:cNvSpPr>
          <p:nvPr>
            <p:ph type="body" idx="1"/>
          </p:nvPr>
        </p:nvSpPr>
        <p:spPr>
          <a:xfrm>
            <a:off x="714375" y="3700836"/>
            <a:ext cx="5486400" cy="3600450"/>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Check how well you did. These are the answers. They can be in any order.</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Discuss how working together helped your understanding and how descriptive feedback supported your work. </a:t>
            </a:r>
          </a:p>
          <a:p>
            <a:pPr marL="0" marR="0">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i="1" dirty="0">
                <a:effectLst/>
                <a:latin typeface="Arial" panose="020B0604020202020204" pitchFamily="34" charset="0"/>
                <a:ea typeface="Calibri" panose="020F0502020204030204" pitchFamily="34" charset="0"/>
                <a:cs typeface="Calibri" panose="020F0502020204030204" pitchFamily="34" charset="0"/>
              </a:rPr>
              <a:t>Table facilitators assist table discussions.</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37054" y="8519318"/>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3141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68233"/>
            <a:ext cx="5560060" cy="4233821"/>
          </a:xfrm>
        </p:spPr>
        <p:txBody>
          <a:bodyPr/>
          <a:lstStyle/>
          <a:p>
            <a:r>
              <a:rPr lang="en-US" dirty="0">
                <a:latin typeface="Arial" panose="020B0604020202020204" pitchFamily="34" charset="0"/>
                <a:cs typeface="Arial" panose="020B0604020202020204" pitchFamily="34" charset="0"/>
              </a:rPr>
              <a:t>You already use formative assessment all the time in your daily activities. Think about it. You ask how your children are coming with cleaning their rooms.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Thumbs Up – I’m finished!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Thumbs Sideways – I need help.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Thumbs Down – I haven’t started.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want it to be a thumbs up. To ensure the behavior is continued give descriptive feedback. You might say, “Your room looks great, and I really like the way you hung up your clean clothes!”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it isn’t thumbs up, you will need to make adjustments. If it is thumbs sideways, you may say, “I see you are making progress. I like the way you separated your clean and dirty clothes. Could you please hang up the clean clothes and put the dirty clothes by the washer?”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it’s thumbs down, you need to try a different way. You could break the chore into smaller tasks that you ask one at a time. Instead of expecting the entire room to be cleaned, you might start with just getting the dirty clothes to the washer. Then, you could give descriptive feedback by saying, “The dirty clothes are right where they need to be now. Could you hang up the clean clothes so all the clothes will be taken care of?”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Think of another example when you are using formative assessment at home with your children. Share with your child or another partner.</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7005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87363"/>
            <a:ext cx="5486400" cy="3086100"/>
          </a:xfrm>
        </p:spPr>
      </p:sp>
      <p:sp>
        <p:nvSpPr>
          <p:cNvPr id="3" name="Notes Placeholder 2"/>
          <p:cNvSpPr>
            <a:spLocks noGrp="1"/>
          </p:cNvSpPr>
          <p:nvPr>
            <p:ph type="body" idx="1"/>
          </p:nvPr>
        </p:nvSpPr>
        <p:spPr>
          <a:xfrm>
            <a:off x="714375" y="3700836"/>
            <a:ext cx="5486400" cy="3600450"/>
          </a:xfrm>
        </p:spPr>
        <p:txBody>
          <a:bodyPr/>
          <a:lstStyle/>
          <a:p>
            <a:pPr marL="0" marR="0">
              <a:lnSpc>
                <a:spcPct val="107000"/>
              </a:lnSpc>
              <a:spcBef>
                <a:spcPts val="0"/>
              </a:spcBef>
              <a:spcAft>
                <a:spcPts val="0"/>
              </a:spcAft>
            </a:pPr>
            <a:r>
              <a:rPr lang="en-US" i="1" dirty="0">
                <a:effectLst/>
                <a:latin typeface="Arial" panose="020B0604020202020204" pitchFamily="34" charset="0"/>
                <a:ea typeface="Calibri" panose="020F0502020204030204" pitchFamily="34" charset="0"/>
                <a:cs typeface="Calibri" panose="020F0502020204030204" pitchFamily="34" charset="0"/>
              </a:rPr>
              <a:t>Point to numbers 7 and 8 on the </a:t>
            </a:r>
            <a:r>
              <a:rPr lang="en-US" b="1" i="1" dirty="0">
                <a:effectLst/>
                <a:latin typeface="Arial" panose="020B0604020202020204" pitchFamily="34" charset="0"/>
                <a:ea typeface="Calibri" panose="020F0502020204030204" pitchFamily="34" charset="0"/>
                <a:cs typeface="Calibri" panose="020F0502020204030204" pitchFamily="34" charset="0"/>
              </a:rPr>
              <a:t>Poster</a:t>
            </a: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Throughout the day, students use the three questions to guide their learning and strategies to meet their Learning Goals. On the right side of </a:t>
            </a:r>
            <a:r>
              <a:rPr lang="en-US" b="1" dirty="0">
                <a:effectLst/>
                <a:latin typeface="Arial" panose="020B0604020202020204" pitchFamily="34" charset="0"/>
                <a:ea typeface="Calibri" panose="020F0502020204030204" pitchFamily="34" charset="0"/>
                <a:cs typeface="Calibri" panose="020F0502020204030204" pitchFamily="34" charset="0"/>
              </a:rPr>
              <a:t>Handout 2 </a:t>
            </a:r>
            <a:r>
              <a:rPr lang="en-US" dirty="0">
                <a:effectLst/>
                <a:latin typeface="Arial" panose="020B0604020202020204" pitchFamily="34" charset="0"/>
                <a:ea typeface="Calibri" panose="020F0502020204030204" pitchFamily="34" charset="0"/>
                <a:cs typeface="Calibri" panose="020F0502020204030204" pitchFamily="34" charset="0"/>
              </a:rPr>
              <a:t>there is a process you can follow to find out what your child learned at school. Using this strategy will give you a more insightful answer than you may usually receive.</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latin typeface="Arial" panose="020B0604020202020204" pitchFamily="34" charset="0"/>
                <a:ea typeface="Calibri" panose="020F0502020204030204" pitchFamily="34" charset="0"/>
                <a:cs typeface="Calibri" panose="020F0502020204030204" pitchFamily="34" charset="0"/>
              </a:rPr>
              <a:t>1.</a:t>
            </a:r>
            <a:r>
              <a:rPr lang="en-US" dirty="0">
                <a:effectLst/>
                <a:latin typeface="Arial" panose="020B0604020202020204" pitchFamily="34" charset="0"/>
                <a:ea typeface="Calibri" panose="020F0502020204030204" pitchFamily="34" charset="0"/>
                <a:cs typeface="Calibri" panose="020F0502020204030204" pitchFamily="34" charset="0"/>
              </a:rPr>
              <a:t> Ask your child to tell you one of his or her Learning Goals for that day. </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latin typeface="Arial" panose="020B0604020202020204" pitchFamily="34" charset="0"/>
                <a:ea typeface="Calibri" panose="020F0502020204030204" pitchFamily="34" charset="0"/>
                <a:cs typeface="Calibri" panose="020F0502020204030204" pitchFamily="34" charset="0"/>
              </a:rPr>
              <a:t>2.</a:t>
            </a:r>
            <a:r>
              <a:rPr lang="en-US" dirty="0">
                <a:effectLst/>
                <a:latin typeface="Arial" panose="020B0604020202020204" pitchFamily="34" charset="0"/>
                <a:ea typeface="Calibri" panose="020F0502020204030204" pitchFamily="34" charset="0"/>
                <a:cs typeface="Calibri" panose="020F0502020204030204" pitchFamily="34" charset="0"/>
              </a:rPr>
              <a:t> Ask your child to give you a thumbs up, sideways, or down for how well they understand that Learning Goal.</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latin typeface="Arial" panose="020B0604020202020204" pitchFamily="34" charset="0"/>
                <a:ea typeface="Calibri" panose="020F0502020204030204" pitchFamily="34" charset="0"/>
                <a:cs typeface="Calibri" panose="020F0502020204030204" pitchFamily="34" charset="0"/>
              </a:rPr>
              <a:t>3.</a:t>
            </a:r>
            <a:r>
              <a:rPr lang="en-US" dirty="0">
                <a:effectLst/>
                <a:latin typeface="Arial" panose="020B0604020202020204" pitchFamily="34" charset="0"/>
                <a:ea typeface="Calibri" panose="020F0502020204030204" pitchFamily="34" charset="0"/>
                <a:cs typeface="Calibri" panose="020F0502020204030204" pitchFamily="34" charset="0"/>
              </a:rPr>
              <a:t> Ask what the Criteria for Success </a:t>
            </a:r>
            <a:r>
              <a:rPr lang="en-US" dirty="0">
                <a:latin typeface="Arial" panose="020B0604020202020204" pitchFamily="34" charset="0"/>
                <a:ea typeface="Calibri" panose="020F0502020204030204" pitchFamily="34" charset="0"/>
                <a:cs typeface="Calibri" panose="020F0502020204030204" pitchFamily="34" charset="0"/>
              </a:rPr>
              <a:t>i</a:t>
            </a:r>
            <a:r>
              <a:rPr lang="en-US" dirty="0">
                <a:effectLst/>
                <a:latin typeface="Arial" panose="020B0604020202020204" pitchFamily="34" charset="0"/>
                <a:ea typeface="Calibri" panose="020F0502020204030204" pitchFamily="34" charset="0"/>
                <a:cs typeface="Calibri" panose="020F0502020204030204" pitchFamily="34" charset="0"/>
              </a:rPr>
              <a:t>s to reach the Learning Goal?</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latin typeface="Arial" panose="020B0604020202020204" pitchFamily="34" charset="0"/>
                <a:ea typeface="Calibri" panose="020F0502020204030204" pitchFamily="34" charset="0"/>
                <a:cs typeface="Calibri" panose="020F0502020204030204" pitchFamily="34" charset="0"/>
              </a:rPr>
              <a:t>4.</a:t>
            </a:r>
            <a:r>
              <a:rPr lang="en-US" dirty="0">
                <a:effectLst/>
                <a:latin typeface="Arial" panose="020B0604020202020204" pitchFamily="34" charset="0"/>
                <a:ea typeface="Calibri" panose="020F0502020204030204" pitchFamily="34" charset="0"/>
                <a:cs typeface="Calibri" panose="020F0502020204030204" pitchFamily="34" charset="0"/>
              </a:rPr>
              <a:t> Ask for one strategy your child used to reach the Learning Goal.</a:t>
            </a:r>
          </a:p>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lnSpc>
                <a:spcPct val="107000"/>
              </a:lnSpc>
              <a:spcBef>
                <a:spcPts val="0"/>
              </a:spcBef>
              <a:spcAft>
                <a:spcPts val="0"/>
              </a:spcAft>
            </a:pPr>
            <a:r>
              <a:rPr lang="en-US" b="1" dirty="0">
                <a:latin typeface="Arial" panose="020B0604020202020204" pitchFamily="34" charset="0"/>
                <a:ea typeface="Calibri" panose="020F0502020204030204" pitchFamily="34" charset="0"/>
                <a:cs typeface="Calibri" panose="020F0502020204030204" pitchFamily="34" charset="0"/>
              </a:rPr>
              <a:t>5.</a:t>
            </a:r>
            <a:r>
              <a:rPr lang="en-US" dirty="0">
                <a:effectLst/>
                <a:latin typeface="Arial" panose="020B0604020202020204" pitchFamily="34" charset="0"/>
                <a:ea typeface="Calibri" panose="020F0502020204030204" pitchFamily="34" charset="0"/>
                <a:cs typeface="Calibri" panose="020F0502020204030204" pitchFamily="34" charset="0"/>
              </a:rPr>
              <a:t> Finally, ask what your child’s next step will be.</a:t>
            </a:r>
          </a:p>
        </p:txBody>
      </p:sp>
      <p:sp>
        <p:nvSpPr>
          <p:cNvPr id="4" name="Slide Number Placeholder 3"/>
          <p:cNvSpPr>
            <a:spLocks noGrp="1"/>
          </p:cNvSpPr>
          <p:nvPr>
            <p:ph type="sldNum" sz="quarter" idx="5"/>
          </p:nvPr>
        </p:nvSpPr>
        <p:spPr>
          <a:xfrm>
            <a:off x="6137054" y="8519318"/>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779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7688"/>
            <a:ext cx="5543550" cy="3117850"/>
          </a:xfrm>
        </p:spPr>
      </p:sp>
      <p:sp>
        <p:nvSpPr>
          <p:cNvPr id="3" name="Notes Placeholder 2"/>
          <p:cNvSpPr>
            <a:spLocks noGrp="1"/>
          </p:cNvSpPr>
          <p:nvPr>
            <p:ph type="body" idx="1"/>
          </p:nvPr>
        </p:nvSpPr>
        <p:spPr>
          <a:xfrm>
            <a:off x="678815" y="3752184"/>
            <a:ext cx="5560060" cy="3636705"/>
          </a:xfrm>
        </p:spPr>
        <p:txBody>
          <a:bodyPr/>
          <a:lstStyle/>
          <a:p>
            <a:r>
              <a:rPr lang="en-US" dirty="0">
                <a:effectLst/>
                <a:latin typeface="Arial" panose="020B0604020202020204" pitchFamily="34" charset="0"/>
                <a:ea typeface="Calibri" panose="020F0502020204030204" pitchFamily="34" charset="0"/>
                <a:cs typeface="Calibri" panose="020F0502020204030204" pitchFamily="34" charset="0"/>
              </a:rPr>
              <a:t>Think about how you will begin using this strategy. With your child or another partner, discuss how you can make this a regular conversation to be better informed about how your child is learning and to be better prepared to support that learning.</a:t>
            </a:r>
          </a:p>
          <a:p>
            <a:endParaRPr lang="en-US" dirty="0">
              <a:latin typeface="Arial" panose="020B0604020202020204" pitchFamily="34" charset="0"/>
              <a:ea typeface="Calibri" panose="020F0502020204030204" pitchFamily="34" charset="0"/>
              <a:cs typeface="Calibri" panose="020F0502020204030204" pitchFamily="34" charset="0"/>
            </a:endParaRPr>
          </a:p>
          <a:p>
            <a:r>
              <a:rPr lang="en-US" i="1" dirty="0">
                <a:effectLst/>
                <a:latin typeface="Arial" panose="020B0604020202020204" pitchFamily="34" charset="0"/>
                <a:ea typeface="Calibri" panose="020F0502020204030204" pitchFamily="34" charset="0"/>
                <a:cs typeface="Calibri" panose="020F0502020204030204" pitchFamily="34" charset="0"/>
              </a:rPr>
              <a:t>Assigned staff members at each table facilitate discussion.</a:t>
            </a:r>
          </a:p>
          <a:p>
            <a:endParaRPr lang="en-US" sz="1800" dirty="0">
              <a:effectLst/>
              <a:latin typeface="Arial" panose="020B0604020202020204" pitchFamily="34" charset="0"/>
              <a:ea typeface="Calibri" panose="020F0502020204030204" pitchFamily="34" charset="0"/>
              <a:cs typeface="Calibri" panose="020F0502020204030204" pitchFamily="34" charset="0"/>
            </a:endParaRPr>
          </a:p>
          <a:p>
            <a:endParaRPr lang="en-US" sz="1800" dirty="0">
              <a:effectLst/>
              <a:latin typeface="Arial" panose="020B0604020202020204" pitchFamily="34" charset="0"/>
              <a:ea typeface="Calibri" panose="020F0502020204030204" pitchFamily="34" charset="0"/>
              <a:cs typeface="Calibri" panose="020F0502020204030204" pitchFamily="34" charset="0"/>
            </a:endParaRPr>
          </a:p>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a:xfrm>
            <a:off x="5965644" y="8474389"/>
            <a:ext cx="562337" cy="463407"/>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905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68233"/>
            <a:ext cx="5560060" cy="4233821"/>
          </a:xfrm>
        </p:spPr>
        <p:txBody>
          <a:bodyPr/>
          <a:lstStyle/>
          <a:p>
            <a:r>
              <a:rPr lang="en-US" dirty="0">
                <a:latin typeface="Arial" panose="020B0604020202020204" pitchFamily="34" charset="0"/>
                <a:cs typeface="Arial" panose="020B0604020202020204" pitchFamily="34" charset="0"/>
              </a:rPr>
              <a:t>To help you use formative assessment at home, we have Formative Assessment Take Home Cards of the questions for you. Keep this in a handy place so you can ask the formative assessment questions often. This will help your child practice identifying Learning Goals and Criteria for Success, and it will help you know what your child is working on in school.</a:t>
            </a:r>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072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487363"/>
            <a:ext cx="5543550" cy="3117850"/>
          </a:xfrm>
        </p:spPr>
      </p:sp>
      <p:sp>
        <p:nvSpPr>
          <p:cNvPr id="3" name="Notes Placeholder 2"/>
          <p:cNvSpPr>
            <a:spLocks noGrp="1"/>
          </p:cNvSpPr>
          <p:nvPr>
            <p:ph type="body" idx="1"/>
          </p:nvPr>
        </p:nvSpPr>
        <p:spPr>
          <a:xfrm>
            <a:off x="687070" y="3713341"/>
            <a:ext cx="5560060" cy="3636705"/>
          </a:xfrm>
        </p:spPr>
        <p:txBody>
          <a:bodyPr/>
          <a:lstStyle/>
          <a:p>
            <a:r>
              <a:rPr lang="en-US" dirty="0">
                <a:latin typeface="Arial" panose="020B0604020202020204" pitchFamily="34" charset="0"/>
                <a:cs typeface="Arial" panose="020B0604020202020204" pitchFamily="34" charset="0"/>
              </a:rPr>
              <a:t>Parents, thank you for collaborating with us today and for supporting your child’s learning every day. We look forward to seeing you at the next AZPLS Parent Meeting so we can share more strategies with you.</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042991" y="8517008"/>
            <a:ext cx="61922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68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3" name="Notes Placeholder 2"/>
          <p:cNvSpPr>
            <a:spLocks noGrp="1"/>
          </p:cNvSpPr>
          <p:nvPr>
            <p:ph type="body" idx="1"/>
          </p:nvPr>
        </p:nvSpPr>
        <p:spPr>
          <a:xfrm>
            <a:off x="685800" y="3712191"/>
            <a:ext cx="5486400" cy="3390312"/>
          </a:xfrm>
        </p:spPr>
        <p:txBody>
          <a:bodyPr/>
          <a:lstStyle/>
          <a:p>
            <a:r>
              <a:rPr lang="en-US" i="1" dirty="0">
                <a:latin typeface="Arial" panose="020B0604020202020204" pitchFamily="34" charset="0"/>
                <a:cs typeface="Arial" panose="020B0604020202020204" pitchFamily="34" charset="0"/>
              </a:rPr>
              <a:t>Optional: Ask the parents to fill out a survey about the presentation.</a:t>
            </a:r>
          </a:p>
          <a:p>
            <a:endParaRPr lang="en-US" dirty="0"/>
          </a:p>
        </p:txBody>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358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744530"/>
            <a:ext cx="5560060" cy="3636705"/>
          </a:xfrm>
        </p:spPr>
        <p:txBody>
          <a:bodyPr/>
          <a:lstStyle/>
          <a:p>
            <a:r>
              <a:rPr lang="en-US" dirty="0">
                <a:latin typeface="Arial" panose="020B0604020202020204" pitchFamily="34" charset="0"/>
                <a:cs typeface="Arial" panose="020B0604020202020204" pitchFamily="34" charset="0"/>
              </a:rPr>
              <a:t>You are important partners in this project, and </a:t>
            </a:r>
            <a:r>
              <a:rPr lang="en-US" dirty="0">
                <a:latin typeface="Arial" panose="020B0604020202020204" pitchFamily="34" charset="0"/>
                <a:cs typeface="Calibri" panose="020F0502020204030204" pitchFamily="34" charset="0"/>
              </a:rPr>
              <a:t>w</a:t>
            </a:r>
            <a:r>
              <a:rPr lang="en-US" dirty="0">
                <a:effectLst/>
                <a:latin typeface="Arial" panose="020B0604020202020204" pitchFamily="34" charset="0"/>
                <a:ea typeface="Calibri" panose="020F0502020204030204" pitchFamily="34" charset="0"/>
                <a:cs typeface="Calibri" panose="020F0502020204030204" pitchFamily="34" charset="0"/>
              </a:rPr>
              <a:t>e want to recognize everyone who is here.</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Please raise your hand if you are a parent of a child, you are a teacher, or you are a student in:</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K-2</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3-5</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Grades 6-8</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Thank you all for your time, support, and dedication to our collaborative efforts to increase literacy achievement for every student. We are excited to have you here tonight!</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8635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Today, we will identify what formative assessment is and is not. We will explain how your children and their teachers use formative assessment as a method to increase learning every day.</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We will also teach you a formative assessment strategy that you can use with your children at home to </a:t>
            </a:r>
            <a:r>
              <a:rPr lang="en-US" dirty="0">
                <a:latin typeface="Arial" panose="020B0604020202020204" pitchFamily="34" charset="0"/>
                <a:ea typeface="Calibri" panose="020F0502020204030204" pitchFamily="34" charset="0"/>
                <a:cs typeface="Calibri" panose="020F0502020204030204" pitchFamily="34" charset="0"/>
              </a:rPr>
              <a:t>receive a more specific answer</a:t>
            </a:r>
            <a:r>
              <a:rPr lang="en-US" dirty="0">
                <a:effectLst/>
                <a:latin typeface="Arial" panose="020B0604020202020204" pitchFamily="34" charset="0"/>
                <a:ea typeface="Calibri" panose="020F0502020204030204" pitchFamily="34" charset="0"/>
                <a:cs typeface="Calibri" panose="020F0502020204030204" pitchFamily="34" charset="0"/>
              </a:rPr>
              <a:t> when you ask, “What did you </a:t>
            </a:r>
            <a:r>
              <a:rPr lang="en-US" dirty="0">
                <a:latin typeface="Arial" panose="020B0604020202020204" pitchFamily="34" charset="0"/>
                <a:ea typeface="Calibri" panose="020F0502020204030204" pitchFamily="34" charset="0"/>
                <a:cs typeface="Calibri" panose="020F0502020204030204" pitchFamily="34" charset="0"/>
              </a:rPr>
              <a:t>learn</a:t>
            </a:r>
            <a:r>
              <a:rPr lang="en-US" dirty="0">
                <a:effectLst/>
                <a:latin typeface="Arial" panose="020B0604020202020204" pitchFamily="34" charset="0"/>
                <a:ea typeface="Calibri" panose="020F0502020204030204" pitchFamily="34" charset="0"/>
                <a:cs typeface="Calibri" panose="020F0502020204030204" pitchFamily="34" charset="0"/>
              </a:rPr>
              <a:t> at school today?”</a:t>
            </a: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016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487363"/>
            <a:ext cx="5486400" cy="3086100"/>
          </a:xfrm>
        </p:spPr>
      </p:sp>
      <p:sp>
        <p:nvSpPr>
          <p:cNvPr id="3" name="Notes Placeholder 2"/>
          <p:cNvSpPr>
            <a:spLocks noGrp="1"/>
          </p:cNvSpPr>
          <p:nvPr>
            <p:ph type="body" idx="1"/>
          </p:nvPr>
        </p:nvSpPr>
        <p:spPr>
          <a:xfrm>
            <a:off x="714375" y="3700836"/>
            <a:ext cx="5486400" cy="3600450"/>
          </a:xfrm>
        </p:spPr>
        <p:txBody>
          <a:bodyPr/>
          <a:lstStyle/>
          <a:p>
            <a:pPr marL="0" marR="0">
              <a:spcBef>
                <a:spcPts val="0"/>
              </a:spcBef>
              <a:spcAft>
                <a:spcPts val="0"/>
              </a:spcAft>
            </a:pPr>
            <a:r>
              <a:rPr lang="en-US" dirty="0">
                <a:latin typeface="Arial" panose="020B0604020202020204" pitchFamily="34" charset="0"/>
                <a:ea typeface="Calibri" panose="020F0502020204030204" pitchFamily="34" charset="0"/>
                <a:cs typeface="Calibri" panose="020F0502020204030204" pitchFamily="34" charset="0"/>
              </a:rPr>
              <a:t>Let’s begin with </a:t>
            </a:r>
            <a:r>
              <a:rPr lang="en-US" b="1" dirty="0">
                <a:effectLst/>
                <a:latin typeface="Arial" panose="020B0604020202020204" pitchFamily="34" charset="0"/>
                <a:ea typeface="Calibri" panose="020F0502020204030204" pitchFamily="34" charset="0"/>
                <a:cs typeface="Calibri" panose="020F0502020204030204" pitchFamily="34" charset="0"/>
              </a:rPr>
              <a:t>Handout 1</a:t>
            </a:r>
            <a:r>
              <a:rPr lang="en-US" b="1" dirty="0">
                <a:latin typeface="Arial" panose="020B0604020202020204" pitchFamily="34" charset="0"/>
                <a:ea typeface="Calibri" panose="020F0502020204030204" pitchFamily="34" charset="0"/>
                <a:cs typeface="Calibri" panose="020F0502020204030204" pitchFamily="34" charset="0"/>
              </a:rPr>
              <a:t>:</a:t>
            </a:r>
            <a:r>
              <a:rPr lang="en-US" dirty="0">
                <a:effectLst/>
                <a:latin typeface="Arial" panose="020B0604020202020204" pitchFamily="34" charset="0"/>
                <a:ea typeface="Calibri" panose="020F0502020204030204" pitchFamily="34" charset="0"/>
                <a:cs typeface="Calibri" panose="020F0502020204030204" pitchFamily="34" charset="0"/>
              </a:rPr>
              <a:t> </a:t>
            </a:r>
            <a:r>
              <a:rPr lang="en-US" b="1" dirty="0">
                <a:effectLst/>
                <a:latin typeface="Arial" panose="020B0604020202020204" pitchFamily="34" charset="0"/>
                <a:ea typeface="Calibri" panose="020F0502020204030204" pitchFamily="34" charset="0"/>
                <a:cs typeface="Calibri" panose="020F0502020204030204" pitchFamily="34" charset="0"/>
              </a:rPr>
              <a:t>My Learning Focus</a:t>
            </a:r>
            <a:r>
              <a:rPr lang="en-US" dirty="0">
                <a:effectLst/>
                <a:latin typeface="Arial" panose="020B0604020202020204" pitchFamily="34" charset="0"/>
                <a:ea typeface="Calibri" panose="020F0502020204030204" pitchFamily="34" charset="0"/>
                <a:cs typeface="Calibri" panose="020F0502020204030204" pitchFamily="34" charset="0"/>
              </a:rPr>
              <a:t>,</a:t>
            </a:r>
            <a:r>
              <a:rPr lang="en-US" b="1" dirty="0">
                <a:effectLst/>
                <a:latin typeface="Arial" panose="020B0604020202020204" pitchFamily="34" charset="0"/>
                <a:ea typeface="Calibri" panose="020F0502020204030204" pitchFamily="34" charset="0"/>
                <a:cs typeface="Calibri" panose="020F0502020204030204" pitchFamily="34" charset="0"/>
              </a:rPr>
              <a:t> </a:t>
            </a:r>
            <a:r>
              <a:rPr lang="en-US" dirty="0">
                <a:latin typeface="Arial" panose="020B0604020202020204" pitchFamily="34" charset="0"/>
                <a:ea typeface="Calibri" panose="020F0502020204030204" pitchFamily="34" charset="0"/>
                <a:cs typeface="Calibri" panose="020F0502020204030204" pitchFamily="34" charset="0"/>
              </a:rPr>
              <a:t>a strategy teachers and students are using.</a:t>
            </a:r>
            <a:r>
              <a:rPr lang="en-US" b="1" dirty="0">
                <a:effectLst/>
                <a:latin typeface="Arial" panose="020B0604020202020204" pitchFamily="34" charset="0"/>
                <a:ea typeface="Calibri" panose="020F0502020204030204" pitchFamily="34" charset="0"/>
                <a:cs typeface="Calibri" panose="020F0502020204030204" pitchFamily="34" charset="0"/>
              </a:rPr>
              <a:t> </a:t>
            </a:r>
            <a:r>
              <a:rPr lang="en-US" b="1" dirty="0">
                <a:latin typeface="Arial" panose="020B0604020202020204" pitchFamily="34" charset="0"/>
                <a:ea typeface="Calibri" panose="020F0502020204030204" pitchFamily="34" charset="0"/>
                <a:cs typeface="Calibri" panose="020F0502020204030204" pitchFamily="34" charset="0"/>
              </a:rPr>
              <a:t>Part A</a:t>
            </a:r>
            <a:r>
              <a:rPr lang="en-US" dirty="0">
                <a:latin typeface="Arial" panose="020B0604020202020204" pitchFamily="34" charset="0"/>
                <a:ea typeface="Calibri" panose="020F0502020204030204" pitchFamily="34" charset="0"/>
                <a:cs typeface="Calibri" panose="020F0502020204030204" pitchFamily="34" charset="0"/>
              </a:rPr>
              <a:t> includes</a:t>
            </a:r>
            <a:r>
              <a:rPr lang="en-US" dirty="0">
                <a:effectLst/>
                <a:latin typeface="Arial" panose="020B0604020202020204" pitchFamily="34" charset="0"/>
                <a:ea typeface="Calibri" panose="020F0502020204030204" pitchFamily="34" charset="0"/>
                <a:cs typeface="Calibri" panose="020F0502020204030204" pitchFamily="34" charset="0"/>
              </a:rPr>
              <a:t> the three questions we introduced in our last meeting and the answers for today’s presentation. Let’s look at how the questions are answered. </a:t>
            </a:r>
          </a:p>
          <a:p>
            <a:pPr marL="0" marR="0">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You would first ask yourself: Where am I headed? The answer: </a:t>
            </a:r>
          </a:p>
          <a:p>
            <a:pPr marL="0" marR="0">
              <a:spcBef>
                <a:spcPts val="0"/>
              </a:spcBef>
              <a:spcAft>
                <a:spcPts val="0"/>
              </a:spcAft>
            </a:pPr>
            <a:r>
              <a:rPr lang="en-US" sz="600" dirty="0">
                <a:effectLst/>
                <a:latin typeface="Arial" panose="020B0604020202020204" pitchFamily="34" charset="0"/>
                <a:ea typeface="Calibri" panose="020F0502020204030204" pitchFamily="34" charset="0"/>
                <a:cs typeface="Calibri" panose="020F050202020403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I will </a:t>
            </a:r>
            <a:r>
              <a:rPr lang="en-US" dirty="0">
                <a:latin typeface="Arial" panose="020B0604020202020204" pitchFamily="34" charset="0"/>
                <a:ea typeface="Calibri" panose="020F0502020204030204" pitchFamily="34" charset="0"/>
                <a:cs typeface="Calibri" panose="020F0502020204030204" pitchFamily="34" charset="0"/>
              </a:rPr>
              <a:t>understand</a:t>
            </a:r>
            <a:r>
              <a:rPr lang="en-US" dirty="0">
                <a:effectLst/>
                <a:latin typeface="Arial" panose="020B0604020202020204" pitchFamily="34" charset="0"/>
                <a:ea typeface="Calibri" panose="020F0502020204030204" pitchFamily="34" charset="0"/>
                <a:cs typeface="Calibri" panose="020F0502020204030204" pitchFamily="34" charset="0"/>
              </a:rPr>
              <a:t> formative assessment. </a:t>
            </a:r>
          </a:p>
          <a:p>
            <a:pPr marL="0" marR="0">
              <a:spcBef>
                <a:spcPts val="0"/>
              </a:spcBef>
              <a:spcAft>
                <a:spcPts val="0"/>
              </a:spcAft>
            </a:pPr>
            <a:endParaRPr lang="en-US" sz="600"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I </a:t>
            </a:r>
            <a:r>
              <a:rPr lang="en-US" dirty="0">
                <a:latin typeface="Arial" panose="020B0604020202020204" pitchFamily="34" charset="0"/>
                <a:ea typeface="Calibri" panose="020F0502020204030204" pitchFamily="34" charset="0"/>
                <a:cs typeface="Calibri" panose="020F0502020204030204" pitchFamily="34" charset="0"/>
              </a:rPr>
              <a:t>will understand </a:t>
            </a:r>
            <a:r>
              <a:rPr lang="en-US" dirty="0">
                <a:effectLst/>
                <a:latin typeface="Arial" panose="020B0604020202020204" pitchFamily="34" charset="0"/>
                <a:ea typeface="Calibri" panose="020F0502020204030204" pitchFamily="34" charset="0"/>
                <a:cs typeface="Calibri" panose="020F0502020204030204" pitchFamily="34" charset="0"/>
              </a:rPr>
              <a:t>how formative assessment is used in my child’s classroom.</a:t>
            </a:r>
          </a:p>
          <a:p>
            <a:pPr marL="0" marR="0">
              <a:spcBef>
                <a:spcPts val="0"/>
              </a:spcBef>
              <a:spcAft>
                <a:spcPts val="0"/>
              </a:spcAft>
            </a:pPr>
            <a:endParaRPr lang="en-US" sz="600"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I will understand how to use formative assessment at home to support my </a:t>
            </a:r>
          </a:p>
          <a:p>
            <a:pPr marL="0" marR="0">
              <a:spcBef>
                <a:spcPts val="0"/>
              </a:spcBef>
              <a:spcAft>
                <a:spcPts val="0"/>
              </a:spcAft>
            </a:pPr>
            <a:r>
              <a:rPr lang="en-US" dirty="0">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 child’s learning.</a:t>
            </a:r>
          </a:p>
          <a:p>
            <a:pPr marL="0" marR="0">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Next, you would ask yourself: Where am I now? The answer: </a:t>
            </a:r>
          </a:p>
          <a:p>
            <a:pPr marL="0" marR="0">
              <a:spcBef>
                <a:spcPts val="0"/>
              </a:spcBef>
              <a:spcAft>
                <a:spcPts val="0"/>
              </a:spcAft>
            </a:pPr>
            <a:r>
              <a:rPr lang="en-US" sz="600" dirty="0">
                <a:effectLst/>
                <a:latin typeface="Arial" panose="020B0604020202020204" pitchFamily="34" charset="0"/>
                <a:ea typeface="Calibri" panose="020F0502020204030204" pitchFamily="34" charset="0"/>
                <a:cs typeface="Calibri" panose="020F0502020204030204" pitchFamily="34" charset="0"/>
              </a:rPr>
              <a:t>                                                                                            </a:t>
            </a: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Today, I </a:t>
            </a:r>
            <a:r>
              <a:rPr lang="en-US" dirty="0">
                <a:latin typeface="Arial" panose="020B0604020202020204" pitchFamily="34" charset="0"/>
                <a:ea typeface="Calibri" panose="020F0502020204030204" pitchFamily="34" charset="0"/>
                <a:cs typeface="Calibri" panose="020F0502020204030204" pitchFamily="34" charset="0"/>
              </a:rPr>
              <a:t>am going to learn</a:t>
            </a:r>
            <a:r>
              <a:rPr lang="en-US" dirty="0">
                <a:effectLst/>
                <a:latin typeface="Arial" panose="020B0604020202020204" pitchFamily="34" charset="0"/>
                <a:ea typeface="Calibri" panose="020F0502020204030204" pitchFamily="34" charset="0"/>
                <a:cs typeface="Calibri" panose="020F0502020204030204" pitchFamily="34" charset="0"/>
              </a:rPr>
              <a:t> what formative assessment is and how it is used to</a:t>
            </a:r>
          </a:p>
          <a:p>
            <a:pPr marL="0" marR="0">
              <a:spcBef>
                <a:spcPts val="0"/>
              </a:spcBef>
              <a:spcAft>
                <a:spcPts val="0"/>
              </a:spcAft>
            </a:pPr>
            <a:r>
              <a:rPr lang="en-US" dirty="0">
                <a:latin typeface="Arial" panose="020B0604020202020204" pitchFamily="34" charset="0"/>
                <a:ea typeface="Calibri" panose="020F0502020204030204" pitchFamily="34" charset="0"/>
                <a:cs typeface="Calibri" panose="020F0502020204030204" pitchFamily="34" charset="0"/>
              </a:rPr>
              <a:t>  </a:t>
            </a:r>
            <a:r>
              <a:rPr lang="en-US" dirty="0">
                <a:effectLst/>
                <a:latin typeface="Arial" panose="020B0604020202020204" pitchFamily="34" charset="0"/>
                <a:ea typeface="Calibri" panose="020F0502020204030204" pitchFamily="34" charset="0"/>
                <a:cs typeface="Calibri" panose="020F0502020204030204" pitchFamily="34" charset="0"/>
              </a:rPr>
              <a:t> support my child’s learning.</a:t>
            </a:r>
          </a:p>
          <a:p>
            <a:pPr marL="0" marR="0">
              <a:spcBef>
                <a:spcPts val="0"/>
              </a:spcBef>
              <a:spcAft>
                <a:spcPts val="0"/>
              </a:spcAft>
            </a:pPr>
            <a:r>
              <a:rPr lang="en-US" dirty="0">
                <a:solidFill>
                  <a:srgbClr val="00B050"/>
                </a:solidFill>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Finally, you would ask: How will I close the gap?</a:t>
            </a:r>
          </a:p>
          <a:p>
            <a:pPr marL="0" marR="0">
              <a:spcBef>
                <a:spcPts val="0"/>
              </a:spcBef>
              <a:spcAft>
                <a:spcPts val="0"/>
              </a:spcAft>
            </a:pPr>
            <a:r>
              <a:rPr lang="en-US" sz="600" dirty="0">
                <a:effectLst/>
                <a:latin typeface="Arial" panose="020B0604020202020204" pitchFamily="34" charset="0"/>
                <a:ea typeface="Calibri" panose="020F0502020204030204" pitchFamily="34" charset="0"/>
                <a:cs typeface="Calibri" panose="020F0502020204030204" pitchFamily="34" charset="0"/>
              </a:rPr>
              <a:t>	</a:t>
            </a:r>
            <a:endParaRPr lang="en-US" sz="900"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I will follow the presentation and participate in the activities.</a:t>
            </a:r>
          </a:p>
          <a:p>
            <a:endParaRPr lang="en-US" dirty="0"/>
          </a:p>
        </p:txBody>
      </p:sp>
      <p:sp>
        <p:nvSpPr>
          <p:cNvPr id="4" name="Slide Number Placeholder 3"/>
          <p:cNvSpPr>
            <a:spLocks noGrp="1"/>
          </p:cNvSpPr>
          <p:nvPr>
            <p:ph type="sldNum" sz="quarter" idx="5"/>
          </p:nvPr>
        </p:nvSpPr>
        <p:spPr>
          <a:xfrm>
            <a:off x="6137054" y="8519318"/>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90550"/>
            <a:ext cx="5543550" cy="3117850"/>
          </a:xfrm>
        </p:spPr>
      </p:sp>
      <p:sp>
        <p:nvSpPr>
          <p:cNvPr id="3" name="Notes Placeholder 2"/>
          <p:cNvSpPr>
            <a:spLocks noGrp="1"/>
          </p:cNvSpPr>
          <p:nvPr>
            <p:ph type="body" idx="1"/>
          </p:nvPr>
        </p:nvSpPr>
        <p:spPr>
          <a:xfrm>
            <a:off x="703263" y="3843999"/>
            <a:ext cx="5560060" cy="3867125"/>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The Learning Goal focuses instruction and learning on the targeted content. It describes what students are to know and be able to do by the end of a learning period.</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b="1" dirty="0">
                <a:effectLst/>
                <a:latin typeface="Arial" panose="020B0604020202020204" pitchFamily="34" charset="0"/>
                <a:ea typeface="Calibri" panose="020F0502020204030204" pitchFamily="34" charset="0"/>
                <a:cs typeface="Calibri" panose="020F0502020204030204" pitchFamily="34" charset="0"/>
              </a:rPr>
              <a:t>Part B</a:t>
            </a:r>
            <a:r>
              <a:rPr lang="en-US" dirty="0">
                <a:effectLst/>
                <a:latin typeface="Arial" panose="020B0604020202020204" pitchFamily="34" charset="0"/>
                <a:ea typeface="Calibri" panose="020F0502020204030204" pitchFamily="34" charset="0"/>
                <a:cs typeface="Calibri" panose="020F0502020204030204" pitchFamily="34" charset="0"/>
              </a:rPr>
              <a:t> on your handout lists your Learning Goal for today. Today, you will understand formative assessment, how formative assessment is used in your child’s class, and how to use formative assessment at home to support your child’s learning.</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6263323" y="8591249"/>
            <a:ext cx="415641" cy="463407"/>
          </a:xfrm>
        </p:spPr>
        <p:txBody>
          <a:bodyPr/>
          <a:lstStyle/>
          <a:p>
            <a:fld id="{CFC2B90E-D175-4AE2-AA04-154A5FFD49C1}"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94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90550"/>
            <a:ext cx="5543550" cy="3117850"/>
          </a:xfrm>
        </p:spPr>
      </p:sp>
      <p:sp>
        <p:nvSpPr>
          <p:cNvPr id="3" name="Notes Placeholder 2"/>
          <p:cNvSpPr>
            <a:spLocks noGrp="1"/>
          </p:cNvSpPr>
          <p:nvPr>
            <p:ph type="body" idx="1"/>
          </p:nvPr>
        </p:nvSpPr>
        <p:spPr>
          <a:xfrm>
            <a:off x="703263" y="3843999"/>
            <a:ext cx="5560060" cy="3867125"/>
          </a:xfrm>
        </p:spPr>
        <p:txBody>
          <a:bodyPr/>
          <a:lstStyle/>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Criteria for Success describe what successful achievement of the Learning Goal looks like. This helps teachers and students identify where the students are in reaching the Learning Goal.</a:t>
            </a:r>
          </a:p>
          <a:p>
            <a:pPr marL="0" marR="0">
              <a:spcBef>
                <a:spcPts val="0"/>
              </a:spcBef>
              <a:spcAft>
                <a:spcPts val="0"/>
              </a:spcAft>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b="1" dirty="0">
                <a:effectLst/>
                <a:latin typeface="Arial" panose="020B0604020202020204" pitchFamily="34" charset="0"/>
                <a:ea typeface="Calibri" panose="020F0502020204030204" pitchFamily="34" charset="0"/>
                <a:cs typeface="Calibri" panose="020F0502020204030204" pitchFamily="34" charset="0"/>
              </a:rPr>
              <a:t>Part C </a:t>
            </a:r>
            <a:r>
              <a:rPr lang="en-US" dirty="0">
                <a:effectLst/>
                <a:latin typeface="Arial" panose="020B0604020202020204" pitchFamily="34" charset="0"/>
                <a:ea typeface="Calibri" panose="020F0502020204030204" pitchFamily="34" charset="0"/>
                <a:cs typeface="Calibri" panose="020F0502020204030204" pitchFamily="34" charset="0"/>
              </a:rPr>
              <a:t>on your handout describes today’s Criteria for Success. You will know you have achieved your Learning Goal when you can:</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Calibri" panose="020F0502020204030204" pitchFamily="34" charset="0"/>
              </a:rPr>
              <a:t>D</a:t>
            </a:r>
            <a:r>
              <a:rPr lang="en-US" dirty="0">
                <a:effectLst/>
                <a:latin typeface="Arial" panose="020B0604020202020204" pitchFamily="34" charset="0"/>
                <a:ea typeface="Calibri" panose="020F0502020204030204" pitchFamily="34" charset="0"/>
                <a:cs typeface="Calibri" panose="020F0502020204030204" pitchFamily="34" charset="0"/>
              </a:rPr>
              <a:t>efine formative assessment.</a:t>
            </a:r>
          </a:p>
          <a:p>
            <a:pPr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Calibri" panose="020F0502020204030204" pitchFamily="34" charset="0"/>
              </a:rPr>
              <a:t>D</a:t>
            </a:r>
            <a:r>
              <a:rPr lang="en-US" dirty="0">
                <a:effectLst/>
                <a:latin typeface="Arial" panose="020B0604020202020204" pitchFamily="34" charset="0"/>
                <a:ea typeface="Calibri" panose="020F0502020204030204" pitchFamily="34" charset="0"/>
                <a:cs typeface="Calibri" panose="020F0502020204030204" pitchFamily="34" charset="0"/>
              </a:rPr>
              <a:t>escribe how the teacher and your child use formative assessment.</a:t>
            </a:r>
          </a:p>
          <a:p>
            <a:pPr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171450" marR="0" indent="-171450">
              <a:spcBef>
                <a:spcPts val="0"/>
              </a:spcBef>
              <a:spcAft>
                <a:spcPts val="0"/>
              </a:spcAft>
              <a:buFont typeface="Wingdings" panose="05000000000000000000" pitchFamily="2" charset="2"/>
              <a:buChar char="ü"/>
            </a:pPr>
            <a:r>
              <a:rPr lang="en-US" dirty="0">
                <a:latin typeface="Arial" panose="020B0604020202020204" pitchFamily="34" charset="0"/>
                <a:ea typeface="Calibri" panose="020F0502020204030204" pitchFamily="34" charset="0"/>
                <a:cs typeface="Calibri" panose="020F0502020204030204" pitchFamily="34" charset="0"/>
              </a:rPr>
              <a:t>I</a:t>
            </a:r>
            <a:r>
              <a:rPr lang="en-US" dirty="0">
                <a:effectLst/>
                <a:latin typeface="Arial" panose="020B0604020202020204" pitchFamily="34" charset="0"/>
                <a:ea typeface="Calibri" panose="020F0502020204030204" pitchFamily="34" charset="0"/>
                <a:cs typeface="Calibri" panose="020F0502020204030204" pitchFamily="34" charset="0"/>
              </a:rPr>
              <a:t>dentify a strategy you can use at home.</a:t>
            </a:r>
          </a:p>
          <a:p>
            <a:pPr marL="0" marR="0">
              <a:spcBef>
                <a:spcPts val="0"/>
              </a:spcBef>
              <a:spcAft>
                <a:spcPts val="0"/>
              </a:spcAft>
            </a:pP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dirty="0">
              <a:effectLst/>
              <a:latin typeface="Arial"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a:xfrm>
            <a:off x="6263323" y="8591249"/>
            <a:ext cx="415641" cy="463407"/>
          </a:xfrm>
        </p:spPr>
        <p:txBody>
          <a:bodyPr/>
          <a:lstStyle/>
          <a:p>
            <a:fld id="{CFC2B90E-D175-4AE2-AA04-154A5FFD49C1}" type="slidenum">
              <a:rPr lang="en-US" smtClean="0">
                <a:latin typeface="Arial" panose="020B0604020202020204" pitchFamily="34" charset="0"/>
                <a:cs typeface="Arial" panose="020B0604020202020204" pitchFamily="34" charset="0"/>
              </a:rPr>
              <a:t>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544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444500"/>
            <a:ext cx="5543550" cy="3117850"/>
          </a:xfrm>
        </p:spPr>
      </p:sp>
      <p:sp>
        <p:nvSpPr>
          <p:cNvPr id="3" name="Notes Placeholder 2"/>
          <p:cNvSpPr>
            <a:spLocks noGrp="1"/>
          </p:cNvSpPr>
          <p:nvPr>
            <p:ph type="body" idx="1"/>
          </p:nvPr>
        </p:nvSpPr>
        <p:spPr>
          <a:xfrm>
            <a:off x="695007" y="3631542"/>
            <a:ext cx="5560060" cy="3995651"/>
          </a:xfrm>
        </p:spPr>
        <p:txBody>
          <a:bodyPr/>
          <a:lstStyle/>
          <a:p>
            <a:pPr marL="0" marR="0"/>
            <a:r>
              <a:rPr lang="en-US" i="1" dirty="0">
                <a:effectLst/>
                <a:latin typeface="Arial" panose="020B0604020202020204" pitchFamily="34" charset="0"/>
                <a:ea typeface="Calibri" panose="020F0502020204030204" pitchFamily="34" charset="0"/>
                <a:cs typeface="Calibri" panose="020F0502020204030204" pitchFamily="34" charset="0"/>
              </a:rPr>
              <a:t>Use the </a:t>
            </a:r>
            <a:r>
              <a:rPr lang="en-US" b="1" i="1" dirty="0">
                <a:latin typeface="Arial" panose="020B0604020202020204" pitchFamily="34" charset="0"/>
                <a:ea typeface="Calibri" panose="020F0502020204030204" pitchFamily="34" charset="0"/>
                <a:cs typeface="Calibri" panose="020F0502020204030204" pitchFamily="34" charset="0"/>
              </a:rPr>
              <a:t>P</a:t>
            </a:r>
            <a:r>
              <a:rPr lang="en-US" b="1" i="1" dirty="0">
                <a:effectLst/>
                <a:latin typeface="Arial" panose="020B0604020202020204" pitchFamily="34" charset="0"/>
                <a:ea typeface="Calibri" panose="020F0502020204030204" pitchFamily="34" charset="0"/>
                <a:cs typeface="Calibri" panose="020F0502020204030204" pitchFamily="34" charset="0"/>
              </a:rPr>
              <a:t>oster </a:t>
            </a:r>
            <a:r>
              <a:rPr lang="en-US" i="1" dirty="0">
                <a:effectLst/>
                <a:latin typeface="Arial" panose="020B0604020202020204" pitchFamily="34" charset="0"/>
                <a:ea typeface="Calibri" panose="020F0502020204030204" pitchFamily="34" charset="0"/>
                <a:cs typeface="Calibri" panose="020F0502020204030204" pitchFamily="34" charset="0"/>
              </a:rPr>
              <a:t>to point out each piece referenced in </a:t>
            </a:r>
            <a:r>
              <a:rPr lang="en-US" b="1" i="1" dirty="0">
                <a:effectLst/>
                <a:latin typeface="Arial" panose="020B0604020202020204" pitchFamily="34" charset="0"/>
                <a:ea typeface="Calibri" panose="020F0502020204030204" pitchFamily="34" charset="0"/>
                <a:cs typeface="Calibri" panose="020F0502020204030204" pitchFamily="34" charset="0"/>
              </a:rPr>
              <a:t>Handout 2</a:t>
            </a:r>
            <a:r>
              <a:rPr lang="en-US" i="1" dirty="0">
                <a:effectLst/>
                <a:latin typeface="Arial" panose="020B0604020202020204" pitchFamily="34" charset="0"/>
                <a:ea typeface="Calibri" panose="020F0502020204030204" pitchFamily="34" charset="0"/>
                <a:cs typeface="Calibri" panose="020F0502020204030204" pitchFamily="34" charset="0"/>
              </a:rPr>
              <a:t> so all parents can easily find it on their handout.</a:t>
            </a:r>
            <a:endParaRPr lang="en-US" i="1" dirty="0">
              <a:latin typeface="Arial" panose="020B0604020202020204" pitchFamily="34" charset="0"/>
              <a:ea typeface="Calibri" panose="020F0502020204030204" pitchFamily="34" charset="0"/>
              <a:cs typeface="Calibri" panose="020F0502020204030204" pitchFamily="34" charset="0"/>
            </a:endParaRPr>
          </a:p>
          <a:p>
            <a:pPr marL="0" marR="0"/>
            <a:endParaRPr lang="en-US" dirty="0">
              <a:effectLst/>
              <a:latin typeface="Arial" panose="020B0604020202020204" pitchFamily="34" charset="0"/>
              <a:ea typeface="Calibri" panose="020F0502020204030204" pitchFamily="34" charset="0"/>
              <a:cs typeface="Calibri" panose="020F0502020204030204" pitchFamily="34" charset="0"/>
            </a:endParaRPr>
          </a:p>
          <a:p>
            <a:r>
              <a:rPr lang="en-US" dirty="0">
                <a:effectLst/>
                <a:latin typeface="Arial" panose="020B0604020202020204" pitchFamily="34" charset="0"/>
                <a:ea typeface="Calibri" panose="020F0502020204030204" pitchFamily="34" charset="0"/>
                <a:cs typeface="Calibri" panose="020F0502020204030204" pitchFamily="34" charset="0"/>
              </a:rPr>
              <a:t>Let’s examine formative assessment in the classroom. Following the information on the left side of the </a:t>
            </a:r>
            <a:r>
              <a:rPr lang="en-US" b="1" dirty="0">
                <a:effectLst/>
                <a:latin typeface="Arial" panose="020B0604020202020204" pitchFamily="34" charset="0"/>
                <a:ea typeface="Calibri" panose="020F0502020204030204" pitchFamily="34" charset="0"/>
                <a:cs typeface="Calibri" panose="020F0502020204030204" pitchFamily="34" charset="0"/>
              </a:rPr>
              <a:t>Poster, </a:t>
            </a:r>
            <a:r>
              <a:rPr lang="en-US" dirty="0">
                <a:effectLst/>
                <a:latin typeface="Arial" panose="020B0604020202020204" pitchFamily="34" charset="0"/>
                <a:ea typeface="Calibri" panose="020F0502020204030204" pitchFamily="34" charset="0"/>
                <a:cs typeface="Calibri" panose="020F0502020204030204" pitchFamily="34" charset="0"/>
              </a:rPr>
              <a:t>we will learn what it is and the value of both teachers and students using it. You have the same information in </a:t>
            </a:r>
            <a:r>
              <a:rPr lang="en-US" b="1" dirty="0">
                <a:effectLst/>
                <a:latin typeface="Arial" panose="020B0604020202020204" pitchFamily="34" charset="0"/>
                <a:ea typeface="Calibri" panose="020F0502020204030204" pitchFamily="34" charset="0"/>
                <a:cs typeface="Calibri" panose="020F0502020204030204" pitchFamily="34" charset="0"/>
              </a:rPr>
              <a:t>Handout 2: What Is Formative Assessment?</a:t>
            </a:r>
            <a:r>
              <a:rPr lang="en-US" dirty="0">
                <a:effectLst/>
                <a:latin typeface="Arial" panose="020B0604020202020204" pitchFamily="34" charset="0"/>
                <a:ea typeface="Calibri" panose="020F0502020204030204" pitchFamily="34" charset="0"/>
                <a:cs typeface="Calibri" panose="020F0502020204030204" pitchFamily="34" charset="0"/>
              </a:rPr>
              <a:t>  </a:t>
            </a:r>
          </a:p>
          <a:p>
            <a:r>
              <a:rPr lang="en-US" dirty="0">
                <a:latin typeface="Arial" panose="020B0604020202020204" pitchFamily="34" charset="0"/>
                <a:ea typeface="Calibri" panose="020F0502020204030204" pitchFamily="34" charset="0"/>
                <a:cs typeface="Calibri" panose="020F0502020204030204" pitchFamily="34" charset="0"/>
              </a:rPr>
              <a:t> </a:t>
            </a:r>
          </a:p>
          <a:p>
            <a:r>
              <a:rPr lang="en-US" i="1" dirty="0">
                <a:effectLst/>
                <a:latin typeface="Arial" panose="020B0604020202020204" pitchFamily="34" charset="0"/>
                <a:ea typeface="Calibri" panose="020F0502020204030204" pitchFamily="34" charset="0"/>
                <a:cs typeface="Calibri" panose="020F0502020204030204" pitchFamily="34" charset="0"/>
              </a:rPr>
              <a:t>Point to numbers 1–3 on the poster.</a:t>
            </a:r>
          </a:p>
          <a:p>
            <a:endParaRPr lang="en-US" sz="700" dirty="0">
              <a:effectLst/>
              <a:latin typeface="Arial" panose="020B0604020202020204" pitchFamily="34" charset="0"/>
              <a:ea typeface="Calibri" panose="020F0502020204030204" pitchFamily="34" charset="0"/>
              <a:cs typeface="Calibri" panose="020F0502020204030204" pitchFamily="34" charset="0"/>
            </a:endParaRPr>
          </a:p>
          <a:p>
            <a:pPr marL="0" marR="0"/>
            <a:r>
              <a:rPr lang="en-US" dirty="0">
                <a:latin typeface="Arial" panose="020B0604020202020204" pitchFamily="34" charset="0"/>
                <a:ea typeface="Calibri" panose="020F0502020204030204" pitchFamily="34" charset="0"/>
                <a:cs typeface="Calibri" panose="020F0502020204030204" pitchFamily="34" charset="0"/>
              </a:rPr>
              <a:t>1.</a:t>
            </a:r>
            <a:r>
              <a:rPr lang="en-US" dirty="0">
                <a:effectLst/>
                <a:latin typeface="Arial" panose="020B0604020202020204" pitchFamily="34" charset="0"/>
                <a:ea typeface="Calibri" panose="020F0502020204030204" pitchFamily="34" charset="0"/>
                <a:cs typeface="Calibri" panose="020F0502020204030204" pitchFamily="34" charset="0"/>
              </a:rPr>
              <a:t> It is not a test. Tests show what students know </a:t>
            </a:r>
            <a:r>
              <a:rPr lang="en-US" i="1" dirty="0">
                <a:effectLst/>
                <a:latin typeface="Arial" panose="020B0604020202020204" pitchFamily="34" charset="0"/>
                <a:ea typeface="Calibri" panose="020F0502020204030204" pitchFamily="34" charset="0"/>
                <a:cs typeface="Calibri" panose="020F0502020204030204" pitchFamily="34" charset="0"/>
              </a:rPr>
              <a:t>after </a:t>
            </a:r>
            <a:r>
              <a:rPr lang="en-US" dirty="0">
                <a:effectLst/>
                <a:latin typeface="Arial" panose="020B0604020202020204" pitchFamily="34" charset="0"/>
                <a:ea typeface="Calibri" panose="020F0502020204030204" pitchFamily="34" charset="0"/>
                <a:cs typeface="Calibri" panose="020F0502020204030204" pitchFamily="34" charset="0"/>
              </a:rPr>
              <a:t>instruction. </a:t>
            </a:r>
          </a:p>
          <a:p>
            <a:pPr marL="0" marR="0"/>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r>
              <a:rPr lang="en-US" dirty="0">
                <a:latin typeface="Arial" panose="020B0604020202020204" pitchFamily="34" charset="0"/>
                <a:ea typeface="Calibri" panose="020F0502020204030204" pitchFamily="34" charset="0"/>
                <a:cs typeface="Calibri" panose="020F0502020204030204" pitchFamily="34" charset="0"/>
              </a:rPr>
              <a:t>2.</a:t>
            </a:r>
            <a:r>
              <a:rPr lang="en-US" dirty="0">
                <a:effectLst/>
                <a:latin typeface="Arial" panose="020B0604020202020204" pitchFamily="34" charset="0"/>
                <a:ea typeface="Calibri" panose="020F0502020204030204" pitchFamily="34" charset="0"/>
                <a:cs typeface="Calibri" panose="020F0502020204030204" pitchFamily="34" charset="0"/>
              </a:rPr>
              <a:t> Formative assessment takes place </a:t>
            </a:r>
            <a:r>
              <a:rPr lang="en-US" i="1" dirty="0">
                <a:effectLst/>
                <a:latin typeface="Arial" panose="020B0604020202020204" pitchFamily="34" charset="0"/>
                <a:ea typeface="Calibri" panose="020F0502020204030204" pitchFamily="34" charset="0"/>
                <a:cs typeface="Calibri" panose="020F0502020204030204" pitchFamily="34" charset="0"/>
              </a:rPr>
              <a:t>during</a:t>
            </a:r>
            <a:r>
              <a:rPr lang="en-US" dirty="0">
                <a:effectLst/>
                <a:latin typeface="Arial" panose="020B0604020202020204" pitchFamily="34" charset="0"/>
                <a:ea typeface="Calibri" panose="020F0502020204030204" pitchFamily="34" charset="0"/>
                <a:cs typeface="Calibri" panose="020F0502020204030204" pitchFamily="34" charset="0"/>
              </a:rPr>
              <a:t> instruction. It helps teachers and students to know if the students are understanding the instruction while it is taking place.</a:t>
            </a:r>
          </a:p>
          <a:p>
            <a:pPr marL="0" marR="0"/>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r>
              <a:rPr lang="en-US" dirty="0">
                <a:latin typeface="Arial" panose="020B0604020202020204" pitchFamily="34" charset="0"/>
                <a:ea typeface="Calibri" panose="020F0502020204030204" pitchFamily="34" charset="0"/>
                <a:cs typeface="Calibri" panose="020F0502020204030204" pitchFamily="34" charset="0"/>
              </a:rPr>
              <a:t>3.</a:t>
            </a:r>
            <a:r>
              <a:rPr lang="en-US" dirty="0">
                <a:effectLst/>
                <a:latin typeface="Arial" panose="020B0604020202020204" pitchFamily="34" charset="0"/>
                <a:ea typeface="Calibri" panose="020F0502020204030204" pitchFamily="34" charset="0"/>
                <a:cs typeface="Calibri" panose="020F0502020204030204" pitchFamily="34" charset="0"/>
              </a:rPr>
              <a:t> Teachers ask questions to identify where students are in their understanding. With this information, they can change their teaching to better fit what the students need. So, they still plan their lessons, but they will make adjustments during teaching, if needed. </a:t>
            </a:r>
          </a:p>
          <a:p>
            <a:pPr marL="0" marR="0"/>
            <a:endParaRPr lang="en-US" dirty="0">
              <a:latin typeface="Arial" panose="020B0604020202020204" pitchFamily="34" charset="0"/>
              <a:ea typeface="Calibri" panose="020F0502020204030204" pitchFamily="34" charset="0"/>
              <a:cs typeface="Calibri" panose="020F0502020204030204" pitchFamily="34" charset="0"/>
            </a:endParaRPr>
          </a:p>
          <a:p>
            <a:pPr marL="0" marR="0"/>
            <a:r>
              <a:rPr lang="en-US" sz="1800"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6263323" y="8591249"/>
            <a:ext cx="415641"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699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458788"/>
            <a:ext cx="5543550" cy="3117850"/>
          </a:xfrm>
        </p:spPr>
      </p:sp>
      <p:sp>
        <p:nvSpPr>
          <p:cNvPr id="3" name="Notes Placeholder 2"/>
          <p:cNvSpPr>
            <a:spLocks noGrp="1"/>
          </p:cNvSpPr>
          <p:nvPr>
            <p:ph type="body" idx="1"/>
          </p:nvPr>
        </p:nvSpPr>
        <p:spPr>
          <a:xfrm>
            <a:off x="659765" y="3668233"/>
            <a:ext cx="5560060" cy="4233821"/>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Let’s look at a classroom example. After reading about events leading up to the Revolutionary War, Mr. Cooper gave his students questions to answer.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As he walked around the room and talked with his students, he found that they were struggling to answer the questions.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This formative assessment led him to adjust the activity for better learning. </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219825" y="8545583"/>
            <a:ext cx="520235"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530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06400"/>
            <a:ext cx="5486400" cy="3086100"/>
          </a:xfrm>
        </p:spPr>
      </p:sp>
      <p:sp>
        <p:nvSpPr>
          <p:cNvPr id="3" name="Notes Placeholder 2"/>
          <p:cNvSpPr>
            <a:spLocks noGrp="1"/>
          </p:cNvSpPr>
          <p:nvPr>
            <p:ph type="body" idx="1"/>
          </p:nvPr>
        </p:nvSpPr>
        <p:spPr>
          <a:xfrm>
            <a:off x="685800" y="3565663"/>
            <a:ext cx="5486400" cy="3600450"/>
          </a:xfrm>
        </p:spPr>
        <p:txBody>
          <a:bodyPr/>
          <a:lstStyle/>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He thought about chunking the information into smaller parts to help the students. He put the students in groups of three and gave them each a note card with one question on it. Each student in each group answered one of the first three questions. The students in each group shared their answers with their group members. After the groups completed their assigned questions, they answered the fourth question together.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By using formative assessment to recognize his students’ needs, chunking the information, and having students work together, Mr. Cooper helped his students understand the events that led to the Revolutionary War.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i="1" dirty="0">
                <a:effectLst/>
                <a:latin typeface="Arial" panose="020B0604020202020204" pitchFamily="34" charset="0"/>
                <a:ea typeface="Calibri" panose="020F0502020204030204" pitchFamily="34" charset="0"/>
                <a:cs typeface="Calibri" panose="020F0502020204030204" pitchFamily="34" charset="0"/>
              </a:rPr>
              <a:t>Point to numbers 4 and 5 on the </a:t>
            </a:r>
            <a:r>
              <a:rPr lang="en-US" b="1" i="1" dirty="0">
                <a:latin typeface="Arial" panose="020B0604020202020204" pitchFamily="34" charset="0"/>
                <a:ea typeface="Calibri" panose="020F0502020204030204" pitchFamily="34" charset="0"/>
                <a:cs typeface="Calibri" panose="020F0502020204030204" pitchFamily="34" charset="0"/>
              </a:rPr>
              <a:t>Poster</a:t>
            </a:r>
            <a:r>
              <a:rPr lang="en-US" dirty="0">
                <a:effectLst/>
                <a:latin typeface="Arial" panose="020B0604020202020204" pitchFamily="34" charset="0"/>
                <a:ea typeface="Calibri" panose="020F0502020204030204" pitchFamily="34" charset="0"/>
                <a:cs typeface="Calibri" panose="020F0502020204030204" pitchFamily="34" charset="0"/>
              </a:rPr>
              <a:t>. </a:t>
            </a:r>
          </a:p>
          <a:p>
            <a:pPr marL="0" marR="0">
              <a:spcBef>
                <a:spcPts val="0"/>
              </a:spcBef>
            </a:pPr>
            <a:endParaRPr lang="en-US"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Formative assessment pulled the entire class together as they worked individually, </a:t>
            </a:r>
            <a:r>
              <a:rPr lang="en-US" dirty="0">
                <a:latin typeface="Arial" panose="020B0604020202020204" pitchFamily="34" charset="0"/>
                <a:ea typeface="Calibri" panose="020F0502020204030204" pitchFamily="34" charset="0"/>
                <a:cs typeface="Calibri" panose="020F0502020204030204" pitchFamily="34" charset="0"/>
              </a:rPr>
              <a:t>in</a:t>
            </a:r>
            <a:r>
              <a:rPr lang="en-US" dirty="0">
                <a:effectLst/>
                <a:latin typeface="Arial" panose="020B0604020202020204" pitchFamily="34" charset="0"/>
                <a:ea typeface="Calibri" panose="020F0502020204030204" pitchFamily="34" charset="0"/>
                <a:cs typeface="Calibri" panose="020F0502020204030204" pitchFamily="34" charset="0"/>
              </a:rPr>
              <a:t> small groups, and with the entire class. They are supporting each other as they learn together.</a:t>
            </a:r>
          </a:p>
          <a:p>
            <a:pPr marL="0" marR="0">
              <a:spcBef>
                <a:spcPts val="0"/>
              </a:spcBef>
            </a:pPr>
            <a:endParaRPr lang="en-US"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latin typeface="Arial" panose="020B0604020202020204" pitchFamily="34" charset="0"/>
                <a:ea typeface="Calibri" panose="020F0502020204030204" pitchFamily="34" charset="0"/>
                <a:cs typeface="Calibri" panose="020F0502020204030204" pitchFamily="34" charset="0"/>
              </a:rPr>
              <a:t>Share your thoughts on how Mr. Cooper supported his students with your tablemates. </a:t>
            </a:r>
          </a:p>
          <a:p>
            <a:endParaRPr lang="en-US" i="1" dirty="0">
              <a:latin typeface="Arial" panose="020B0604020202020204" pitchFamily="34" charset="0"/>
              <a:ea typeface="Calibri" panose="020F0502020204030204" pitchFamily="34" charset="0"/>
              <a:cs typeface="Calibri" panose="020F0502020204030204" pitchFamily="34" charset="0"/>
            </a:endParaRPr>
          </a:p>
          <a:p>
            <a:r>
              <a:rPr lang="en-US" i="1" dirty="0">
                <a:latin typeface="Arial" panose="020B0604020202020204" pitchFamily="34" charset="0"/>
                <a:ea typeface="Calibri" panose="020F0502020204030204" pitchFamily="34" charset="0"/>
                <a:cs typeface="Calibri" panose="020F0502020204030204" pitchFamily="34" charset="0"/>
              </a:rPr>
              <a:t>Table facilitators share one positive result of the formative assessment. </a:t>
            </a:r>
          </a:p>
          <a:p>
            <a:endParaRPr lang="en-US" i="1" dirty="0">
              <a:latin typeface="Arial" panose="020B0604020202020204" pitchFamily="34" charset="0"/>
              <a:ea typeface="Calibri" panose="020F0502020204030204" pitchFamily="34" charset="0"/>
              <a:cs typeface="Calibri" panose="020F0502020204030204" pitchFamily="34" charset="0"/>
            </a:endParaRPr>
          </a:p>
          <a:p>
            <a:endParaRPr lang="en-US" i="1"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endParaRPr lang="en-US" sz="600" i="1" dirty="0">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endParaRPr lang="en-US" i="1"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endParaRPr lang="en-US" i="1" dirty="0">
              <a:effectLst/>
              <a:latin typeface="Arial" panose="020B0604020202020204" pitchFamily="34" charset="0"/>
              <a:ea typeface="Calibri" panose="020F0502020204030204" pitchFamily="34" charset="0"/>
              <a:cs typeface="Calibri" panose="020F0502020204030204" pitchFamily="34" charset="0"/>
            </a:endParaRPr>
          </a:p>
          <a:p>
            <a:pPr marL="0" marR="0">
              <a:spcBef>
                <a:spcPts val="0"/>
              </a:spcBef>
            </a:pPr>
            <a:r>
              <a:rPr lang="en-US" dirty="0">
                <a:effectLst/>
                <a:latin typeface="Arial" panose="020B060402020202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a:xfrm>
            <a:off x="6172200" y="8482454"/>
            <a:ext cx="455613"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405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36E1B-0D98-4584-8AC3-2C161AE216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0D9B3-781F-4A27-A398-BC4CD04D16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AAD845-4985-4893-8D15-C9832167AE22}"/>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241EE49-7978-430D-854D-E1C3F8961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A302A-EC15-4994-B028-88DF84F02D7B}"/>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043796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83ABC-5648-4401-8FBE-BD8A566DE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24919-F384-4E8C-B70C-9A48C2F503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A98C-66CC-4963-8027-192EFD833FF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A01D9DF-602F-45C2-BC62-749A393DE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649A6-A800-4343-952B-202B1B15E068}"/>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201052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D9CD-F663-490D-8700-2ADB8981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220EF-65A6-461C-9E10-A02330E0B2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A1D3C6-095A-48A9-967D-02D0FF82C0C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843FD77B-7AD8-4952-ADB3-72693B57B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1C5C3B-FE22-44F3-9D15-4E5301957B37}"/>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489884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1F28-93B3-43BB-9BCB-875749679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2BCC78-6C22-49B8-92BA-59C236AF06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DBB9AB-F79C-4343-BE2D-2D413FC52B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4F5E67-B53D-420E-9726-74D205135E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E543A26A-88E0-49E6-8C8B-981B14E822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4994BC-ED9B-48EB-BBFE-A5DA5B658B9F}"/>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1532144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6FCD-89E6-48CD-B9C2-7201DA522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DC136-679F-4A05-928C-075D9C1A5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9D5898-CFAC-4588-971F-D88473101E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EC072-0A76-4588-9E24-055D980BD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E3A08B-46A5-4829-883D-4A951F21B7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D67BF-0CA7-473C-9C0C-16CD8324376C}"/>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8" name="Footer Placeholder 7">
            <a:extLst>
              <a:ext uri="{FF2B5EF4-FFF2-40B4-BE49-F238E27FC236}">
                <a16:creationId xmlns:a16="http://schemas.microsoft.com/office/drawing/2014/main" id="{7339EFF4-5430-4A54-BC29-FC78773776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F59A81-9D37-46EB-936B-392F526368C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10742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EE93-51FB-4AD6-9597-A62F9EC60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5295D0-7E19-480D-A3CC-7C665669D066}"/>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4" name="Footer Placeholder 3">
            <a:extLst>
              <a:ext uri="{FF2B5EF4-FFF2-40B4-BE49-F238E27FC236}">
                <a16:creationId xmlns:a16="http://schemas.microsoft.com/office/drawing/2014/main" id="{74AFDD70-57ED-4ED9-9E01-F28BDA543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C110EB-7C47-4CA3-8B7D-19D95CB84435}"/>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808924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A73CC-13FB-4AD5-A732-D1F0C6764A68}"/>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3" name="Footer Placeholder 2">
            <a:extLst>
              <a:ext uri="{FF2B5EF4-FFF2-40B4-BE49-F238E27FC236}">
                <a16:creationId xmlns:a16="http://schemas.microsoft.com/office/drawing/2014/main" id="{C14C074A-C8B3-42CB-BAF7-0AA02D9CF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138CE6-B5D4-44D9-93B3-AB924638AD2E}"/>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3085293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9699-10D6-4F7D-AB89-0801185BAC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D050F6-AAB3-4760-B2FB-A9650666AA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B02391-FABD-40B2-AE25-AF4288AD9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F685B-F6EA-426E-90CC-EC2C7B5320C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B27BDFDA-19D4-40BC-AF86-FAA6D2F05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5D4245-8269-459E-8046-5A3AF5609E3A}"/>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93710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3AAA-4632-477A-8410-0A3ED55A0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4FF10B-2C85-4BF0-8F7B-2375EA33D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7F6C9A-B15C-44D7-B5BD-CB14D8487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E1C86-3109-4CCB-8950-24439BE5F76B}"/>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6" name="Footer Placeholder 5">
            <a:extLst>
              <a:ext uri="{FF2B5EF4-FFF2-40B4-BE49-F238E27FC236}">
                <a16:creationId xmlns:a16="http://schemas.microsoft.com/office/drawing/2014/main" id="{A423A073-29C0-4F9A-B7EC-C5DC3906D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6369B-8B3C-44F4-AF32-8BB5E735C976}"/>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2050050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4557-7EBB-4AE6-BBCB-F63A9C6E1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1A4874-500D-40D8-A360-1B538A9E06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5309D-30B6-47F3-8CA0-62E14E6C76E1}"/>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3CB6143B-E0EB-442A-A75E-474EFA1FD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D1CA4-37B2-4BE4-846B-D5452B86D1A9}"/>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413647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DC286-2734-43DE-B05A-7DC25FD6B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5E2B31-1796-463C-BBAE-F656EA8BDF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276D-87B2-4E76-ADC6-00E446BD59AE}"/>
              </a:ext>
            </a:extLst>
          </p:cNvPr>
          <p:cNvSpPr>
            <a:spLocks noGrp="1"/>
          </p:cNvSpPr>
          <p:nvPr>
            <p:ph type="dt" sz="half" idx="10"/>
          </p:nvPr>
        </p:nvSpPr>
        <p:spPr/>
        <p:txBody>
          <a:body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FF1CDCDC-AC33-4304-9CEB-7658E2CE3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40AFF-70E3-41C9-A421-031854114F42}"/>
              </a:ext>
            </a:extLst>
          </p:cNvPr>
          <p:cNvSpPr>
            <a:spLocks noGrp="1"/>
          </p:cNvSpPr>
          <p:nvPr>
            <p:ph type="sldNum" sz="quarter" idx="12"/>
          </p:nvPr>
        </p:nvSpPr>
        <p:spPr/>
        <p:txBody>
          <a:bodyPr/>
          <a:lstStyle/>
          <a:p>
            <a:fld id="{EE1F524D-858B-4595-9419-0372BBC49AD6}" type="slidenum">
              <a:rPr lang="en-US" smtClean="0"/>
              <a:t>‹#›</a:t>
            </a:fld>
            <a:endParaRPr lang="en-US"/>
          </a:p>
        </p:txBody>
      </p:sp>
    </p:spTree>
    <p:extLst>
      <p:ext uri="{BB962C8B-B14F-4D97-AF65-F5344CB8AC3E}">
        <p14:creationId xmlns:p14="http://schemas.microsoft.com/office/powerpoint/2010/main" val="70688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BABD6-B934-462B-A1A6-336CB9EE1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EC1FCB-0F47-49FC-8A3D-565F132B4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423CE-8994-4D35-AE10-1E7D89EA57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1D37E-27CD-405B-8B0E-AAEA7E9D3E32}" type="datetimeFigureOut">
              <a:rPr lang="en-US" smtClean="0"/>
              <a:t>5/27/2023</a:t>
            </a:fld>
            <a:endParaRPr lang="en-US"/>
          </a:p>
        </p:txBody>
      </p:sp>
      <p:sp>
        <p:nvSpPr>
          <p:cNvPr id="5" name="Footer Placeholder 4">
            <a:extLst>
              <a:ext uri="{FF2B5EF4-FFF2-40B4-BE49-F238E27FC236}">
                <a16:creationId xmlns:a16="http://schemas.microsoft.com/office/drawing/2014/main" id="{B66B7F28-049F-4ABB-9B41-C68371C9C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26E2B-CF0F-490D-944F-7FFCDCC7F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F524D-858B-4595-9419-0372BBC49AD6}" type="slidenum">
              <a:rPr lang="en-US" smtClean="0"/>
              <a:t>‹#›</a:t>
            </a:fld>
            <a:endParaRPr lang="en-US"/>
          </a:p>
        </p:txBody>
      </p:sp>
    </p:spTree>
    <p:extLst>
      <p:ext uri="{BB962C8B-B14F-4D97-AF65-F5344CB8AC3E}">
        <p14:creationId xmlns:p14="http://schemas.microsoft.com/office/powerpoint/2010/main" val="110060698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911497"/>
            <a:ext cx="11274056" cy="200054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Parent Meeting</a:t>
            </a:r>
            <a:endParaRPr kumimoji="0" lang="en-US" sz="7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0" y="5085228"/>
            <a:ext cx="12192000" cy="138499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600" b="1" dirty="0">
                <a:solidFill>
                  <a:srgbClr val="012169"/>
                </a:solidFill>
                <a:latin typeface="Arial Black" panose="020B0A04020102020204" pitchFamily="34" charset="0"/>
                <a:cs typeface="Arial" panose="020B0604020202020204" pitchFamily="34" charset="0"/>
              </a:rPr>
              <a:t>Formative Assessment</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330751" y="710794"/>
            <a:ext cx="6442852"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A picture containing text, emblem, logo, trademark&#10;&#10;Description automatically generated">
            <a:extLst>
              <a:ext uri="{FF2B5EF4-FFF2-40B4-BE49-F238E27FC236}">
                <a16:creationId xmlns:a16="http://schemas.microsoft.com/office/drawing/2014/main" id="{8ED31884-E526-1B16-2E6D-763FDBF82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397" y="498393"/>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1" y="-30480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4969418"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pic>
        <p:nvPicPr>
          <p:cNvPr id="12" name="Picture 11" descr="This is a picture example of a student's drawing of the water cycle.">
            <a:extLst>
              <a:ext uri="{FF2B5EF4-FFF2-40B4-BE49-F238E27FC236}">
                <a16:creationId xmlns:a16="http://schemas.microsoft.com/office/drawing/2014/main" id="{706E85D0-6937-5E64-C790-419FF7C4D0A5}"/>
              </a:ext>
            </a:extLst>
          </p:cNvPr>
          <p:cNvPicPr/>
          <p:nvPr/>
        </p:nvPicPr>
        <p:blipFill rotWithShape="1">
          <a:blip r:embed="rId3"/>
          <a:srcRect l="3798" t="4036" r="3457" b="4550"/>
          <a:stretch/>
        </p:blipFill>
        <p:spPr>
          <a:xfrm>
            <a:off x="5314211" y="733766"/>
            <a:ext cx="6090794" cy="5428167"/>
          </a:xfrm>
          <a:prstGeom prst="rect">
            <a:avLst/>
          </a:prstGeom>
          <a:ln>
            <a:noFill/>
          </a:ln>
          <a:effectLst/>
        </p:spPr>
      </p:pic>
      <p:sp>
        <p:nvSpPr>
          <p:cNvPr id="15" name="Title 7">
            <a:extLst>
              <a:ext uri="{FF2B5EF4-FFF2-40B4-BE49-F238E27FC236}">
                <a16:creationId xmlns:a16="http://schemas.microsoft.com/office/drawing/2014/main" id="{96AFE1D2-1211-035F-63BE-2A8E5BEB5D3C}"/>
              </a:ext>
            </a:extLst>
          </p:cNvPr>
          <p:cNvSpPr txBox="1">
            <a:spLocks/>
          </p:cNvSpPr>
          <p:nvPr/>
        </p:nvSpPr>
        <p:spPr>
          <a:xfrm>
            <a:off x="244398" y="2554808"/>
            <a:ext cx="4422385" cy="13866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gn="ctr"/>
            <a:r>
              <a:rPr lang="en-US" sz="7200" b="1" spc="-100" dirty="0">
                <a:latin typeface="Arial" panose="020B0604020202020204" pitchFamily="34" charset="0"/>
                <a:cs typeface="Arial" panose="020B0604020202020204" pitchFamily="34" charset="0"/>
              </a:rPr>
              <a:t>Feedback</a:t>
            </a:r>
          </a:p>
        </p:txBody>
      </p:sp>
    </p:spTree>
    <p:extLst>
      <p:ext uri="{BB962C8B-B14F-4D97-AF65-F5344CB8AC3E}">
        <p14:creationId xmlns:p14="http://schemas.microsoft.com/office/powerpoint/2010/main" val="588282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D9F500B9-28AA-5CC5-9048-DD1457EA513B}"/>
              </a:ext>
            </a:extLst>
          </p:cNvPr>
          <p:cNvPicPr>
            <a:picLocks noChangeAspect="1"/>
          </p:cNvPicPr>
          <p:nvPr/>
        </p:nvPicPr>
        <p:blipFill>
          <a:blip r:embed="rId3"/>
          <a:stretch>
            <a:fillRect/>
          </a:stretch>
        </p:blipFill>
        <p:spPr>
          <a:xfrm>
            <a:off x="2189814" y="2636319"/>
            <a:ext cx="2927160" cy="2987722"/>
          </a:xfrm>
          <a:prstGeom prst="rect">
            <a:avLst/>
          </a:prstGeom>
        </p:spPr>
      </p:pic>
      <p:pic>
        <p:nvPicPr>
          <p:cNvPr id="9" name="Picture 8">
            <a:extLst>
              <a:ext uri="{FF2B5EF4-FFF2-40B4-BE49-F238E27FC236}">
                <a16:creationId xmlns:a16="http://schemas.microsoft.com/office/drawing/2014/main" id="{23039243-B7B5-E3A8-DF1B-11FCA231BBBA}"/>
              </a:ext>
            </a:extLst>
          </p:cNvPr>
          <p:cNvPicPr>
            <a:picLocks noChangeAspect="1"/>
          </p:cNvPicPr>
          <p:nvPr/>
        </p:nvPicPr>
        <p:blipFill>
          <a:blip r:embed="rId4"/>
          <a:stretch>
            <a:fillRect/>
          </a:stretch>
        </p:blipFill>
        <p:spPr>
          <a:xfrm>
            <a:off x="7075026" y="2636318"/>
            <a:ext cx="2927160" cy="2987723"/>
          </a:xfrm>
          <a:prstGeom prst="rect">
            <a:avLst/>
          </a:prstGeom>
        </p:spPr>
      </p:pic>
      <p:sp>
        <p:nvSpPr>
          <p:cNvPr id="11" name="TextBox 10">
            <a:extLst>
              <a:ext uri="{FF2B5EF4-FFF2-40B4-BE49-F238E27FC236}">
                <a16:creationId xmlns:a16="http://schemas.microsoft.com/office/drawing/2014/main" id="{8853F82B-3A41-20F6-ADF8-B87ECEFD9BB2}"/>
              </a:ext>
            </a:extLst>
          </p:cNvPr>
          <p:cNvSpPr txBox="1"/>
          <p:nvPr/>
        </p:nvSpPr>
        <p:spPr>
          <a:xfrm>
            <a:off x="800100" y="978345"/>
            <a:ext cx="10591800" cy="1200329"/>
          </a:xfrm>
          <a:prstGeom prst="rect">
            <a:avLst/>
          </a:prstGeom>
          <a:noFill/>
          <a:ln>
            <a:noFill/>
          </a:ln>
        </p:spPr>
        <p:txBody>
          <a:bodyPr wrap="square">
            <a:spAutoFit/>
          </a:bodyPr>
          <a:lstStyle/>
          <a:p>
            <a:pPr algn="ctr"/>
            <a:r>
              <a:rPr lang="en-US" sz="7200" b="1" dirty="0">
                <a:solidFill>
                  <a:srgbClr val="012369"/>
                </a:solidFill>
                <a:latin typeface="Arial" panose="020B0604020202020204" pitchFamily="34" charset="0"/>
                <a:cs typeface="Arial" panose="020B0604020202020204" pitchFamily="34" charset="0"/>
              </a:rPr>
              <a:t>Formative Assessment</a:t>
            </a:r>
          </a:p>
        </p:txBody>
      </p:sp>
    </p:spTree>
    <p:extLst>
      <p:ext uri="{BB962C8B-B14F-4D97-AF65-F5344CB8AC3E}">
        <p14:creationId xmlns:p14="http://schemas.microsoft.com/office/powerpoint/2010/main" val="338428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1" y="-30480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3605695"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
        <p:nvSpPr>
          <p:cNvPr id="15" name="Title 7">
            <a:extLst>
              <a:ext uri="{FF2B5EF4-FFF2-40B4-BE49-F238E27FC236}">
                <a16:creationId xmlns:a16="http://schemas.microsoft.com/office/drawing/2014/main" id="{96AFE1D2-1211-035F-63BE-2A8E5BEB5D3C}"/>
              </a:ext>
            </a:extLst>
          </p:cNvPr>
          <p:cNvSpPr txBox="1">
            <a:spLocks/>
          </p:cNvSpPr>
          <p:nvPr/>
        </p:nvSpPr>
        <p:spPr>
          <a:xfrm>
            <a:off x="-191363" y="2430897"/>
            <a:ext cx="3959302" cy="138660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gn="ctr"/>
            <a:r>
              <a:rPr lang="en-US" sz="6000" b="1" spc="-100" dirty="0">
                <a:latin typeface="Arial" panose="020B0604020202020204" pitchFamily="34" charset="0"/>
                <a:cs typeface="Arial" panose="020B0604020202020204" pitchFamily="34" charset="0"/>
              </a:rPr>
              <a:t>Answers</a:t>
            </a:r>
          </a:p>
        </p:txBody>
      </p:sp>
      <p:sp>
        <p:nvSpPr>
          <p:cNvPr id="9" name="TextBox 8">
            <a:extLst>
              <a:ext uri="{FF2B5EF4-FFF2-40B4-BE49-F238E27FC236}">
                <a16:creationId xmlns:a16="http://schemas.microsoft.com/office/drawing/2014/main" id="{37E55964-E8A4-BB11-F817-C13E7115C52F}"/>
              </a:ext>
            </a:extLst>
          </p:cNvPr>
          <p:cNvSpPr txBox="1"/>
          <p:nvPr/>
        </p:nvSpPr>
        <p:spPr>
          <a:xfrm>
            <a:off x="3738822" y="651076"/>
            <a:ext cx="7852561" cy="5555848"/>
          </a:xfrm>
          <a:prstGeom prst="rect">
            <a:avLst/>
          </a:prstGeom>
          <a:solidFill>
            <a:schemeClr val="bg1"/>
          </a:solidFill>
          <a:ln w="76200">
            <a:solidFill>
              <a:srgbClr val="012369"/>
            </a:solidFill>
          </a:ln>
        </p:spPr>
        <p:txBody>
          <a:bodyPr wrap="square" rtlCol="0">
            <a:spAutoFit/>
          </a:bodyPr>
          <a:lstStyle/>
          <a:p>
            <a:pPr algn="l"/>
            <a:endParaRPr lang="en-US" dirty="0"/>
          </a:p>
        </p:txBody>
      </p:sp>
      <p:graphicFrame>
        <p:nvGraphicFramePr>
          <p:cNvPr id="10" name="Table 2">
            <a:extLst>
              <a:ext uri="{FF2B5EF4-FFF2-40B4-BE49-F238E27FC236}">
                <a16:creationId xmlns:a16="http://schemas.microsoft.com/office/drawing/2014/main" id="{207F805F-7CF0-CD13-495E-157E0C986724}"/>
              </a:ext>
            </a:extLst>
          </p:cNvPr>
          <p:cNvGraphicFramePr>
            <a:graphicFrameLocks noGrp="1"/>
          </p:cNvGraphicFramePr>
          <p:nvPr>
            <p:extLst>
              <p:ext uri="{D42A27DB-BD31-4B8C-83A1-F6EECF244321}">
                <p14:modId xmlns:p14="http://schemas.microsoft.com/office/powerpoint/2010/main" val="1289368476"/>
              </p:ext>
            </p:extLst>
          </p:nvPr>
        </p:nvGraphicFramePr>
        <p:xfrm>
          <a:off x="3905267" y="914400"/>
          <a:ext cx="7519669" cy="5029200"/>
        </p:xfrm>
        <a:graphic>
          <a:graphicData uri="http://schemas.openxmlformats.org/drawingml/2006/table">
            <a:tbl>
              <a:tblPr firstRow="1" bandRow="1">
                <a:tableStyleId>{2D5ABB26-0587-4C30-8999-92F81FD0307C}</a:tableStyleId>
              </a:tblPr>
              <a:tblGrid>
                <a:gridCol w="3836721">
                  <a:extLst>
                    <a:ext uri="{9D8B030D-6E8A-4147-A177-3AD203B41FA5}">
                      <a16:colId xmlns:a16="http://schemas.microsoft.com/office/drawing/2014/main" val="1554785398"/>
                    </a:ext>
                  </a:extLst>
                </a:gridCol>
                <a:gridCol w="3682948">
                  <a:extLst>
                    <a:ext uri="{9D8B030D-6E8A-4147-A177-3AD203B41FA5}">
                      <a16:colId xmlns:a16="http://schemas.microsoft.com/office/drawing/2014/main" val="2739760297"/>
                    </a:ext>
                  </a:extLst>
                </a:gridCol>
              </a:tblGrid>
              <a:tr h="1230586">
                <a:tc>
                  <a:txBody>
                    <a:bodyPr/>
                    <a:lstStyle/>
                    <a:p>
                      <a:endParaRPr lang="en-US" sz="1800" dirty="0"/>
                    </a:p>
                    <a:p>
                      <a:r>
                        <a:rPr lang="en-US" sz="2000" b="1" dirty="0">
                          <a:solidFill>
                            <a:srgbClr val="00B050"/>
                          </a:solidFill>
                          <a:latin typeface="Arial" panose="020B0604020202020204" pitchFamily="34" charset="0"/>
                          <a:cs typeface="Arial" panose="020B0604020202020204" pitchFamily="34" charset="0"/>
                        </a:rPr>
                        <a:t>Students are taught strategies   </a:t>
                      </a:r>
                    </a:p>
                    <a:p>
                      <a:r>
                        <a:rPr lang="en-US" sz="2000" b="1" dirty="0">
                          <a:solidFill>
                            <a:srgbClr val="00B050"/>
                          </a:solidFill>
                          <a:latin typeface="Arial" panose="020B0604020202020204" pitchFamily="34" charset="0"/>
                          <a:cs typeface="Arial" panose="020B0604020202020204" pitchFamily="34" charset="0"/>
                        </a:rPr>
                        <a:t>to increase their learning.</a:t>
                      </a:r>
                    </a:p>
                    <a:p>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r>
                        <a:rPr lang="en-US" sz="1800" dirty="0"/>
                        <a:t> </a:t>
                      </a:r>
                    </a:p>
                    <a:p>
                      <a:r>
                        <a:rPr lang="en-US" sz="2000" b="1" dirty="0">
                          <a:solidFill>
                            <a:srgbClr val="FF0000"/>
                          </a:solidFill>
                          <a:latin typeface="Arial" panose="020B0604020202020204" pitchFamily="34" charset="0"/>
                          <a:cs typeface="Arial" panose="020B0604020202020204" pitchFamily="34" charset="0"/>
                        </a:rPr>
                        <a:t>        It is a quiz or test</a:t>
                      </a:r>
                    </a:p>
                    <a:p>
                      <a:r>
                        <a:rPr lang="en-US" sz="2000" b="1" dirty="0">
                          <a:solidFill>
                            <a:srgbClr val="FF0000"/>
                          </a:solidFill>
                          <a:latin typeface="Arial" panose="020B0604020202020204" pitchFamily="34" charset="0"/>
                          <a:cs typeface="Arial" panose="020B0604020202020204" pitchFamily="34" charset="0"/>
                        </a:rPr>
                        <a:t>        at the end of a unit.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1695706"/>
                  </a:ext>
                </a:extLst>
              </a:tr>
              <a:tr h="1230586">
                <a:tc>
                  <a:txBody>
                    <a:bodyPr/>
                    <a:lstStyle/>
                    <a:p>
                      <a:endParaRPr lang="en-US" sz="1800" dirty="0"/>
                    </a:p>
                    <a:p>
                      <a:r>
                        <a:rPr lang="en-US" sz="1800" dirty="0"/>
                        <a:t> </a:t>
                      </a:r>
                      <a:r>
                        <a:rPr lang="en-US" sz="2000" b="1" dirty="0">
                          <a:solidFill>
                            <a:srgbClr val="00B050"/>
                          </a:solidFill>
                          <a:latin typeface="Arial" panose="020B0604020202020204" pitchFamily="34" charset="0"/>
                          <a:cs typeface="Arial" panose="020B0604020202020204" pitchFamily="34" charset="0"/>
                        </a:rPr>
                        <a:t>Teachers and all students </a:t>
                      </a:r>
                    </a:p>
                    <a:p>
                      <a:r>
                        <a:rPr lang="en-US" sz="2000" b="1" dirty="0">
                          <a:solidFill>
                            <a:srgbClr val="00B050"/>
                          </a:solidFill>
                          <a:latin typeface="Arial" panose="020B0604020202020204" pitchFamily="34" charset="0"/>
                          <a:cs typeface="Arial" panose="020B0604020202020204" pitchFamily="34" charset="0"/>
                        </a:rPr>
                        <a:t> work together.</a:t>
                      </a:r>
                      <a:endParaRPr lang="en-US" sz="1800" b="1" dirty="0">
                        <a:solidFill>
                          <a:srgbClr val="00B050"/>
                        </a:solidFill>
                        <a:latin typeface="Arial" panose="020B0604020202020204" pitchFamily="34" charset="0"/>
                        <a:cs typeface="Arial" panose="020B0604020202020204" pitchFamily="34" charset="0"/>
                      </a:endParaRPr>
                    </a:p>
                    <a:p>
                      <a:endParaRPr lang="en-US" sz="1800" b="1" dirty="0">
                        <a:solidFill>
                          <a:srgbClr val="00B050"/>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800" dirty="0"/>
                    </a:p>
                    <a:p>
                      <a:r>
                        <a:rPr lang="en-US" sz="2000" b="1" dirty="0">
                          <a:solidFill>
                            <a:srgbClr val="FF0000"/>
                          </a:solidFill>
                          <a:latin typeface="Arial" panose="020B0604020202020204" pitchFamily="34" charset="0"/>
                          <a:cs typeface="Arial" panose="020B0604020202020204" pitchFamily="34" charset="0"/>
                        </a:rPr>
                        <a:t>   It is an assessment given</a:t>
                      </a:r>
                    </a:p>
                    <a:p>
                      <a:r>
                        <a:rPr lang="en-US" sz="2000" b="1" dirty="0">
                          <a:solidFill>
                            <a:srgbClr val="FF0000"/>
                          </a:solidFill>
                          <a:latin typeface="Arial" panose="020B0604020202020204" pitchFamily="34" charset="0"/>
                          <a:cs typeface="Arial" panose="020B0604020202020204" pitchFamily="34" charset="0"/>
                        </a:rPr>
                        <a:t>   in fall, winter, and spring.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02535386"/>
                  </a:ext>
                </a:extLst>
              </a:tr>
              <a:tr h="1230586">
                <a:tc>
                  <a:txBody>
                    <a:bodyPr/>
                    <a:lstStyle/>
                    <a:p>
                      <a:endParaRPr lang="en-US" sz="1800" dirty="0"/>
                    </a:p>
                    <a:p>
                      <a:r>
                        <a:rPr lang="en-US" sz="1800" dirty="0"/>
                        <a:t> </a:t>
                      </a:r>
                      <a:r>
                        <a:rPr lang="en-US" sz="2000" b="1" dirty="0">
                          <a:solidFill>
                            <a:srgbClr val="00B050"/>
                          </a:solidFill>
                          <a:latin typeface="Arial" panose="020B0604020202020204" pitchFamily="34" charset="0"/>
                          <a:cs typeface="Arial" panose="020B0604020202020204" pitchFamily="34" charset="0"/>
                        </a:rPr>
                        <a:t>Focus is on student progress</a:t>
                      </a:r>
                    </a:p>
                    <a:p>
                      <a:r>
                        <a:rPr lang="en-US" sz="2000" b="1" i="1" dirty="0">
                          <a:solidFill>
                            <a:srgbClr val="00B050"/>
                          </a:solidFill>
                          <a:latin typeface="Arial" panose="020B0604020202020204" pitchFamily="34" charset="0"/>
                          <a:cs typeface="Arial" panose="020B0604020202020204" pitchFamily="34" charset="0"/>
                        </a:rPr>
                        <a:t>during</a:t>
                      </a:r>
                      <a:r>
                        <a:rPr lang="en-US" sz="2000" b="1" dirty="0">
                          <a:solidFill>
                            <a:srgbClr val="00B050"/>
                          </a:solidFill>
                          <a:latin typeface="Arial" panose="020B0604020202020204" pitchFamily="34" charset="0"/>
                          <a:cs typeface="Arial" panose="020B0604020202020204" pitchFamily="34" charset="0"/>
                        </a:rPr>
                        <a:t> instruction.</a:t>
                      </a:r>
                      <a:endParaRPr lang="en-US" sz="1800" b="1" dirty="0">
                        <a:solidFill>
                          <a:srgbClr val="00B050"/>
                        </a:solidFill>
                        <a:latin typeface="Arial" panose="020B0604020202020204" pitchFamily="34" charset="0"/>
                        <a:cs typeface="Arial" panose="020B0604020202020204" pitchFamily="34" charset="0"/>
                      </a:endParaRPr>
                    </a:p>
                    <a:p>
                      <a:endParaRPr lang="en-US" sz="18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800" dirty="0"/>
                    </a:p>
                    <a:p>
                      <a:r>
                        <a:rPr lang="en-US" sz="1800" dirty="0"/>
                        <a:t>    </a:t>
                      </a:r>
                      <a:r>
                        <a:rPr lang="en-US" sz="2000" b="1" dirty="0">
                          <a:solidFill>
                            <a:srgbClr val="FF0000"/>
                          </a:solidFill>
                          <a:latin typeface="Arial" panose="020B0604020202020204" pitchFamily="34" charset="0"/>
                          <a:cs typeface="Arial" panose="020B0604020202020204" pitchFamily="34" charset="0"/>
                        </a:rPr>
                        <a:t>Focus is on what students</a:t>
                      </a:r>
                    </a:p>
                    <a:p>
                      <a:r>
                        <a:rPr lang="en-US" sz="2000" b="1" dirty="0">
                          <a:solidFill>
                            <a:srgbClr val="FF0000"/>
                          </a:solidFill>
                          <a:latin typeface="Arial" panose="020B0604020202020204" pitchFamily="34" charset="0"/>
                          <a:cs typeface="Arial" panose="020B0604020202020204" pitchFamily="34" charset="0"/>
                        </a:rPr>
                        <a:t>   learned </a:t>
                      </a:r>
                      <a:r>
                        <a:rPr lang="en-US" sz="2000" b="1" i="1" dirty="0">
                          <a:solidFill>
                            <a:srgbClr val="FF0000"/>
                          </a:solidFill>
                          <a:latin typeface="Arial" panose="020B0604020202020204" pitchFamily="34" charset="0"/>
                          <a:cs typeface="Arial" panose="020B0604020202020204" pitchFamily="34" charset="0"/>
                        </a:rPr>
                        <a:t>after</a:t>
                      </a:r>
                      <a:r>
                        <a:rPr lang="en-US" sz="2000" b="1" dirty="0">
                          <a:solidFill>
                            <a:srgbClr val="FF0000"/>
                          </a:solidFill>
                          <a:latin typeface="Arial" panose="020B0604020202020204" pitchFamily="34" charset="0"/>
                          <a:cs typeface="Arial" panose="020B0604020202020204" pitchFamily="34" charset="0"/>
                        </a:rPr>
                        <a:t> instruction.</a:t>
                      </a:r>
                      <a:endParaRPr lang="en-US" sz="1800" b="1" dirty="0">
                        <a:solidFill>
                          <a:srgbClr val="FF0000"/>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175598"/>
                  </a:ext>
                </a:extLst>
              </a:tr>
              <a:tr h="1260600">
                <a:tc>
                  <a:txBody>
                    <a:bodyPr/>
                    <a:lstStyle/>
                    <a:p>
                      <a:endParaRPr lang="en-US" sz="1800" dirty="0"/>
                    </a:p>
                    <a:p>
                      <a:r>
                        <a:rPr lang="en-US" sz="1800" dirty="0"/>
                        <a:t> </a:t>
                      </a:r>
                      <a:r>
                        <a:rPr lang="en-US" sz="2000" b="1" dirty="0">
                          <a:solidFill>
                            <a:srgbClr val="00B050"/>
                          </a:solidFill>
                          <a:latin typeface="Arial" panose="020B0604020202020204" pitchFamily="34" charset="0"/>
                          <a:cs typeface="Arial" panose="020B0604020202020204" pitchFamily="34" charset="0"/>
                        </a:rPr>
                        <a:t>Teachers adjust instruction</a:t>
                      </a:r>
                    </a:p>
                    <a:p>
                      <a:r>
                        <a:rPr lang="en-US" sz="2000" b="1" dirty="0">
                          <a:solidFill>
                            <a:srgbClr val="00B050"/>
                          </a:solidFill>
                          <a:latin typeface="Arial" panose="020B0604020202020204" pitchFamily="34" charset="0"/>
                          <a:cs typeface="Arial" panose="020B0604020202020204" pitchFamily="34" charset="0"/>
                        </a:rPr>
                        <a:t> to fit student needs.</a:t>
                      </a:r>
                    </a:p>
                    <a:p>
                      <a:endParaRPr lang="en-US" sz="2000" b="1" dirty="0">
                        <a:solidFill>
                          <a:srgbClr val="00B050"/>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1800" dirty="0"/>
                    </a:p>
                    <a:p>
                      <a:r>
                        <a:rPr lang="en-US" sz="2000" b="1" dirty="0">
                          <a:solidFill>
                            <a:srgbClr val="FF0000"/>
                          </a:solidFill>
                          <a:latin typeface="Arial" panose="020B0604020202020204" pitchFamily="34" charset="0"/>
                          <a:cs typeface="Arial" panose="020B0604020202020204" pitchFamily="34" charset="0"/>
                        </a:rPr>
                        <a:t>          Teacher teaches.</a:t>
                      </a:r>
                    </a:p>
                    <a:p>
                      <a:r>
                        <a:rPr lang="en-US" sz="2000" b="1" dirty="0">
                          <a:solidFill>
                            <a:srgbClr val="FF0000"/>
                          </a:solidFill>
                          <a:latin typeface="Arial" panose="020B0604020202020204" pitchFamily="34" charset="0"/>
                          <a:cs typeface="Arial" panose="020B0604020202020204" pitchFamily="34" charset="0"/>
                        </a:rPr>
                        <a:t>          Students listen.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5718422"/>
                  </a:ext>
                </a:extLst>
              </a:tr>
            </a:tbl>
          </a:graphicData>
        </a:graphic>
      </p:graphicFrame>
    </p:spTree>
    <p:extLst>
      <p:ext uri="{BB962C8B-B14F-4D97-AF65-F5344CB8AC3E}">
        <p14:creationId xmlns:p14="http://schemas.microsoft.com/office/powerpoint/2010/main" val="87389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This is a picture of a thumbs up.">
            <a:extLst>
              <a:ext uri="{FF2B5EF4-FFF2-40B4-BE49-F238E27FC236}">
                <a16:creationId xmlns:a16="http://schemas.microsoft.com/office/drawing/2014/main" id="{2A28D1BF-B9CF-A4C6-D9D8-33140B257EB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01649" y="1175079"/>
            <a:ext cx="2724472" cy="3727420"/>
          </a:xfrm>
          <a:prstGeom prst="rect">
            <a:avLst/>
          </a:prstGeom>
          <a:noFill/>
          <a:ln>
            <a:noFill/>
          </a:ln>
          <a:effectLst/>
        </p:spPr>
      </p:pic>
      <p:pic>
        <p:nvPicPr>
          <p:cNvPr id="6" name="Picture 5" descr="This is a picture of a thumb pointing to the side.">
            <a:extLst>
              <a:ext uri="{FF2B5EF4-FFF2-40B4-BE49-F238E27FC236}">
                <a16:creationId xmlns:a16="http://schemas.microsoft.com/office/drawing/2014/main" id="{B57060A8-EE4B-9FDA-D4E3-CB2F722476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90179" y="1981200"/>
            <a:ext cx="3948884" cy="3383738"/>
          </a:xfrm>
          <a:prstGeom prst="rect">
            <a:avLst/>
          </a:prstGeom>
          <a:noFill/>
          <a:ln>
            <a:noFill/>
          </a:ln>
          <a:effectLst/>
        </p:spPr>
      </p:pic>
      <p:pic>
        <p:nvPicPr>
          <p:cNvPr id="8" name="Picture 7" descr="This is a picture of thumbs down.">
            <a:extLst>
              <a:ext uri="{FF2B5EF4-FFF2-40B4-BE49-F238E27FC236}">
                <a16:creationId xmlns:a16="http://schemas.microsoft.com/office/drawing/2014/main" id="{D5A56EE7-4A4F-2250-88E6-C09445D9B6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981200"/>
            <a:ext cx="3188742" cy="3962400"/>
          </a:xfrm>
          <a:prstGeom prst="rect">
            <a:avLst/>
          </a:prstGeom>
          <a:noFill/>
          <a:ln>
            <a:noFill/>
          </a:ln>
          <a:effectLst/>
        </p:spPr>
      </p:pic>
      <p:sp>
        <p:nvSpPr>
          <p:cNvPr id="9" name="Text Box 4">
            <a:extLst>
              <a:ext uri="{FF2B5EF4-FFF2-40B4-BE49-F238E27FC236}">
                <a16:creationId xmlns:a16="http://schemas.microsoft.com/office/drawing/2014/main" id="{737C8941-564A-EB0B-B601-17513AE930EC}"/>
              </a:ext>
            </a:extLst>
          </p:cNvPr>
          <p:cNvSpPr txBox="1">
            <a:spLocks noChangeArrowheads="1"/>
          </p:cNvSpPr>
          <p:nvPr/>
        </p:nvSpPr>
        <p:spPr bwMode="auto">
          <a:xfrm>
            <a:off x="1204850" y="2927016"/>
            <a:ext cx="2318070" cy="14034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b="1" dirty="0">
                <a:solidFill>
                  <a:srgbClr val="BF0D3E"/>
                </a:solidFill>
                <a:latin typeface="Arial" panose="020B0604020202020204" pitchFamily="34" charset="0"/>
              </a:rPr>
              <a:t>I</a:t>
            </a:r>
            <a:r>
              <a:rPr kumimoji="0" lang="en-US" altLang="en-US" sz="3200" b="1" i="0" u="none" strike="noStrike" cap="none" normalizeH="0" baseline="0" dirty="0">
                <a:ln>
                  <a:noFill/>
                </a:ln>
                <a:solidFill>
                  <a:srgbClr val="BF0D3E"/>
                </a:solidFill>
                <a:effectLst/>
                <a:latin typeface="Arial" panose="020B0604020202020204" pitchFamily="34" charset="0"/>
              </a:rPr>
              <a:t>’m Finished!</a:t>
            </a:r>
            <a:endParaRPr kumimoji="0" lang="en-US" altLang="en-US" sz="2400" b="0" i="0" u="none" strike="noStrike" cap="none" normalizeH="0" baseline="0" dirty="0">
              <a:ln>
                <a:noFill/>
              </a:ln>
              <a:solidFill>
                <a:srgbClr val="BF0D3E"/>
              </a:solidFill>
              <a:effectLst/>
              <a:latin typeface="Arial" panose="020B0604020202020204" pitchFamily="34" charset="0"/>
            </a:endParaRPr>
          </a:p>
        </p:txBody>
      </p:sp>
      <p:sp>
        <p:nvSpPr>
          <p:cNvPr id="10" name="Text Box 6">
            <a:extLst>
              <a:ext uri="{FF2B5EF4-FFF2-40B4-BE49-F238E27FC236}">
                <a16:creationId xmlns:a16="http://schemas.microsoft.com/office/drawing/2014/main" id="{584811B2-E150-C2F3-C247-ACAC6C3699A6}"/>
              </a:ext>
            </a:extLst>
          </p:cNvPr>
          <p:cNvSpPr txBox="1">
            <a:spLocks noChangeArrowheads="1"/>
          </p:cNvSpPr>
          <p:nvPr/>
        </p:nvSpPr>
        <p:spPr bwMode="auto">
          <a:xfrm>
            <a:off x="5622748" y="2962108"/>
            <a:ext cx="1993412" cy="126856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3200" b="1" dirty="0">
                <a:solidFill>
                  <a:srgbClr val="BF0D3E"/>
                </a:solidFill>
                <a:latin typeface="Arial" panose="020B0604020202020204" pitchFamily="34" charset="0"/>
              </a:rPr>
              <a:t>I</a:t>
            </a:r>
            <a:r>
              <a:rPr kumimoji="0" lang="en-US" altLang="en-US" sz="3200" b="1" i="0" u="none" strike="noStrike" cap="none" normalizeH="0" baseline="0" dirty="0">
                <a:ln>
                  <a:noFill/>
                </a:ln>
                <a:solidFill>
                  <a:srgbClr val="BF0D3E"/>
                </a:solidFill>
                <a:effectLst/>
                <a:latin typeface="Arial" panose="020B0604020202020204" pitchFamily="34" charset="0"/>
              </a:rPr>
              <a:t> Need     Help.</a:t>
            </a:r>
            <a:endParaRPr kumimoji="0" lang="en-US" altLang="en-US" sz="2400" b="0" i="0" u="none" strike="noStrike" cap="none" normalizeH="0" baseline="0" dirty="0">
              <a:ln>
                <a:noFill/>
              </a:ln>
              <a:solidFill>
                <a:srgbClr val="BF0D3E"/>
              </a:solidFill>
              <a:effectLst/>
              <a:latin typeface="Arial" panose="020B0604020202020204" pitchFamily="34" charset="0"/>
            </a:endParaRPr>
          </a:p>
        </p:txBody>
      </p:sp>
      <p:sp>
        <p:nvSpPr>
          <p:cNvPr id="12" name="Text Box 7">
            <a:extLst>
              <a:ext uri="{FF2B5EF4-FFF2-40B4-BE49-F238E27FC236}">
                <a16:creationId xmlns:a16="http://schemas.microsoft.com/office/drawing/2014/main" id="{FAA541E5-D04E-F018-A40C-001CDB56255A}"/>
              </a:ext>
            </a:extLst>
          </p:cNvPr>
          <p:cNvSpPr txBox="1">
            <a:spLocks noChangeArrowheads="1"/>
          </p:cNvSpPr>
          <p:nvPr/>
        </p:nvSpPr>
        <p:spPr bwMode="auto">
          <a:xfrm>
            <a:off x="8613507" y="2922864"/>
            <a:ext cx="2373643" cy="13078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BF0D3E"/>
                </a:solidFill>
                <a:effectLst/>
                <a:latin typeface="Arial" panose="020B0604020202020204" pitchFamily="34" charset="0"/>
              </a:rPr>
              <a:t>I Haven’t Started.</a:t>
            </a:r>
            <a:endParaRPr kumimoji="0" lang="en-US" altLang="en-US" sz="2400" b="0" i="0" u="none" strike="noStrike" cap="none" normalizeH="0" baseline="0" dirty="0">
              <a:ln>
                <a:noFill/>
              </a:ln>
              <a:solidFill>
                <a:srgbClr val="BF0D3E"/>
              </a:solidFill>
              <a:effectLst/>
              <a:latin typeface="Arial" panose="020B0604020202020204" pitchFamily="34" charset="0"/>
            </a:endParaRPr>
          </a:p>
        </p:txBody>
      </p:sp>
    </p:spTree>
    <p:extLst>
      <p:ext uri="{BB962C8B-B14F-4D97-AF65-F5344CB8AC3E}">
        <p14:creationId xmlns:p14="http://schemas.microsoft.com/office/powerpoint/2010/main" val="2804664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1" y="714916"/>
            <a:ext cx="4546601"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pic>
        <p:nvPicPr>
          <p:cNvPr id="4" name="Picture 3">
            <a:extLst>
              <a:ext uri="{FF2B5EF4-FFF2-40B4-BE49-F238E27FC236}">
                <a16:creationId xmlns:a16="http://schemas.microsoft.com/office/drawing/2014/main" id="{4ECCA602-2837-361A-BA9D-58ED81548AD9}"/>
              </a:ext>
            </a:extLst>
          </p:cNvPr>
          <p:cNvPicPr>
            <a:picLocks noChangeAspect="1"/>
          </p:cNvPicPr>
          <p:nvPr/>
        </p:nvPicPr>
        <p:blipFill>
          <a:blip r:embed="rId3"/>
          <a:stretch>
            <a:fillRect/>
          </a:stretch>
        </p:blipFill>
        <p:spPr>
          <a:xfrm>
            <a:off x="735922" y="1860160"/>
            <a:ext cx="3074078" cy="3137680"/>
          </a:xfrm>
          <a:prstGeom prst="rect">
            <a:avLst/>
          </a:prstGeom>
        </p:spPr>
      </p:pic>
      <p:sp>
        <p:nvSpPr>
          <p:cNvPr id="7" name="Speech Bubble: Rectangle with Corners Rounded 6">
            <a:extLst>
              <a:ext uri="{FF2B5EF4-FFF2-40B4-BE49-F238E27FC236}">
                <a16:creationId xmlns:a16="http://schemas.microsoft.com/office/drawing/2014/main" id="{DACCDF9B-352D-B806-482E-3267F06EECCD}"/>
              </a:ext>
            </a:extLst>
          </p:cNvPr>
          <p:cNvSpPr/>
          <p:nvPr/>
        </p:nvSpPr>
        <p:spPr>
          <a:xfrm>
            <a:off x="5282523" y="866775"/>
            <a:ext cx="5759793" cy="4191794"/>
          </a:xfrm>
          <a:prstGeom prst="wedgeRoundRectCallout">
            <a:avLst>
              <a:gd name="adj1" fmla="val -39898"/>
              <a:gd name="adj2" fmla="val 72924"/>
              <a:gd name="adj3" fmla="val 16667"/>
            </a:avLst>
          </a:prstGeom>
          <a:solidFill>
            <a:schemeClr val="bg1"/>
          </a:solidFill>
          <a:ln w="149225">
            <a:solidFill>
              <a:srgbClr val="BF0D3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468C6D6-B4EB-B6A5-9F71-135E6E875B4E}"/>
              </a:ext>
            </a:extLst>
          </p:cNvPr>
          <p:cNvSpPr txBox="1"/>
          <p:nvPr/>
        </p:nvSpPr>
        <p:spPr>
          <a:xfrm>
            <a:off x="5461001" y="1069846"/>
            <a:ext cx="5340902" cy="3785652"/>
          </a:xfrm>
          <a:prstGeom prst="rect">
            <a:avLst/>
          </a:prstGeom>
          <a:noFill/>
        </p:spPr>
        <p:txBody>
          <a:bodyPr wrap="square" rtlCol="0">
            <a:spAutoFit/>
          </a:bodyPr>
          <a:lstStyle/>
          <a:p>
            <a:pPr algn="ctr"/>
            <a:r>
              <a:rPr lang="en-US" sz="6000" b="1" dirty="0">
                <a:solidFill>
                  <a:srgbClr val="BF0D3E"/>
                </a:solidFill>
                <a:latin typeface="Arial" panose="020B0604020202020204" pitchFamily="34" charset="0"/>
                <a:cs typeface="Arial" panose="020B0604020202020204" pitchFamily="34" charset="0"/>
              </a:rPr>
              <a:t>Tell me about             one of your Learning Goals today.</a:t>
            </a:r>
          </a:p>
        </p:txBody>
      </p:sp>
    </p:spTree>
    <p:extLst>
      <p:ext uri="{BB962C8B-B14F-4D97-AF65-F5344CB8AC3E}">
        <p14:creationId xmlns:p14="http://schemas.microsoft.com/office/powerpoint/2010/main" val="426169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B854D61E-D940-4041-A4DF-5F4B833152B7}"/>
              </a:ext>
            </a:extLst>
          </p:cNvPr>
          <p:cNvSpPr txBox="1"/>
          <p:nvPr/>
        </p:nvSpPr>
        <p:spPr>
          <a:xfrm>
            <a:off x="11761764" y="758950"/>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C1651069-1749-4A97-82E3-AE1C4FA7FDF0}"/>
              </a:ext>
            </a:extLst>
          </p:cNvPr>
          <p:cNvSpPr txBox="1"/>
          <p:nvPr/>
        </p:nvSpPr>
        <p:spPr>
          <a:xfrm>
            <a:off x="0" y="758950"/>
            <a:ext cx="4648200"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6" name="Picture 5">
            <a:extLst>
              <a:ext uri="{FF2B5EF4-FFF2-40B4-BE49-F238E27FC236}">
                <a16:creationId xmlns:a16="http://schemas.microsoft.com/office/drawing/2014/main" id="{F6B2B848-35AB-4AD8-A1FD-1621EBF23D9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245100" y="758950"/>
            <a:ext cx="5889084" cy="5312805"/>
          </a:xfrm>
          <a:prstGeom prst="rect">
            <a:avLst/>
          </a:prstGeom>
        </p:spPr>
      </p:pic>
      <p:sp>
        <p:nvSpPr>
          <p:cNvPr id="3" name="TextBox 2">
            <a:extLst>
              <a:ext uri="{FF2B5EF4-FFF2-40B4-BE49-F238E27FC236}">
                <a16:creationId xmlns:a16="http://schemas.microsoft.com/office/drawing/2014/main" id="{8D355671-50B9-1C0B-BAD7-B9E9558A81B5}"/>
              </a:ext>
            </a:extLst>
          </p:cNvPr>
          <p:cNvSpPr txBox="1"/>
          <p:nvPr/>
        </p:nvSpPr>
        <p:spPr>
          <a:xfrm>
            <a:off x="5710979" y="1321472"/>
            <a:ext cx="4957326" cy="4431983"/>
          </a:xfrm>
          <a:prstGeom prst="rect">
            <a:avLst/>
          </a:prstGeom>
          <a:noFill/>
          <a:ln>
            <a:noFill/>
          </a:ln>
        </p:spPr>
        <p:txBody>
          <a:bodyPr wrap="square" rtlCol="0">
            <a:spAutoFit/>
          </a:bodyPr>
          <a:lstStyle/>
          <a:p>
            <a:pPr algn="ctr"/>
            <a:r>
              <a:rPr lang="en-US" sz="6600" b="1" dirty="0">
                <a:solidFill>
                  <a:srgbClr val="BF0D3E"/>
                </a:solidFill>
                <a:latin typeface="Arial" panose="020B0604020202020204" pitchFamily="34" charset="0"/>
                <a:cs typeface="Arial" panose="020B0604020202020204" pitchFamily="34" charset="0"/>
              </a:rPr>
              <a:t>How will  you begin using this strategy?</a:t>
            </a:r>
          </a:p>
          <a:p>
            <a:pPr algn="l"/>
            <a:endParaRPr lang="en-US" dirty="0"/>
          </a:p>
        </p:txBody>
      </p:sp>
      <p:sp>
        <p:nvSpPr>
          <p:cNvPr id="14" name="TextBox 13">
            <a:extLst>
              <a:ext uri="{FF2B5EF4-FFF2-40B4-BE49-F238E27FC236}">
                <a16:creationId xmlns:a16="http://schemas.microsoft.com/office/drawing/2014/main" id="{D98C8CCA-0A57-E58A-11DB-B6467A27AEC5}"/>
              </a:ext>
            </a:extLst>
          </p:cNvPr>
          <p:cNvSpPr txBox="1"/>
          <p:nvPr/>
        </p:nvSpPr>
        <p:spPr>
          <a:xfrm>
            <a:off x="533400" y="2828833"/>
            <a:ext cx="3581400" cy="1200329"/>
          </a:xfrm>
          <a:prstGeom prst="rect">
            <a:avLst/>
          </a:prstGeom>
          <a:noFill/>
          <a:ln>
            <a:noFill/>
          </a:ln>
        </p:spPr>
        <p:txBody>
          <a:bodyPr wrap="square" rtlCol="0">
            <a:spAutoFit/>
          </a:bodyPr>
          <a:lstStyle/>
          <a:p>
            <a:pPr algn="l"/>
            <a:r>
              <a:rPr lang="en-US" sz="7200" b="1" dirty="0">
                <a:solidFill>
                  <a:schemeClr val="bg1"/>
                </a:solidFill>
                <a:latin typeface="Arial" panose="020B0604020202020204" pitchFamily="34" charset="0"/>
                <a:cs typeface="Arial" panose="020B0604020202020204" pitchFamily="34" charset="0"/>
              </a:rPr>
              <a:t>Parents</a:t>
            </a:r>
          </a:p>
        </p:txBody>
      </p:sp>
    </p:spTree>
    <p:extLst>
      <p:ext uri="{BB962C8B-B14F-4D97-AF65-F5344CB8AC3E}">
        <p14:creationId xmlns:p14="http://schemas.microsoft.com/office/powerpoint/2010/main" val="272168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5" name="Picture 14">
            <a:extLst>
              <a:ext uri="{FF2B5EF4-FFF2-40B4-BE49-F238E27FC236}">
                <a16:creationId xmlns:a16="http://schemas.microsoft.com/office/drawing/2014/main" id="{3075C3C3-3237-C1CB-2D92-2887383C3B9A}"/>
              </a:ext>
            </a:extLst>
          </p:cNvPr>
          <p:cNvPicPr>
            <a:picLocks noChangeAspect="1"/>
          </p:cNvPicPr>
          <p:nvPr/>
        </p:nvPicPr>
        <p:blipFill>
          <a:blip r:embed="rId3"/>
          <a:stretch>
            <a:fillRect/>
          </a:stretch>
        </p:blipFill>
        <p:spPr>
          <a:xfrm>
            <a:off x="1117599" y="1206500"/>
            <a:ext cx="10788415" cy="4819650"/>
          </a:xfrm>
          <a:prstGeom prst="rect">
            <a:avLst/>
          </a:prstGeom>
        </p:spPr>
      </p:pic>
    </p:spTree>
    <p:extLst>
      <p:ext uri="{BB962C8B-B14F-4D97-AF65-F5344CB8AC3E}">
        <p14:creationId xmlns:p14="http://schemas.microsoft.com/office/powerpoint/2010/main" val="114649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454351CE-C6AF-3F46-4695-93722D7ECCCC}"/>
              </a:ext>
            </a:extLst>
          </p:cNvPr>
          <p:cNvSpPr txBox="1"/>
          <p:nvPr/>
        </p:nvSpPr>
        <p:spPr>
          <a:xfrm>
            <a:off x="0" y="758951"/>
            <a:ext cx="4226560"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9" name="Picture 8">
            <a:extLst>
              <a:ext uri="{FF2B5EF4-FFF2-40B4-BE49-F238E27FC236}">
                <a16:creationId xmlns:a16="http://schemas.microsoft.com/office/drawing/2014/main" id="{CE5569B4-4F6C-D4A5-D512-C6492DA07210}"/>
              </a:ext>
            </a:extLst>
          </p:cNvPr>
          <p:cNvPicPr>
            <a:picLocks noChangeAspect="1"/>
          </p:cNvPicPr>
          <p:nvPr/>
        </p:nvPicPr>
        <p:blipFill>
          <a:blip r:embed="rId3"/>
          <a:stretch>
            <a:fillRect/>
          </a:stretch>
        </p:blipFill>
        <p:spPr>
          <a:xfrm>
            <a:off x="4706556" y="2102121"/>
            <a:ext cx="6575211" cy="2653756"/>
          </a:xfrm>
          <a:prstGeom prst="rect">
            <a:avLst/>
          </a:prstGeom>
        </p:spPr>
      </p:pic>
      <p:sp>
        <p:nvSpPr>
          <p:cNvPr id="10" name="Text Box 4">
            <a:extLst>
              <a:ext uri="{FF2B5EF4-FFF2-40B4-BE49-F238E27FC236}">
                <a16:creationId xmlns:a16="http://schemas.microsoft.com/office/drawing/2014/main" id="{0B1BC8A4-3DB5-BEF1-DFBF-16E1E5106432}"/>
              </a:ext>
            </a:extLst>
          </p:cNvPr>
          <p:cNvSpPr txBox="1"/>
          <p:nvPr/>
        </p:nvSpPr>
        <p:spPr>
          <a:xfrm>
            <a:off x="5625789" y="3795338"/>
            <a:ext cx="4926059" cy="1065526"/>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80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PARENTS</a:t>
            </a:r>
            <a:endParaRPr kumimoji="0" lang="en-US" sz="66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Box 10" descr="&quot;&quot;">
            <a:extLst>
              <a:ext uri="{FF2B5EF4-FFF2-40B4-BE49-F238E27FC236}">
                <a16:creationId xmlns:a16="http://schemas.microsoft.com/office/drawing/2014/main" id="{F5152D4A-9CC9-0F69-EFD2-34DF710D26AD}"/>
              </a:ext>
            </a:extLst>
          </p:cNvPr>
          <p:cNvSpPr txBox="1"/>
          <p:nvPr/>
        </p:nvSpPr>
        <p:spPr>
          <a:xfrm>
            <a:off x="11761764" y="755139"/>
            <a:ext cx="430236" cy="5340097"/>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a:extLst>
              <a:ext uri="{FF2B5EF4-FFF2-40B4-BE49-F238E27FC236}">
                <a16:creationId xmlns:a16="http://schemas.microsoft.com/office/drawing/2014/main" id="{2B818878-C188-7831-E552-0712F960A18D}"/>
              </a:ext>
            </a:extLst>
          </p:cNvPr>
          <p:cNvPicPr>
            <a:picLocks noChangeAspect="1"/>
          </p:cNvPicPr>
          <p:nvPr/>
        </p:nvPicPr>
        <p:blipFill>
          <a:blip r:embed="rId4"/>
          <a:stretch>
            <a:fillRect/>
          </a:stretch>
        </p:blipFill>
        <p:spPr>
          <a:xfrm>
            <a:off x="408668" y="1264731"/>
            <a:ext cx="3023878" cy="4328535"/>
          </a:xfrm>
          <a:prstGeom prst="rect">
            <a:avLst/>
          </a:prstGeom>
        </p:spPr>
      </p:pic>
      <p:sp>
        <p:nvSpPr>
          <p:cNvPr id="15" name="Text Box 4">
            <a:extLst>
              <a:ext uri="{FF2B5EF4-FFF2-40B4-BE49-F238E27FC236}">
                <a16:creationId xmlns:a16="http://schemas.microsoft.com/office/drawing/2014/main" id="{19ADDE4E-C05B-F8EC-2258-B379B8CFAB72}"/>
              </a:ext>
            </a:extLst>
          </p:cNvPr>
          <p:cNvSpPr txBox="1">
            <a:spLocks noChangeArrowheads="1"/>
          </p:cNvSpPr>
          <p:nvPr/>
        </p:nvSpPr>
        <p:spPr bwMode="auto">
          <a:xfrm>
            <a:off x="1016000" y="3316519"/>
            <a:ext cx="2086190" cy="183357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You’ve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Got This!</a:t>
            </a:r>
            <a:endParaRPr kumimoji="0" lang="en-US" altLang="en-US" sz="3200" b="0"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EEEA393D-5F8A-1D70-9C30-2522D028C64A}"/>
              </a:ext>
            </a:extLst>
          </p:cNvPr>
          <p:cNvSpPr txBox="1"/>
          <p:nvPr/>
        </p:nvSpPr>
        <p:spPr>
          <a:xfrm>
            <a:off x="4492821" y="776222"/>
            <a:ext cx="6998139" cy="5297933"/>
          </a:xfrm>
          <a:prstGeom prst="rect">
            <a:avLst/>
          </a:prstGeom>
          <a:noFill/>
          <a:ln w="57150">
            <a:solidFill>
              <a:srgbClr val="012369"/>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4089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Lst>
          </p:cNvPr>
          <p:cNvSpPr txBox="1"/>
          <p:nvPr/>
        </p:nvSpPr>
        <p:spPr>
          <a:xfrm>
            <a:off x="653143" y="522515"/>
            <a:ext cx="10885714" cy="5704114"/>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A11C51C7-6FAC-45A8-FAB0-377A9D7E7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379205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3" name="Picture 2" title="&quot;&quot;">
            <a:extLst>
              <a:ext uri="{FF2B5EF4-FFF2-40B4-BE49-F238E27FC236}">
                <a16:creationId xmlns:a16="http://schemas.microsoft.com/office/drawing/2014/main" id="{2B32E3C7-8B0D-2DE0-6D9F-6285E64B25AB}"/>
              </a:ext>
            </a:extLst>
          </p:cNvPr>
          <p:cNvPicPr>
            <a:picLocks noChangeAspect="1"/>
          </p:cNvPicPr>
          <p:nvPr/>
        </p:nvPicPr>
        <p:blipFill>
          <a:blip r:embed="rId3"/>
          <a:stretch>
            <a:fillRect/>
          </a:stretch>
        </p:blipFill>
        <p:spPr>
          <a:xfrm>
            <a:off x="971444" y="724640"/>
            <a:ext cx="10249111" cy="4142320"/>
          </a:xfrm>
          <a:prstGeom prst="rect">
            <a:avLst/>
          </a:prstGeom>
        </p:spPr>
      </p:pic>
      <p:sp>
        <p:nvSpPr>
          <p:cNvPr id="4" name="Text Box 4">
            <a:extLst>
              <a:ext uri="{FF2B5EF4-FFF2-40B4-BE49-F238E27FC236}">
                <a16:creationId xmlns:a16="http://schemas.microsoft.com/office/drawing/2014/main" id="{3172DD9E-4654-C869-B20A-B892EC06C434}"/>
              </a:ext>
            </a:extLst>
          </p:cNvPr>
          <p:cNvSpPr txBox="1"/>
          <p:nvPr/>
        </p:nvSpPr>
        <p:spPr>
          <a:xfrm>
            <a:off x="2387598" y="3315970"/>
            <a:ext cx="7609841" cy="2557129"/>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Thanks for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012369"/>
                </a:solidFill>
                <a:effectLst/>
                <a:uLnTx/>
                <a:uFillTx/>
                <a:latin typeface="Arial" panose="020B0604020202020204" pitchFamily="34" charset="0"/>
                <a:ea typeface="Calibri" panose="020F0502020204030204" pitchFamily="34" charset="0"/>
                <a:cs typeface="Arial" panose="020B0604020202020204" pitchFamily="34" charset="0"/>
              </a:rPr>
              <a:t>being here!</a:t>
            </a:r>
            <a:endParaRPr kumimoji="0" lang="en-US" sz="6000" b="1" i="0" u="none" strike="noStrike" kern="1200" cap="none" spc="-300" normalizeH="0" baseline="0" noProof="0" dirty="0">
              <a:ln>
                <a:noFill/>
              </a:ln>
              <a:solidFill>
                <a:srgbClr val="012369"/>
              </a:solidFill>
              <a:effectLst/>
              <a:uLnTx/>
              <a:uFillTx/>
              <a:latin typeface="Corbel" panose="020B050302020402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005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12" name="TextBox 11">
            <a:extLst>
              <a:ext uri="{FF2B5EF4-FFF2-40B4-BE49-F238E27FC236}">
                <a16:creationId xmlns:a16="http://schemas.microsoft.com/office/drawing/2014/main" id="{43B24D16-9CBA-BACE-AF2F-8062C95377E3}"/>
              </a:ext>
            </a:extLst>
          </p:cNvPr>
          <p:cNvSpPr txBox="1"/>
          <p:nvPr/>
        </p:nvSpPr>
        <p:spPr>
          <a:xfrm>
            <a:off x="2214298" y="2886472"/>
            <a:ext cx="1125329" cy="1101651"/>
          </a:xfrm>
          <a:prstGeom prst="flowChartConnector">
            <a:avLst/>
          </a:prstGeom>
          <a:solidFill>
            <a:srgbClr val="FCAF17"/>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1" name="Picture 10" descr="Reading, Book, Symbol, Icon, Reader, Man, Design, Sign">
            <a:extLst>
              <a:ext uri="{FF2B5EF4-FFF2-40B4-BE49-F238E27FC236}">
                <a16:creationId xmlns:a16="http://schemas.microsoft.com/office/drawing/2014/main" id="{B6CD0C1F-A4D5-DB2F-2116-260CACF30F18}"/>
              </a:ext>
            </a:extLst>
          </p:cNvPr>
          <p:cNvPicPr>
            <a:picLocks noChangeAspect="1"/>
          </p:cNvPicPr>
          <p:nvPr/>
        </p:nvPicPr>
        <p:blipFill>
          <a:blip r:embed="rId5">
            <a:biLevel thresh="25000"/>
            <a:extLst>
              <a:ext uri="{BEBA8EAE-BF5A-486C-A8C5-ECC9F3942E4B}">
                <a14:imgProps xmlns:a14="http://schemas.microsoft.com/office/drawing/2010/main">
                  <a14:imgLayer r:embed="rId6">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16588" y="2910245"/>
            <a:ext cx="920749" cy="1054104"/>
          </a:xfrm>
          <a:prstGeom prst="rect">
            <a:avLst/>
          </a:prstGeom>
          <a:noFill/>
          <a:ln>
            <a:noFill/>
          </a:ln>
        </p:spPr>
      </p:pic>
      <p:sp>
        <p:nvSpPr>
          <p:cNvPr id="3" name="TextBox 2">
            <a:extLst>
              <a:ext uri="{FF2B5EF4-FFF2-40B4-BE49-F238E27FC236}">
                <a16:creationId xmlns:a16="http://schemas.microsoft.com/office/drawing/2014/main" id="{F81B1F85-56D4-E3AE-B6C7-9E7C5519709E}"/>
              </a:ext>
            </a:extLst>
          </p:cNvPr>
          <p:cNvSpPr txBox="1"/>
          <p:nvPr/>
        </p:nvSpPr>
        <p:spPr>
          <a:xfrm>
            <a:off x="6535641" y="1105200"/>
            <a:ext cx="4260232" cy="2308324"/>
          </a:xfrm>
          <a:prstGeom prst="rect">
            <a:avLst/>
          </a:prstGeom>
          <a:noFill/>
          <a:ln>
            <a:noFill/>
          </a:ln>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Understand Formative Assessment</a:t>
            </a:r>
            <a:endParaRPr lang="en-US" sz="2400" dirty="0">
              <a:solidFill>
                <a:schemeClr val="bg1"/>
              </a:solidFill>
            </a:endParaRPr>
          </a:p>
        </p:txBody>
      </p:sp>
      <p:sp>
        <p:nvSpPr>
          <p:cNvPr id="6" name="TextBox 5">
            <a:extLst>
              <a:ext uri="{FF2B5EF4-FFF2-40B4-BE49-F238E27FC236}">
                <a16:creationId xmlns:a16="http://schemas.microsoft.com/office/drawing/2014/main" id="{4CD4C0AF-7CA5-9852-3F96-6F05F593FC14}"/>
              </a:ext>
            </a:extLst>
          </p:cNvPr>
          <p:cNvSpPr txBox="1"/>
          <p:nvPr/>
        </p:nvSpPr>
        <p:spPr>
          <a:xfrm>
            <a:off x="5974969" y="3988123"/>
            <a:ext cx="5529513" cy="1569660"/>
          </a:xfrm>
          <a:prstGeom prst="rect">
            <a:avLst/>
          </a:prstGeom>
          <a:noFill/>
          <a:ln>
            <a:noFill/>
          </a:ln>
        </p:spPr>
        <p:txBody>
          <a:bodyPr wrap="square" rtlCol="0">
            <a:spAutoFit/>
          </a:bodyPr>
          <a:lstStyle/>
          <a:p>
            <a:pPr algn="ctr"/>
            <a:r>
              <a:rPr lang="en-US" sz="4800" b="1" dirty="0">
                <a:solidFill>
                  <a:schemeClr val="bg1"/>
                </a:solidFill>
                <a:latin typeface="Arial" panose="020B0604020202020204" pitchFamily="34" charset="0"/>
                <a:cs typeface="Arial" panose="020B0604020202020204" pitchFamily="34" charset="0"/>
              </a:rPr>
              <a:t>Learn a Strategy to Use at Home</a:t>
            </a:r>
            <a:endParaRPr lang="en-US" sz="2400" dirty="0">
              <a:solidFill>
                <a:schemeClr val="bg1"/>
              </a:solidFill>
            </a:endParaRPr>
          </a:p>
        </p:txBody>
      </p:sp>
    </p:spTree>
    <p:extLst>
      <p:ext uri="{BB962C8B-B14F-4D97-AF65-F5344CB8AC3E}">
        <p14:creationId xmlns:p14="http://schemas.microsoft.com/office/powerpoint/2010/main" val="3757126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am I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am I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a:t>
            </a:r>
            <a:r>
              <a:rPr lang="en-US" sz="2800" b="1" dirty="0">
                <a:solidFill>
                  <a:srgbClr val="BF0D3E"/>
                </a:solidFill>
                <a:latin typeface="Arial" panose="020B0604020202020204" pitchFamily="34" charset="0"/>
                <a:ea typeface="Calibri" panose="020F0502020204030204" pitchFamily="34" charset="0"/>
                <a:cs typeface="Times New Roman" panose="02020603050405020304" pitchFamily="18" charset="0"/>
              </a:rPr>
              <a:t>I</a:t>
            </a: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530357" cy="39126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My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 Focus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276791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148">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F1C42DE-191E-4CC2-A856-A4FCCE2DAD45}"/>
              </a:ext>
            </a:extLst>
          </p:cNvPr>
          <p:cNvGrpSpPr/>
          <p:nvPr/>
        </p:nvGrpSpPr>
        <p:grpSpPr>
          <a:xfrm>
            <a:off x="1722077" y="764912"/>
            <a:ext cx="4525551" cy="5328172"/>
            <a:chOff x="3492" y="0"/>
            <a:chExt cx="4000499" cy="5418667"/>
          </a:xfrm>
          <a:solidFill>
            <a:srgbClr val="012369"/>
          </a:solidFill>
          <a:effectLst/>
        </p:grpSpPr>
        <p:sp>
          <p:nvSpPr>
            <p:cNvPr id="11" name="Rectangle: Rounded Corners 10">
              <a:extLst>
                <a:ext uri="{FF2B5EF4-FFF2-40B4-BE49-F238E27FC236}">
                  <a16:creationId xmlns:a16="http://schemas.microsoft.com/office/drawing/2014/main" id="{2D121AC8-BA94-42B0-AADF-E21CD6B33C56}"/>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034EB042-B24E-4FC2-97CE-05CCAD6FAAE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4" name="TextBox 3">
            <a:extLst>
              <a:ext uri="{FF2B5EF4-FFF2-40B4-BE49-F238E27FC236}">
                <a16:creationId xmlns:a16="http://schemas.microsoft.com/office/drawing/2014/main" id="{6F56E5EB-9CE1-46F1-899B-4D20CB5F5C01}"/>
              </a:ext>
            </a:extLst>
          </p:cNvPr>
          <p:cNvSpPr txBox="1"/>
          <p:nvPr/>
        </p:nvSpPr>
        <p:spPr>
          <a:xfrm>
            <a:off x="1744871" y="2126148"/>
            <a:ext cx="4525551" cy="2554545"/>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Learning Goal</a:t>
            </a:r>
          </a:p>
        </p:txBody>
      </p:sp>
      <p:sp>
        <p:nvSpPr>
          <p:cNvPr id="29" name="Rectangle: Rounded Corners 28">
            <a:extLst>
              <a:ext uri="{FF2B5EF4-FFF2-40B4-BE49-F238E27FC236}">
                <a16:creationId xmlns:a16="http://schemas.microsoft.com/office/drawing/2014/main" id="{81F620AC-F5C0-47FF-A320-3694E7E27840}"/>
              </a:ext>
            </a:extLst>
          </p:cNvPr>
          <p:cNvSpPr/>
          <p:nvPr/>
        </p:nvSpPr>
        <p:spPr>
          <a:xfrm>
            <a:off x="6682771" y="800158"/>
            <a:ext cx="4525551" cy="5290018"/>
          </a:xfrm>
          <a:prstGeom prst="roundRect">
            <a:avLst>
              <a:gd name="adj" fmla="val 10000"/>
            </a:avLst>
          </a:prstGeom>
          <a:solidFill>
            <a:schemeClr val="bg1"/>
          </a:solidFill>
          <a:ln w="76200">
            <a:solidFill>
              <a:srgbClr val="BF0D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7B114A9E-A68D-4262-85B7-9516322BEA06}"/>
              </a:ext>
            </a:extLst>
          </p:cNvPr>
          <p:cNvSpPr txBox="1"/>
          <p:nvPr/>
        </p:nvSpPr>
        <p:spPr>
          <a:xfrm>
            <a:off x="6725083" y="1367675"/>
            <a:ext cx="4437649" cy="4154984"/>
          </a:xfrm>
          <a:prstGeom prst="rect">
            <a:avLst/>
          </a:prstGeom>
          <a:noFill/>
          <a:ln>
            <a:noFill/>
          </a:ln>
        </p:spPr>
        <p:txBody>
          <a:bodyPr wrap="square" rtlCol="0">
            <a:spAutoFit/>
          </a:bodyPr>
          <a:lstStyle/>
          <a:p>
            <a:pPr algn="ctr"/>
            <a:r>
              <a:rPr lang="en-US" sz="4400" b="1" dirty="0">
                <a:solidFill>
                  <a:srgbClr val="012369"/>
                </a:solidFill>
                <a:latin typeface="Arial" panose="020B0604020202020204" pitchFamily="34" charset="0"/>
                <a:cs typeface="Arial" panose="020B0604020202020204" pitchFamily="34" charset="0"/>
              </a:rPr>
              <a:t>Describe what students  should know and be able to do after a learning period.</a:t>
            </a:r>
          </a:p>
        </p:txBody>
      </p:sp>
      <p:sp>
        <p:nvSpPr>
          <p:cNvPr id="2" name="TextBox 1">
            <a:extLst>
              <a:ext uri="{FF2B5EF4-FFF2-40B4-BE49-F238E27FC236}">
                <a16:creationId xmlns:a16="http://schemas.microsoft.com/office/drawing/2014/main" id="{08A0A5DF-80F7-4AAD-B889-F6D772A762E6}"/>
              </a:ext>
            </a:extLst>
          </p:cNvPr>
          <p:cNvSpPr txBox="1"/>
          <p:nvPr/>
        </p:nvSpPr>
        <p:spPr>
          <a:xfrm>
            <a:off x="-3581" y="761999"/>
            <a:ext cx="1290515" cy="5333999"/>
          </a:xfrm>
          <a:prstGeom prst="rect">
            <a:avLst/>
          </a:prstGeom>
          <a:solidFill>
            <a:srgbClr val="BF0D3E"/>
          </a:solidFill>
          <a:ln>
            <a:noFill/>
          </a:ln>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853FDEE9-1A47-4171-9C38-314E2CF575CD}"/>
              </a:ext>
            </a:extLst>
          </p:cNvPr>
          <p:cNvSpPr txBox="1"/>
          <p:nvPr/>
        </p:nvSpPr>
        <p:spPr>
          <a:xfrm>
            <a:off x="11664583" y="767823"/>
            <a:ext cx="508013" cy="5334001"/>
          </a:xfrm>
          <a:prstGeom prst="rect">
            <a:avLst/>
          </a:prstGeom>
          <a:solidFill>
            <a:srgbClr val="BF0D3E"/>
          </a:solidFill>
          <a:ln>
            <a:noFill/>
          </a:ln>
        </p:spPr>
        <p:txBody>
          <a:bodyPr wrap="square" rtlCol="0">
            <a:spAutoFit/>
          </a:bodyPr>
          <a:lstStyle/>
          <a:p>
            <a:pPr algn="l"/>
            <a:endParaRPr lang="en-US" dirty="0"/>
          </a:p>
        </p:txBody>
      </p:sp>
    </p:spTree>
    <p:extLst>
      <p:ext uri="{BB962C8B-B14F-4D97-AF65-F5344CB8AC3E}">
        <p14:creationId xmlns:p14="http://schemas.microsoft.com/office/powerpoint/2010/main" val="44290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148">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F1C42DE-191E-4CC2-A856-A4FCCE2DAD45}"/>
              </a:ext>
            </a:extLst>
          </p:cNvPr>
          <p:cNvGrpSpPr/>
          <p:nvPr/>
        </p:nvGrpSpPr>
        <p:grpSpPr>
          <a:xfrm>
            <a:off x="1722077" y="764912"/>
            <a:ext cx="4525551" cy="5328172"/>
            <a:chOff x="3492" y="0"/>
            <a:chExt cx="4000499" cy="5418667"/>
          </a:xfrm>
          <a:solidFill>
            <a:srgbClr val="012369"/>
          </a:solidFill>
          <a:effectLst/>
        </p:grpSpPr>
        <p:sp>
          <p:nvSpPr>
            <p:cNvPr id="11" name="Rectangle: Rounded Corners 10">
              <a:extLst>
                <a:ext uri="{FF2B5EF4-FFF2-40B4-BE49-F238E27FC236}">
                  <a16:creationId xmlns:a16="http://schemas.microsoft.com/office/drawing/2014/main" id="{2D121AC8-BA94-42B0-AADF-E21CD6B33C56}"/>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034EB042-B24E-4FC2-97CE-05CCAD6FAAE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sp>
        <p:nvSpPr>
          <p:cNvPr id="29" name="Rectangle: Rounded Corners 28">
            <a:extLst>
              <a:ext uri="{FF2B5EF4-FFF2-40B4-BE49-F238E27FC236}">
                <a16:creationId xmlns:a16="http://schemas.microsoft.com/office/drawing/2014/main" id="{81F620AC-F5C0-47FF-A320-3694E7E27840}"/>
              </a:ext>
            </a:extLst>
          </p:cNvPr>
          <p:cNvSpPr/>
          <p:nvPr/>
        </p:nvSpPr>
        <p:spPr>
          <a:xfrm>
            <a:off x="6682771" y="800158"/>
            <a:ext cx="4525551" cy="5290018"/>
          </a:xfrm>
          <a:prstGeom prst="roundRect">
            <a:avLst>
              <a:gd name="adj" fmla="val 10000"/>
            </a:avLst>
          </a:prstGeom>
          <a:solidFill>
            <a:schemeClr val="bg1"/>
          </a:solidFill>
          <a:ln w="76200">
            <a:solidFill>
              <a:srgbClr val="BF0D3E"/>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id="{08A0A5DF-80F7-4AAD-B889-F6D772A762E6}"/>
              </a:ext>
            </a:extLst>
          </p:cNvPr>
          <p:cNvSpPr txBox="1"/>
          <p:nvPr/>
        </p:nvSpPr>
        <p:spPr>
          <a:xfrm>
            <a:off x="-3581" y="761999"/>
            <a:ext cx="1290515" cy="5333999"/>
          </a:xfrm>
          <a:prstGeom prst="rect">
            <a:avLst/>
          </a:prstGeom>
          <a:solidFill>
            <a:srgbClr val="BF0D3E"/>
          </a:solidFill>
          <a:ln>
            <a:noFill/>
          </a:ln>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853FDEE9-1A47-4171-9C38-314E2CF575CD}"/>
              </a:ext>
            </a:extLst>
          </p:cNvPr>
          <p:cNvSpPr txBox="1"/>
          <p:nvPr/>
        </p:nvSpPr>
        <p:spPr>
          <a:xfrm>
            <a:off x="11664583" y="767823"/>
            <a:ext cx="508013" cy="5334001"/>
          </a:xfrm>
          <a:prstGeom prst="rect">
            <a:avLst/>
          </a:prstGeom>
          <a:solidFill>
            <a:srgbClr val="BF0D3E"/>
          </a:solidFill>
          <a:ln>
            <a:noFill/>
          </a:ln>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3DE4072D-7B58-91CD-2F29-0969ABCFB07D}"/>
              </a:ext>
            </a:extLst>
          </p:cNvPr>
          <p:cNvSpPr txBox="1"/>
          <p:nvPr/>
        </p:nvSpPr>
        <p:spPr>
          <a:xfrm>
            <a:off x="1712318" y="1536172"/>
            <a:ext cx="4525551" cy="3785652"/>
          </a:xfrm>
          <a:prstGeom prst="rect">
            <a:avLst/>
          </a:prstGeom>
          <a:noFill/>
          <a:ln>
            <a:noFill/>
          </a:ln>
        </p:spPr>
        <p:txBody>
          <a:bodyPr wrap="square" rtlCol="0">
            <a:spAutoFit/>
          </a:bodyPr>
          <a:lstStyle/>
          <a:p>
            <a:pPr algn="ctr"/>
            <a:r>
              <a:rPr lang="en-US" sz="8000" b="1" dirty="0">
                <a:solidFill>
                  <a:schemeClr val="bg1"/>
                </a:solidFill>
                <a:latin typeface="Arial" panose="020B0604020202020204" pitchFamily="34" charset="0"/>
                <a:cs typeface="Arial" panose="020B0604020202020204" pitchFamily="34" charset="0"/>
              </a:rPr>
              <a:t>Criteria for Success</a:t>
            </a:r>
          </a:p>
        </p:txBody>
      </p:sp>
      <p:sp>
        <p:nvSpPr>
          <p:cNvPr id="7" name="TextBox 6">
            <a:extLst>
              <a:ext uri="{FF2B5EF4-FFF2-40B4-BE49-F238E27FC236}">
                <a16:creationId xmlns:a16="http://schemas.microsoft.com/office/drawing/2014/main" id="{336D2810-C7B2-7549-6E9B-D6A7ACAC24AA}"/>
              </a:ext>
            </a:extLst>
          </p:cNvPr>
          <p:cNvSpPr txBox="1"/>
          <p:nvPr/>
        </p:nvSpPr>
        <p:spPr>
          <a:xfrm>
            <a:off x="6718883" y="1367675"/>
            <a:ext cx="4502756" cy="4154984"/>
          </a:xfrm>
          <a:prstGeom prst="rect">
            <a:avLst/>
          </a:prstGeom>
          <a:noFill/>
          <a:ln>
            <a:noFill/>
          </a:ln>
        </p:spPr>
        <p:txBody>
          <a:bodyPr wrap="square" rtlCol="0">
            <a:spAutoFit/>
          </a:bodyPr>
          <a:lstStyle/>
          <a:p>
            <a:pPr algn="ctr"/>
            <a:r>
              <a:rPr lang="en-US" sz="4400" b="1" kern="1400" dirty="0">
                <a:solidFill>
                  <a:srgbClr val="012369"/>
                </a:solidFill>
                <a:effectLst/>
                <a:latin typeface="Arial" panose="020B0604020202020204" pitchFamily="34" charset="0"/>
                <a:ea typeface="Times New Roman" panose="02020603050405020304" pitchFamily="18" charset="0"/>
                <a:cs typeface="Arial" panose="020B0604020202020204" pitchFamily="34" charset="0"/>
              </a:rPr>
              <a:t>Describe what successful achievement          of the                Learning </a:t>
            </a:r>
            <a:r>
              <a:rPr lang="en-US" sz="4400" b="1" kern="1400" dirty="0">
                <a:solidFill>
                  <a:srgbClr val="012369"/>
                </a:solidFill>
                <a:latin typeface="Arial" panose="020B0604020202020204" pitchFamily="34" charset="0"/>
                <a:ea typeface="Times New Roman" panose="02020603050405020304" pitchFamily="18" charset="0"/>
                <a:cs typeface="Arial" panose="020B0604020202020204" pitchFamily="34" charset="0"/>
              </a:rPr>
              <a:t>G</a:t>
            </a:r>
            <a:r>
              <a:rPr lang="en-US" sz="4400" b="1" kern="1400" dirty="0">
                <a:solidFill>
                  <a:srgbClr val="012369"/>
                </a:solidFill>
                <a:effectLst/>
                <a:latin typeface="Arial" panose="020B0604020202020204" pitchFamily="34" charset="0"/>
                <a:ea typeface="Times New Roman" panose="02020603050405020304" pitchFamily="18" charset="0"/>
                <a:cs typeface="Arial" panose="020B0604020202020204" pitchFamily="34" charset="0"/>
              </a:rPr>
              <a:t>oal looks like.</a:t>
            </a:r>
            <a:endParaRPr lang="en-US" sz="6000" b="1" dirty="0">
              <a:solidFill>
                <a:srgbClr val="0123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715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descr="&quot;&quot;">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descr="&quot;&quot;">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descr="&quot;&quot;">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147" name="Rectangle 146" descr="&quot;&quot;">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9" name="Straight Connector 148" descr="&quot;&quot;">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150" descr="&quot;&quot;">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0" name="Group 9" descr="Teachers use for learning">
            <a:extLst>
              <a:ext uri="{FF2B5EF4-FFF2-40B4-BE49-F238E27FC236}">
                <a16:creationId xmlns:a16="http://schemas.microsoft.com/office/drawing/2014/main" id="{4F1C42DE-191E-4CC2-A856-A4FCCE2DAD45}"/>
              </a:ext>
            </a:extLst>
          </p:cNvPr>
          <p:cNvGrpSpPr/>
          <p:nvPr/>
        </p:nvGrpSpPr>
        <p:grpSpPr>
          <a:xfrm>
            <a:off x="1828950" y="1771685"/>
            <a:ext cx="3962547" cy="4143280"/>
            <a:chOff x="3492" y="0"/>
            <a:chExt cx="4000499" cy="5418667"/>
          </a:xfrm>
          <a:solidFill>
            <a:srgbClr val="BF0D3E"/>
          </a:solidFill>
          <a:effectLst/>
        </p:grpSpPr>
        <p:sp>
          <p:nvSpPr>
            <p:cNvPr id="11" name="Rectangle: Rounded Corners 10">
              <a:extLst>
                <a:ext uri="{FF2B5EF4-FFF2-40B4-BE49-F238E27FC236}">
                  <a16:creationId xmlns:a16="http://schemas.microsoft.com/office/drawing/2014/main" id="{2D121AC8-BA94-42B0-AADF-E21CD6B33C56}"/>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Rounded Corners 4">
              <a:extLst>
                <a:ext uri="{FF2B5EF4-FFF2-40B4-BE49-F238E27FC236}">
                  <a16:creationId xmlns:a16="http://schemas.microsoft.com/office/drawing/2014/main" id="{034EB042-B24E-4FC2-97CE-05CCAD6FAAE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en-US" sz="65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4" name="TextBox 3">
            <a:extLst>
              <a:ext uri="{FF2B5EF4-FFF2-40B4-BE49-F238E27FC236}">
                <a16:creationId xmlns:a16="http://schemas.microsoft.com/office/drawing/2014/main" id="{6F56E5EB-9CE1-46F1-899B-4D20CB5F5C01}"/>
              </a:ext>
            </a:extLst>
          </p:cNvPr>
          <p:cNvSpPr txBox="1"/>
          <p:nvPr/>
        </p:nvSpPr>
        <p:spPr>
          <a:xfrm>
            <a:off x="1958074" y="1904332"/>
            <a:ext cx="3566598" cy="387798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Teachers Use</a:t>
            </a: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a:t>
            </a:r>
            <a:endParaRPr kumimoji="0" lang="en-US" sz="44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28" name="Group 27" descr="Students use as learning">
            <a:extLst>
              <a:ext uri="{FF2B5EF4-FFF2-40B4-BE49-F238E27FC236}">
                <a16:creationId xmlns:a16="http://schemas.microsoft.com/office/drawing/2014/main" id="{2EDECE5E-DCE6-4FF8-B031-F070E0C7490E}"/>
              </a:ext>
            </a:extLst>
          </p:cNvPr>
          <p:cNvGrpSpPr/>
          <p:nvPr/>
        </p:nvGrpSpPr>
        <p:grpSpPr>
          <a:xfrm>
            <a:off x="7142771" y="1771685"/>
            <a:ext cx="4000991" cy="4143280"/>
            <a:chOff x="3492" y="0"/>
            <a:chExt cx="4000499" cy="5418667"/>
          </a:xfrm>
          <a:solidFill>
            <a:srgbClr val="BF0D3E"/>
          </a:solidFill>
          <a:effectLst/>
        </p:grpSpPr>
        <p:sp>
          <p:nvSpPr>
            <p:cNvPr id="29" name="Rectangle: Rounded Corners 28">
              <a:extLst>
                <a:ext uri="{FF2B5EF4-FFF2-40B4-BE49-F238E27FC236}">
                  <a16:creationId xmlns:a16="http://schemas.microsoft.com/office/drawing/2014/main" id="{81F620AC-F5C0-47FF-A320-3694E7E27840}"/>
                </a:ext>
              </a:extLst>
            </p:cNvPr>
            <p:cNvSpPr/>
            <p:nvPr/>
          </p:nvSpPr>
          <p:spPr>
            <a:xfrm>
              <a:off x="3492" y="0"/>
              <a:ext cx="4000499" cy="5418667"/>
            </a:xfrm>
            <a:prstGeom prst="roundRect">
              <a:avLst>
                <a:gd name="adj" fmla="val 10000"/>
              </a:avLst>
            </a:prstGeom>
            <a:grpFill/>
            <a:ln w="7620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Rounded Corners 4">
              <a:extLst>
                <a:ext uri="{FF2B5EF4-FFF2-40B4-BE49-F238E27FC236}">
                  <a16:creationId xmlns:a16="http://schemas.microsoft.com/office/drawing/2014/main" id="{AAF081BE-9126-41C0-B28B-6FF04C511EF6}"/>
                </a:ext>
              </a:extLst>
            </p:cNvPr>
            <p:cNvSpPr txBox="1"/>
            <p:nvPr/>
          </p:nvSpPr>
          <p:spPr>
            <a:xfrm>
              <a:off x="3492" y="2167466"/>
              <a:ext cx="4000499" cy="2167466"/>
            </a:xfrm>
            <a:prstGeom prst="rect">
              <a:avLst/>
            </a:prstGeom>
            <a:grpFill/>
            <a:ln w="76200">
              <a:noFill/>
            </a:ln>
          </p:spPr>
          <p:style>
            <a:lnRef idx="0">
              <a:scrgbClr r="0" g="0" b="0"/>
            </a:lnRef>
            <a:fillRef idx="0">
              <a:scrgbClr r="0" g="0" b="0"/>
            </a:fillRef>
            <a:effectRef idx="0">
              <a:scrgbClr r="0" g="0" b="0"/>
            </a:effectRef>
            <a:fontRef idx="minor">
              <a:schemeClr val="lt1"/>
            </a:fontRef>
          </p:style>
          <p:txBody>
            <a:bodyPr spcFirstLastPara="0" vert="horz" wrap="square" lIns="462280" tIns="462280" rIns="462280" bIns="462280" numCol="1" spcCol="1270" anchor="ctr" anchorCtr="0">
              <a:noAutofit/>
            </a:bodyPr>
            <a:lstStyle/>
            <a:p>
              <a:pPr marL="0" marR="0" lvl="0" indent="0" algn="ctr" defTabSz="2889250" rtl="0" eaLnBrk="1" fontAlgn="auto" latinLnBrk="0" hangingPunct="1">
                <a:lnSpc>
                  <a:spcPct val="90000"/>
                </a:lnSpc>
                <a:spcBef>
                  <a:spcPct val="0"/>
                </a:spcBef>
                <a:spcAft>
                  <a:spcPct val="35000"/>
                </a:spcAft>
                <a:buClrTx/>
                <a:buSzTx/>
                <a:buFontTx/>
                <a:buNone/>
                <a:tabLst/>
                <a:defRPr/>
              </a:pPr>
              <a:endParaRPr kumimoji="0" lang="en-US" sz="65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sp>
        <p:nvSpPr>
          <p:cNvPr id="26" name="TextBox 25">
            <a:extLst>
              <a:ext uri="{FF2B5EF4-FFF2-40B4-BE49-F238E27FC236}">
                <a16:creationId xmlns:a16="http://schemas.microsoft.com/office/drawing/2014/main" id="{7B114A9E-A68D-4262-85B7-9516322BEA06}"/>
              </a:ext>
            </a:extLst>
          </p:cNvPr>
          <p:cNvSpPr txBox="1"/>
          <p:nvPr/>
        </p:nvSpPr>
        <p:spPr>
          <a:xfrm>
            <a:off x="7485487" y="1996665"/>
            <a:ext cx="3440470" cy="3785652"/>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Students  Use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 </a:t>
            </a:r>
            <a:r>
              <a:rPr kumimoji="0" lang="en-US" sz="60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Learning</a:t>
            </a:r>
          </a:p>
        </p:txBody>
      </p:sp>
      <p:sp>
        <p:nvSpPr>
          <p:cNvPr id="31" name="Arrow: Left-Right 30" descr="Arrow showing left and right movement" title="Arrow">
            <a:extLst>
              <a:ext uri="{FF2B5EF4-FFF2-40B4-BE49-F238E27FC236}">
                <a16:creationId xmlns:a16="http://schemas.microsoft.com/office/drawing/2014/main" id="{5BAFB70B-B2D5-451D-A3BB-068B3FA2F16E}"/>
              </a:ext>
            </a:extLst>
          </p:cNvPr>
          <p:cNvSpPr/>
          <p:nvPr/>
        </p:nvSpPr>
        <p:spPr>
          <a:xfrm>
            <a:off x="5242666" y="3959748"/>
            <a:ext cx="2448936" cy="734349"/>
          </a:xfrm>
          <a:prstGeom prst="leftRightArrow">
            <a:avLst/>
          </a:prstGeom>
          <a:solidFill>
            <a:schemeClr val="bg1"/>
          </a:solidFill>
          <a:ln w="57150">
            <a:solidFill>
              <a:srgbClr val="01236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F481780F-01EC-41BB-A908-96080D92600C}"/>
              </a:ext>
            </a:extLst>
          </p:cNvPr>
          <p:cNvSpPr txBox="1"/>
          <p:nvPr/>
        </p:nvSpPr>
        <p:spPr>
          <a:xfrm>
            <a:off x="1733106" y="534518"/>
            <a:ext cx="9410655" cy="1107996"/>
          </a:xfrm>
          <a:prstGeom prst="rect">
            <a:avLst/>
          </a:prstGeom>
          <a:solidFill>
            <a:schemeClr val="bg1"/>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Formative Assessment</a:t>
            </a:r>
          </a:p>
        </p:txBody>
      </p:sp>
      <p:sp>
        <p:nvSpPr>
          <p:cNvPr id="2" name="TextBox 1" descr="&quot;&quot;">
            <a:extLst>
              <a:ext uri="{FF2B5EF4-FFF2-40B4-BE49-F238E27FC236}">
                <a16:creationId xmlns:a16="http://schemas.microsoft.com/office/drawing/2014/main" id="{08A0A5DF-80F7-4AAD-B889-F6D772A762E6}"/>
              </a:ext>
            </a:extLst>
          </p:cNvPr>
          <p:cNvSpPr txBox="1"/>
          <p:nvPr/>
        </p:nvSpPr>
        <p:spPr>
          <a:xfrm>
            <a:off x="-3581" y="761999"/>
            <a:ext cx="1290515" cy="5333999"/>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descr="&quot;&quot;">
            <a:extLst>
              <a:ext uri="{FF2B5EF4-FFF2-40B4-BE49-F238E27FC236}">
                <a16:creationId xmlns:a16="http://schemas.microsoft.com/office/drawing/2014/main" id="{853FDEE9-1A47-4171-9C38-314E2CF575CD}"/>
              </a:ext>
            </a:extLst>
          </p:cNvPr>
          <p:cNvSpPr txBox="1"/>
          <p:nvPr/>
        </p:nvSpPr>
        <p:spPr>
          <a:xfrm>
            <a:off x="11685778" y="671332"/>
            <a:ext cx="555391" cy="5418843"/>
          </a:xfrm>
          <a:prstGeom prst="rect">
            <a:avLst/>
          </a:prstGeom>
          <a:solidFill>
            <a:srgbClr val="0123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itle 5" hidden="1"/>
          <p:cNvSpPr>
            <a:spLocks noGrp="1"/>
          </p:cNvSpPr>
          <p:nvPr>
            <p:ph type="title"/>
          </p:nvPr>
        </p:nvSpPr>
        <p:spPr/>
        <p:txBody>
          <a:bodyPr/>
          <a:lstStyle/>
          <a:p>
            <a:r>
              <a:rPr lang="en-US" dirty="0"/>
              <a:t>Teachers Use for Learning, Students Use as Learning</a:t>
            </a:r>
          </a:p>
        </p:txBody>
      </p:sp>
    </p:spTree>
    <p:extLst>
      <p:ext uri="{BB962C8B-B14F-4D97-AF65-F5344CB8AC3E}">
        <p14:creationId xmlns:p14="http://schemas.microsoft.com/office/powerpoint/2010/main" val="143671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4E3C01-3A62-AE04-DF04-41E8E77916FF}"/>
              </a:ext>
            </a:extLst>
          </p:cNvPr>
          <p:cNvSpPr txBox="1"/>
          <p:nvPr/>
        </p:nvSpPr>
        <p:spPr>
          <a:xfrm>
            <a:off x="685800" y="520700"/>
            <a:ext cx="10820400" cy="5753100"/>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Picture 4" descr="Free vector graphics of Notepad">
            <a:extLst>
              <a:ext uri="{FF2B5EF4-FFF2-40B4-BE49-F238E27FC236}">
                <a16:creationId xmlns:a16="http://schemas.microsoft.com/office/drawing/2014/main" id="{18271424-EE42-BE86-8B09-84F2CB53185E}"/>
              </a:ext>
            </a:extLst>
          </p:cNvPr>
          <p:cNvPicPr>
            <a:picLocks noChangeAspect="1"/>
          </p:cNvPicPr>
          <p:nvPr/>
        </p:nvPicPr>
        <p:blipFill rotWithShape="1">
          <a:blip r:embed="rId3">
            <a:extLst>
              <a:ext uri="{28A0092B-C50C-407E-A947-70E740481C1C}">
                <a14:useLocalDpi xmlns:a14="http://schemas.microsoft.com/office/drawing/2010/main" val="0"/>
              </a:ext>
            </a:extLst>
          </a:blip>
          <a:srcRect l="35741"/>
          <a:stretch/>
        </p:blipFill>
        <p:spPr bwMode="auto">
          <a:xfrm>
            <a:off x="1494658" y="1120647"/>
            <a:ext cx="3630984" cy="4722785"/>
          </a:xfrm>
          <a:prstGeom prst="rect">
            <a:avLst/>
          </a:prstGeom>
          <a:noFill/>
          <a:ln>
            <a:noFill/>
          </a:ln>
        </p:spPr>
      </p:pic>
      <p:pic>
        <p:nvPicPr>
          <p:cNvPr id="7" name="Picture 6" descr="Reading, Book, Symbol, Icon, Reader, Man, Design, Sign">
            <a:extLst>
              <a:ext uri="{FF2B5EF4-FFF2-40B4-BE49-F238E27FC236}">
                <a16:creationId xmlns:a16="http://schemas.microsoft.com/office/drawing/2014/main" id="{C8374560-D879-8B44-AF96-BA3ADA25199D}"/>
              </a:ext>
            </a:extLst>
          </p:cNvPr>
          <p:cNvPicPr>
            <a:picLocks noChangeAspect="1"/>
          </p:cNvPicPr>
          <p:nvPr/>
        </p:nvPicPr>
        <p:blipFill>
          <a:blip r:embed="rId4">
            <a:biLevel thresh="25000"/>
            <a:extLst>
              <a:ext uri="{BEBA8EAE-BF5A-486C-A8C5-ECC9F3942E4B}">
                <a14:imgProps xmlns:a14="http://schemas.microsoft.com/office/drawing/2010/main">
                  <a14:imgLayer r:embed="rId5">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494658" y="1580482"/>
            <a:ext cx="3630984" cy="4156871"/>
          </a:xfrm>
          <a:prstGeom prst="rect">
            <a:avLst/>
          </a:prstGeom>
          <a:noFill/>
          <a:ln>
            <a:noFill/>
          </a:ln>
          <a:scene3d>
            <a:camera prst="isometricOffAxis1Right"/>
            <a:lightRig rig="threePt" dir="t"/>
          </a:scene3d>
        </p:spPr>
      </p:pic>
      <p:pic>
        <p:nvPicPr>
          <p:cNvPr id="3" name="Picture 2">
            <a:extLst>
              <a:ext uri="{FF2B5EF4-FFF2-40B4-BE49-F238E27FC236}">
                <a16:creationId xmlns:a16="http://schemas.microsoft.com/office/drawing/2014/main" id="{775D65E2-CD2C-CEAE-3A50-3A4241EEFDB0}"/>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668699" y="750290"/>
            <a:ext cx="5102465" cy="5293920"/>
          </a:xfrm>
          <a:prstGeom prst="rect">
            <a:avLst/>
          </a:prstGeom>
          <a:noFill/>
        </p:spPr>
      </p:pic>
    </p:spTree>
    <p:extLst>
      <p:ext uri="{BB962C8B-B14F-4D97-AF65-F5344CB8AC3E}">
        <p14:creationId xmlns:p14="http://schemas.microsoft.com/office/powerpoint/2010/main" val="2464539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8B35FA-8E74-C98C-E380-BCDA819853AA}"/>
              </a:ext>
              <a:ext uri="{C183D7F6-B498-43B3-948B-1728B52AA6E4}">
                <adec:decorative xmlns:adec="http://schemas.microsoft.com/office/drawing/2017/decorative" val="1"/>
              </a:ext>
            </a:extLst>
          </p:cNvPr>
          <p:cNvSpPr txBox="1"/>
          <p:nvPr/>
        </p:nvSpPr>
        <p:spPr>
          <a:xfrm>
            <a:off x="547035" y="445168"/>
            <a:ext cx="11097929" cy="5967663"/>
          </a:xfrm>
          <a:prstGeom prst="rect">
            <a:avLst/>
          </a:prstGeom>
          <a:solidFill>
            <a:schemeClr val="bg1"/>
          </a:solidFill>
          <a:ln w="57150">
            <a:solidFill>
              <a:srgbClr val="FCAF17"/>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0ABFEF42-8F34-518D-65EC-4864B714FB86}"/>
              </a:ext>
            </a:extLst>
          </p:cNvPr>
          <p:cNvSpPr>
            <a:spLocks noGrp="1"/>
          </p:cNvSpPr>
          <p:nvPr>
            <p:ph type="title" idx="4294967295"/>
          </p:nvPr>
        </p:nvSpPr>
        <p:spPr/>
        <p:txBody>
          <a:bodyPr/>
          <a:lstStyle/>
          <a:p>
            <a:r>
              <a:rPr lang="en-US" dirty="0"/>
              <a:t>Root word</a:t>
            </a:r>
          </a:p>
        </p:txBody>
      </p:sp>
      <p:sp>
        <p:nvSpPr>
          <p:cNvPr id="8" name="TextBox 7">
            <a:extLst>
              <a:ext uri="{FF2B5EF4-FFF2-40B4-BE49-F238E27FC236}">
                <a16:creationId xmlns:a16="http://schemas.microsoft.com/office/drawing/2014/main" id="{51D561DD-06D2-93C9-A4F7-FA27DABE4015}"/>
              </a:ext>
            </a:extLst>
          </p:cNvPr>
          <p:cNvSpPr txBox="1"/>
          <p:nvPr/>
        </p:nvSpPr>
        <p:spPr>
          <a:xfrm>
            <a:off x="3851067" y="1032113"/>
            <a:ext cx="4489863" cy="817245"/>
          </a:xfrm>
          <a:prstGeom prst="roundRect">
            <a:avLst/>
          </a:prstGeom>
          <a:solidFill>
            <a:schemeClr val="bg1"/>
          </a:solidFill>
          <a:ln w="57150">
            <a:solidFill>
              <a:srgbClr val="012369"/>
            </a:solidFill>
          </a:ln>
          <a:effectLst/>
        </p:spPr>
        <p:txBody>
          <a:bodyPr wrap="square" rtlCol="0">
            <a:spAutoFit/>
          </a:bodyPr>
          <a:lstStyle/>
          <a:p>
            <a:pPr algn="l"/>
            <a:endParaRPr lang="en-US" sz="300" b="1" dirty="0">
              <a:solidFill>
                <a:srgbClr val="002F8E"/>
              </a:solidFill>
              <a:latin typeface="Arial" panose="020B0604020202020204" pitchFamily="34" charset="0"/>
              <a:cs typeface="Arial" panose="020B0604020202020204" pitchFamily="34" charset="0"/>
            </a:endParaRPr>
          </a:p>
          <a:p>
            <a:pPr algn="l"/>
            <a:r>
              <a:rPr lang="en-US" sz="3200" b="1" dirty="0">
                <a:solidFill>
                  <a:srgbClr val="002F8E"/>
                </a:solidFill>
                <a:latin typeface="Arial" panose="020B0604020202020204" pitchFamily="34" charset="0"/>
                <a:cs typeface="Arial" panose="020B0604020202020204" pitchFamily="34" charset="0"/>
              </a:rPr>
              <a:t> </a:t>
            </a:r>
            <a:r>
              <a:rPr lang="en-US" sz="3600" b="1" dirty="0">
                <a:solidFill>
                  <a:srgbClr val="BF0D3E"/>
                </a:solidFill>
                <a:latin typeface="Arial" panose="020B0604020202020204" pitchFamily="34" charset="0"/>
                <a:cs typeface="Arial" panose="020B0604020202020204" pitchFamily="34" charset="0"/>
              </a:rPr>
              <a:t>What is the event?</a:t>
            </a:r>
          </a:p>
          <a:p>
            <a:pPr algn="l"/>
            <a:endParaRPr lang="en-US" sz="300" b="1" dirty="0">
              <a:solidFill>
                <a:srgbClr val="002F8E"/>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2911E91D-AAFC-7F44-8F91-AE914B50E073}"/>
              </a:ext>
            </a:extLst>
          </p:cNvPr>
          <p:cNvSpPr/>
          <p:nvPr/>
        </p:nvSpPr>
        <p:spPr>
          <a:xfrm>
            <a:off x="4013198" y="2848394"/>
            <a:ext cx="4165600" cy="2714206"/>
          </a:xfrm>
          <a:prstGeom prst="ellipse">
            <a:avLst/>
          </a:prstGeom>
          <a:no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B9B99EC0-2B5E-3110-01E3-71B35865B710}"/>
              </a:ext>
            </a:extLst>
          </p:cNvPr>
          <p:cNvPicPr>
            <a:picLocks noChangeAspect="1"/>
          </p:cNvPicPr>
          <p:nvPr/>
        </p:nvPicPr>
        <p:blipFill rotWithShape="1">
          <a:blip r:embed="rId3">
            <a:extLst>
              <a:ext uri="{28A0092B-C50C-407E-A947-70E740481C1C}">
                <a14:useLocalDpi xmlns:a14="http://schemas.microsoft.com/office/drawing/2010/main" val="0"/>
              </a:ext>
            </a:extLst>
          </a:blip>
          <a:srcRect l="12588" t="8781" r="59787" b="66221"/>
          <a:stretch/>
        </p:blipFill>
        <p:spPr bwMode="auto">
          <a:xfrm>
            <a:off x="3254023" y="3845933"/>
            <a:ext cx="1722437" cy="2016950"/>
          </a:xfrm>
          <a:prstGeom prst="rect">
            <a:avLst/>
          </a:prstGeom>
          <a:noFill/>
          <a:ln>
            <a:noFill/>
          </a:ln>
          <a:extLst>
            <a:ext uri="{53640926-AAD7-44D8-BBD7-CCE9431645EC}">
              <a14:shadowObscured xmlns:a14="http://schemas.microsoft.com/office/drawing/2010/main"/>
            </a:ext>
          </a:extLst>
        </p:spPr>
      </p:pic>
      <p:pic>
        <p:nvPicPr>
          <p:cNvPr id="13" name="Picture 12" descr="Icon&#10;&#10;Description automatically generated">
            <a:extLst>
              <a:ext uri="{FF2B5EF4-FFF2-40B4-BE49-F238E27FC236}">
                <a16:creationId xmlns:a16="http://schemas.microsoft.com/office/drawing/2014/main" id="{5E8F0657-3CF7-7A0C-D843-455E1B21481D}"/>
              </a:ext>
            </a:extLst>
          </p:cNvPr>
          <p:cNvPicPr>
            <a:picLocks noChangeAspect="1"/>
          </p:cNvPicPr>
          <p:nvPr/>
        </p:nvPicPr>
        <p:blipFill rotWithShape="1">
          <a:blip r:embed="rId3">
            <a:extLst>
              <a:ext uri="{28A0092B-C50C-407E-A947-70E740481C1C}">
                <a14:useLocalDpi xmlns:a14="http://schemas.microsoft.com/office/drawing/2010/main" val="0"/>
              </a:ext>
            </a:extLst>
          </a:blip>
          <a:srcRect l="12588" t="8781" r="59787" b="66221"/>
          <a:stretch/>
        </p:blipFill>
        <p:spPr bwMode="auto">
          <a:xfrm>
            <a:off x="7253503" y="3845933"/>
            <a:ext cx="1722437" cy="201695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9040962F-65F7-1C2D-2FF3-B8A9C164DCC4}"/>
              </a:ext>
            </a:extLst>
          </p:cNvPr>
          <p:cNvSpPr txBox="1"/>
          <p:nvPr/>
        </p:nvSpPr>
        <p:spPr>
          <a:xfrm>
            <a:off x="8518887" y="2772282"/>
            <a:ext cx="2566626" cy="1328023"/>
          </a:xfrm>
          <a:prstGeom prst="roundRect">
            <a:avLst/>
          </a:prstGeom>
          <a:solidFill>
            <a:schemeClr val="bg1"/>
          </a:solidFill>
          <a:ln w="57150">
            <a:solidFill>
              <a:srgbClr val="012369"/>
            </a:solidFill>
          </a:ln>
          <a:effectLst/>
        </p:spPr>
        <p:txBody>
          <a:bodyPr wrap="square" rtlCol="0">
            <a:spAutoFit/>
          </a:bodyPr>
          <a:lstStyle/>
          <a:p>
            <a:pPr algn="ctr"/>
            <a:r>
              <a:rPr lang="en-US" sz="3600" b="1" dirty="0">
                <a:solidFill>
                  <a:srgbClr val="BF0D3E"/>
                </a:solidFill>
                <a:latin typeface="Arial" panose="020B0604020202020204" pitchFamily="34" charset="0"/>
                <a:cs typeface="Arial" panose="020B0604020202020204" pitchFamily="34" charset="0"/>
              </a:rPr>
              <a:t>Who was involved?</a:t>
            </a:r>
          </a:p>
        </p:txBody>
      </p:sp>
      <p:sp>
        <p:nvSpPr>
          <p:cNvPr id="9" name="TextBox 8">
            <a:extLst>
              <a:ext uri="{FF2B5EF4-FFF2-40B4-BE49-F238E27FC236}">
                <a16:creationId xmlns:a16="http://schemas.microsoft.com/office/drawing/2014/main" id="{77C93716-3A45-F71B-7103-D6125C99200E}"/>
              </a:ext>
            </a:extLst>
          </p:cNvPr>
          <p:cNvSpPr txBox="1"/>
          <p:nvPr/>
        </p:nvSpPr>
        <p:spPr>
          <a:xfrm>
            <a:off x="1106487" y="2767392"/>
            <a:ext cx="2442602" cy="1328023"/>
          </a:xfrm>
          <a:prstGeom prst="roundRect">
            <a:avLst/>
          </a:prstGeom>
          <a:solidFill>
            <a:schemeClr val="bg1"/>
          </a:solidFill>
          <a:ln w="57150">
            <a:solidFill>
              <a:srgbClr val="012369"/>
            </a:solidFill>
          </a:ln>
          <a:effectLst/>
        </p:spPr>
        <p:txBody>
          <a:bodyPr wrap="square" rtlCol="0">
            <a:spAutoFit/>
          </a:bodyPr>
          <a:lstStyle/>
          <a:p>
            <a:pPr algn="ctr"/>
            <a:r>
              <a:rPr lang="en-US" sz="3600" b="1" dirty="0">
                <a:solidFill>
                  <a:srgbClr val="BF0D3E"/>
                </a:solidFill>
                <a:latin typeface="Arial" panose="020B0604020202020204" pitchFamily="34" charset="0"/>
                <a:cs typeface="Arial" panose="020B0604020202020204" pitchFamily="34" charset="0"/>
              </a:rPr>
              <a:t>When did it occur?</a:t>
            </a:r>
          </a:p>
        </p:txBody>
      </p:sp>
      <p:pic>
        <p:nvPicPr>
          <p:cNvPr id="11" name="Picture 10" descr="Icon&#10;&#10;Description automatically generated">
            <a:extLst>
              <a:ext uri="{FF2B5EF4-FFF2-40B4-BE49-F238E27FC236}">
                <a16:creationId xmlns:a16="http://schemas.microsoft.com/office/drawing/2014/main" id="{3736A061-A152-C78E-CF1B-DE39E10E4BED}"/>
              </a:ext>
            </a:extLst>
          </p:cNvPr>
          <p:cNvPicPr>
            <a:picLocks noChangeAspect="1"/>
          </p:cNvPicPr>
          <p:nvPr/>
        </p:nvPicPr>
        <p:blipFill rotWithShape="1">
          <a:blip r:embed="rId3">
            <a:extLst>
              <a:ext uri="{28A0092B-C50C-407E-A947-70E740481C1C}">
                <a14:useLocalDpi xmlns:a14="http://schemas.microsoft.com/office/drawing/2010/main" val="0"/>
              </a:ext>
            </a:extLst>
          </a:blip>
          <a:srcRect l="12588" t="8781" r="59787" b="66221"/>
          <a:stretch/>
        </p:blipFill>
        <p:spPr bwMode="auto">
          <a:xfrm>
            <a:off x="5253763" y="2078465"/>
            <a:ext cx="1722437" cy="20169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73656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ZSPDG &amp;quot;&quot;/&gt;&lt;property id=&quot;20307&quot; value=&quot;256&quot;/&gt;&lt;/object&gt;&lt;object type=&quot;3&quot; unique_id=&quot;10004&quot;&gt;&lt;property id=&quot;20148&quot; value=&quot;5&quot;/&gt;&lt;property id=&quot;20300&quot; value=&quot;Slide 2 - &amp;quot;Who We Are&amp;quot;&quot;/&gt;&lt;property id=&quot;20307&quot; value=&quot;270&quot;/&gt;&lt;/object&gt;&lt;object type=&quot;3&quot; unique_id=&quot;10005&quot;&gt;&lt;property id=&quot;20148&quot; value=&quot;5&quot;/&gt;&lt;property id=&quot;20300&quot; value=&quot;Slide 3 - &amp;quot;Goal of  the  AZSPDG &amp;quot;&quot;/&gt;&lt;property id=&quot;20307&quot; value=&quot;257&quot;/&gt;&lt;/object&gt;&lt;object type=&quot;3&quot; unique_id=&quot;10006&quot;&gt;&lt;property id=&quot;20148&quot; value=&quot;5&quot;/&gt;&lt;property id=&quot;20300&quot; value=&quot;Slide 6 - &amp;quot;How are Parents Connected?  &amp;quot;&quot;/&gt;&lt;property id=&quot;20307&quot; value=&quot;262&quot;/&gt;&lt;/object&gt;&lt;object type=&quot;3&quot; unique_id=&quot;10007&quot;&gt;&lt;property id=&quot;20148&quot; value=&quot;5&quot;/&gt;&lt;property id=&quot;20300&quot; value=&quot;Slide 8 - &amp;quot;Partnership&amp;quot;&quot;/&gt;&lt;property id=&quot;20307&quot; value=&quot;258&quot;/&gt;&lt;/object&gt;&lt;object type=&quot;3&quot; unique_id=&quot;10008&quot;&gt;&lt;property id=&quot;20148&quot; value=&quot;5&quot;/&gt;&lt;property id=&quot;20300&quot; value=&quot;Slide 7&quot;/&gt;&lt;property id=&quot;20307&quot; value=&quot;271&quot;/&gt;&lt;/object&gt;&lt;object type=&quot;3&quot; unique_id=&quot;10009&quot;&gt;&lt;property id=&quot;20148&quot; value=&quot;5&quot;/&gt;&lt;property id=&quot;20300&quot; value=&quot;Slide 9 - &amp;quot;Outcomes &amp;quot;&quot;/&gt;&lt;property id=&quot;20307&quot; value=&quot;267&quot;/&gt;&lt;/object&gt;&lt;object type=&quot;3&quot; unique_id=&quot;10010&quot;&gt;&lt;property id=&quot;20148&quot; value=&quot;5&quot;/&gt;&lt;property id=&quot;20300&quot; value=&quot;Slide 10 - &amp;quot;Successes &amp;quot;&quot;/&gt;&lt;property id=&quot;20307&quot; value=&quot;268&quot;/&gt;&lt;/object&gt;&lt;object type=&quot;3&quot; unique_id=&quot;10011&quot;&gt;&lt;property id=&quot;20148&quot; value=&quot;5&quot;/&gt;&lt;property id=&quot;20300&quot; value=&quot;Slide 11 - &amp;quot;Collaborations  &amp;amp; Communication &amp;quot;&quot;/&gt;&lt;property id=&quot;20307&quot; value=&quot;272&quot;/&gt;&lt;/object&gt;&lt;object type=&quot;3&quot; unique_id=&quot;10012&quot;&gt;&lt;property id=&quot;20148&quot; value=&quot;5&quot;/&gt;&lt;property id=&quot;20300&quot; value=&quot;Slide 12 - &amp;quot;Challenges &amp;quot;&quot;/&gt;&lt;property id=&quot;20307&quot; value=&quot;260&quot;/&gt;&lt;/object&gt;&lt;object type=&quot;3&quot; unique_id=&quot;10013&quot;&gt;&lt;property id=&quot;20148&quot; value=&quot;5&quot;/&gt;&lt;property id=&quot;20300&quot; value=&quot;Slide 13 - &amp;quot;If you had to do it all over again what would you do differently? &amp;quot;&quot;/&gt;&lt;property id=&quot;20307&quot; value=&quot;264&quot;/&gt;&lt;/object&gt;&lt;object type=&quot;3&quot; unique_id=&quot;10014&quot;&gt;&lt;property id=&quot;20148&quot; value=&quot;5&quot;/&gt;&lt;property id=&quot;20300&quot; value=&quot;Slide 14 - &amp;quot;What are you most proud of in your family engagement work? &amp;quot;&quot;/&gt;&lt;property id=&quot;20307&quot; value=&quot;265&quot;/&gt;&lt;/object&gt;&lt;object type=&quot;3&quot; unique_id=&quot;10015&quot;&gt;&lt;property id=&quot;20148&quot; value=&quot;5&quot;/&gt;&lt;property id=&quot;20300&quot; value=&quot;Slide 15 - &amp;quot;  &amp;quot;&quot;/&gt;&lt;property id=&quot;20307&quot; value=&quot;269&quot;/&gt;&lt;/object&gt;&lt;object type=&quot;3&quot; unique_id=&quot;10121&quot;&gt;&lt;property id=&quot;20148&quot; value=&quot;5&quot;/&gt;&lt;property id=&quot;20300&quot; value=&quot;Slide 4 - &amp;quot;About  the  AZSPDG &amp;quot;&quot;/&gt;&lt;property id=&quot;20307&quot; value=&quot;274&quot;/&gt;&lt;/object&gt;&lt;object type=&quot;3&quot; unique_id=&quot;10122&quot;&gt;&lt;property id=&quot;20148&quot; value=&quot;5&quot;/&gt;&lt;property id=&quot;20300&quot; value=&quot;Slide 5 - &amp;quot;About  the  AZSPDG &amp;quot;&quot;/&gt;&lt;property id=&quot;20307&quot; value=&quot;273&quot;/&gt;&lt;/object&gt;&lt;object type=&quot;3&quot; unique_id=&quot;10463&quot;&gt;&lt;property id=&quot;20148&quot; value=&quot;5&quot;/&gt;&lt;property id=&quot;20300&quot; value=&quot;Slide 16 - &amp;quot;Contact Us&amp;quot;&quot;/&gt;&lt;property id=&quot;20307&quot; value=&quot;275&quot;/&gt;&lt;/object&gt;&lt;/object&gt;&lt;object type=&quot;8&quot; unique_id=&quot;10030&quot;&gt;&lt;/object&gt;&lt;/object&gt;&lt;/database&gt;"/>
  <p:tag name="SECTOMILLISECCONVERTED" val="1"/>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16498</TotalTime>
  <Words>2214</Words>
  <Application>Microsoft Office PowerPoint</Application>
  <PresentationFormat>Widescreen</PresentationFormat>
  <Paragraphs>242</Paragraphs>
  <Slides>18</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Arial Black</vt:lpstr>
      <vt:lpstr>Calibri</vt:lpstr>
      <vt:lpstr>Calibri Light</vt:lpstr>
      <vt:lpstr>Corbel</vt:lpstr>
      <vt:lpstr>Wingdings</vt:lpstr>
      <vt:lpstr>Wingdings 2</vt:lpstr>
      <vt:lpstr>Frame</vt:lpstr>
      <vt:lpstr>Office Theme</vt:lpstr>
      <vt:lpstr>PowerPoint Presentation</vt:lpstr>
      <vt:lpstr>PowerPoint Presentation</vt:lpstr>
      <vt:lpstr>PowerPoint Presentation</vt:lpstr>
      <vt:lpstr>Professional Learning Process</vt:lpstr>
      <vt:lpstr>PowerPoint Presentation</vt:lpstr>
      <vt:lpstr>PowerPoint Presentation</vt:lpstr>
      <vt:lpstr>Teachers Use for Learning, Students Use as Learning</vt:lpstr>
      <vt:lpstr>PowerPoint Presentation</vt:lpstr>
      <vt:lpstr>Root word</vt:lpstr>
      <vt:lpstr>Professional Learning Process</vt:lpstr>
      <vt:lpstr>PowerPoint Presentation</vt:lpstr>
      <vt:lpstr>Professional Learning Process</vt:lpstr>
      <vt:lpstr>PowerPoint Presentation</vt:lpstr>
      <vt:lpstr>Professional Learning Process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373</cp:revision>
  <dcterms:created xsi:type="dcterms:W3CDTF">2018-12-14T20:47:54Z</dcterms:created>
  <dcterms:modified xsi:type="dcterms:W3CDTF">2023-05-28T04:30:10Z</dcterms:modified>
</cp:coreProperties>
</file>