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3"/>
  </p:notesMasterIdLst>
  <p:handoutMasterIdLst>
    <p:handoutMasterId r:id="rId34"/>
  </p:handoutMasterIdLst>
  <p:sldIdLst>
    <p:sldId id="611" r:id="rId2"/>
    <p:sldId id="814" r:id="rId3"/>
    <p:sldId id="596" r:id="rId4"/>
    <p:sldId id="1021" r:id="rId5"/>
    <p:sldId id="1016" r:id="rId6"/>
    <p:sldId id="990" r:id="rId7"/>
    <p:sldId id="797" r:id="rId8"/>
    <p:sldId id="976" r:id="rId9"/>
    <p:sldId id="1022" r:id="rId10"/>
    <p:sldId id="1023" r:id="rId11"/>
    <p:sldId id="1024" r:id="rId12"/>
    <p:sldId id="403" r:id="rId13"/>
    <p:sldId id="1025" r:id="rId14"/>
    <p:sldId id="750" r:id="rId15"/>
    <p:sldId id="1026" r:id="rId16"/>
    <p:sldId id="1045" r:id="rId17"/>
    <p:sldId id="1028" r:id="rId18"/>
    <p:sldId id="1032" r:id="rId19"/>
    <p:sldId id="1033" r:id="rId20"/>
    <p:sldId id="1034" r:id="rId21"/>
    <p:sldId id="1036" r:id="rId22"/>
    <p:sldId id="1037" r:id="rId23"/>
    <p:sldId id="1038" r:id="rId24"/>
    <p:sldId id="1046" r:id="rId25"/>
    <p:sldId id="804" r:id="rId26"/>
    <p:sldId id="1040" r:id="rId27"/>
    <p:sldId id="1041" r:id="rId28"/>
    <p:sldId id="1011" r:id="rId29"/>
    <p:sldId id="1013" r:id="rId30"/>
    <p:sldId id="1043" r:id="rId31"/>
    <p:sldId id="615" r:id="rId32"/>
  </p:sldIdLst>
  <p:sldSz cx="12192000" cy="6858000"/>
  <p:notesSz cx="6950075" cy="9236075"/>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69"/>
    <a:srgbClr val="BF0D3E"/>
    <a:srgbClr val="FCAF17"/>
    <a:srgbClr val="FCFFFF"/>
    <a:srgbClr val="002F8E"/>
    <a:srgbClr val="0092B1"/>
    <a:srgbClr val="DFF0F5"/>
    <a:srgbClr val="175663"/>
    <a:srgbClr val="BCE0EA"/>
    <a:srgbClr val="E8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5196" autoAdjust="0"/>
  </p:normalViewPr>
  <p:slideViewPr>
    <p:cSldViewPr snapToGrid="0">
      <p:cViewPr varScale="1">
        <p:scale>
          <a:sx n="103" d="100"/>
          <a:sy n="103" d="100"/>
        </p:scale>
        <p:origin x="79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6"/>
    </p:cViewPr>
  </p:sorterViewPr>
  <p:notesViewPr>
    <p:cSldViewPr snapToGrid="0">
      <p:cViewPr>
        <p:scale>
          <a:sx n="100" d="100"/>
          <a:sy n="100" d="100"/>
        </p:scale>
        <p:origin x="1600" y="-16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355A70-C7CE-4904-B233-867EB871C3B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2BF6C0D-7941-4299-A136-854A52859BFD}"/>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A7DE068-485E-4B4D-AE5E-93225D7FA3FD}" type="datetimeFigureOut">
              <a:rPr lang="en-US" smtClean="0"/>
              <a:t>5/27/2023</a:t>
            </a:fld>
            <a:endParaRPr lang="en-US"/>
          </a:p>
        </p:txBody>
      </p:sp>
      <p:sp>
        <p:nvSpPr>
          <p:cNvPr id="4" name="Footer Placeholder 3">
            <a:extLst>
              <a:ext uri="{FF2B5EF4-FFF2-40B4-BE49-F238E27FC236}">
                <a16:creationId xmlns:a16="http://schemas.microsoft.com/office/drawing/2014/main" id="{58D01E4F-5087-49FD-B090-F03462929B06}"/>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948C5B-7CFF-4DE0-9239-C3CE168F805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0C5F297-E98C-4126-82DE-DCDE2399DAD7}" type="slidenum">
              <a:rPr lang="en-US" smtClean="0"/>
              <a:t>‹#›</a:t>
            </a:fld>
            <a:endParaRPr lang="en-US"/>
          </a:p>
        </p:txBody>
      </p:sp>
    </p:spTree>
    <p:extLst>
      <p:ext uri="{BB962C8B-B14F-4D97-AF65-F5344CB8AC3E}">
        <p14:creationId xmlns:p14="http://schemas.microsoft.com/office/powerpoint/2010/main" val="111689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8CB939-7934-4DEA-BB8E-7DE02B1E901A}" type="datetimeFigureOut">
              <a:rPr lang="en-US" smtClean="0"/>
              <a:t>5/27/2023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FC2B90E-D175-4AE2-AA04-154A5FFD49C1}" type="slidenum">
              <a:rPr lang="en-US" smtClean="0"/>
              <a:t>‹#›</a:t>
            </a:fld>
            <a:endParaRPr lang="en-US"/>
          </a:p>
        </p:txBody>
      </p:sp>
    </p:spTree>
    <p:extLst>
      <p:ext uri="{BB962C8B-B14F-4D97-AF65-F5344CB8AC3E}">
        <p14:creationId xmlns:p14="http://schemas.microsoft.com/office/powerpoint/2010/main" val="261416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Arial" panose="020B0604020202020204" pitchFamily="34" charset="0"/>
                <a:cs typeface="Arial" panose="020B0604020202020204" pitchFamily="34" charset="0"/>
              </a:rPr>
              <a:t>Today, we continue our AZPLS journey of schoolwide systems change that will lead to increased literacy achievement for all students. Specifically, we will focus on using the Dimensions of Formative Assessment to plan teaching and learning that meets the needs of all learners. </a:t>
            </a:r>
            <a:endParaRPr lang="en-US" dirty="0"/>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5486400" cy="3086100"/>
          </a:xfrm>
        </p:spPr>
      </p:sp>
      <p:sp>
        <p:nvSpPr>
          <p:cNvPr id="3" name="Notes Placeholder 2"/>
          <p:cNvSpPr>
            <a:spLocks noGrp="1"/>
          </p:cNvSpPr>
          <p:nvPr>
            <p:ph type="body" idx="1"/>
          </p:nvPr>
        </p:nvSpPr>
        <p:spPr>
          <a:xfrm>
            <a:off x="685800" y="3502053"/>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KWL is a strategy that serves several purposes. It elicits your prior knowledge of formative assessment by asking the question: What do you know?</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It sets a purpose for learning by asking the question: What do you want to know?</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After learning, it monitors understanding by asking the question: What did you learn?</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Using</a:t>
            </a:r>
            <a:r>
              <a:rPr lang="en-US" b="1" dirty="0">
                <a:effectLst/>
                <a:latin typeface="Arial" panose="020B0604020202020204" pitchFamily="34" charset="0"/>
                <a:ea typeface="Calibri" panose="020F0502020204030204" pitchFamily="34" charset="0"/>
                <a:cs typeface="Calibri" panose="020F0502020204030204" pitchFamily="34" charset="0"/>
              </a:rPr>
              <a:t> Handout 5: Formative Assessment KWL Chart, </a:t>
            </a:r>
            <a:r>
              <a:rPr lang="en-US" dirty="0">
                <a:effectLst/>
                <a:latin typeface="Arial" panose="020B0604020202020204" pitchFamily="34" charset="0"/>
                <a:ea typeface="Calibri" panose="020F0502020204030204" pitchFamily="34" charset="0"/>
                <a:cs typeface="Calibri" panose="020F0502020204030204" pitchFamily="34" charset="0"/>
              </a:rPr>
              <a:t>answer</a:t>
            </a:r>
            <a:r>
              <a:rPr lang="en-US" b="1" dirty="0">
                <a:effectLst/>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the first two questions regarding formative assessment: What do you know? and What do you want to know?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When everyone is finished answering the first two questions: </a:t>
            </a:r>
            <a:r>
              <a:rPr lang="en-US" dirty="0">
                <a:effectLst/>
                <a:latin typeface="Arial" panose="020B0604020202020204" pitchFamily="34" charset="0"/>
                <a:ea typeface="Calibri" panose="020F0502020204030204" pitchFamily="34" charset="0"/>
                <a:cs typeface="Calibri" panose="020F0502020204030204" pitchFamily="34" charset="0"/>
              </a:rPr>
              <a:t>Discuss what you wrote down with your team. Recorders, fill in your </a:t>
            </a:r>
            <a:r>
              <a:rPr lang="en-US" b="1" dirty="0">
                <a:effectLst/>
                <a:latin typeface="Arial" panose="020B0604020202020204" pitchFamily="34" charset="0"/>
                <a:ea typeface="Calibri" panose="020F0502020204030204" pitchFamily="34" charset="0"/>
                <a:cs typeface="Calibri" panose="020F0502020204030204" pitchFamily="34" charset="0"/>
              </a:rPr>
              <a:t>Formative Assessment KWL Chart poster</a:t>
            </a:r>
            <a:r>
              <a:rPr lang="en-US" dirty="0">
                <a:effectLst/>
                <a:latin typeface="Arial" panose="020B0604020202020204" pitchFamily="34" charset="0"/>
                <a:ea typeface="Calibri" panose="020F0502020204030204" pitchFamily="34" charset="0"/>
                <a:cs typeface="Calibri" panose="020F0502020204030204" pitchFamily="34" charset="0"/>
              </a:rPr>
              <a:t> with collective team responses in the columns for what you know and what you want to know.</a:t>
            </a:r>
          </a:p>
          <a:p>
            <a:pPr marL="0" marR="0">
              <a:spcBef>
                <a:spcPts val="0"/>
              </a:spcBef>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When all teams are finished with their posters: </a:t>
            </a:r>
            <a:r>
              <a:rPr lang="en-US" dirty="0">
                <a:effectLst/>
                <a:latin typeface="Arial" panose="020B0604020202020204" pitchFamily="34" charset="0"/>
                <a:ea typeface="Calibri" panose="020F0502020204030204" pitchFamily="34" charset="0"/>
                <a:cs typeface="Calibri" panose="020F0502020204030204" pitchFamily="34" charset="0"/>
              </a:rPr>
              <a:t>Reporters, share your team responses, and let’s all look for similarities and differences.</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After sharing: </a:t>
            </a:r>
            <a:r>
              <a:rPr lang="en-US" dirty="0">
                <a:effectLst/>
                <a:latin typeface="Arial" panose="020B0604020202020204" pitchFamily="34" charset="0"/>
                <a:ea typeface="Calibri" panose="020F0502020204030204" pitchFamily="34" charset="0"/>
                <a:cs typeface="Calibri" panose="020F0502020204030204" pitchFamily="34" charset="0"/>
              </a:rPr>
              <a:t>We will return to these posters later.</a:t>
            </a: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2290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8475"/>
            <a:ext cx="5486400" cy="3086100"/>
          </a:xfrm>
        </p:spPr>
      </p:sp>
      <p:sp>
        <p:nvSpPr>
          <p:cNvPr id="3" name="Notes Placeholder 2"/>
          <p:cNvSpPr>
            <a:spLocks noGrp="1"/>
          </p:cNvSpPr>
          <p:nvPr>
            <p:ph type="body" idx="1"/>
          </p:nvPr>
        </p:nvSpPr>
        <p:spPr>
          <a:xfrm>
            <a:off x="685800" y="3695810"/>
            <a:ext cx="5486400" cy="3600450"/>
          </a:xfrm>
        </p:spPr>
        <p:txBody>
          <a:bodyPr/>
          <a:lstStyle/>
          <a:p>
            <a:pPr marL="0" marR="0">
              <a:spcBef>
                <a:spcPts val="0"/>
              </a:spcBef>
            </a:pPr>
            <a:r>
              <a:rPr lang="en-US" b="1" dirty="0">
                <a:effectLst/>
                <a:latin typeface="Arial" panose="020B0604020202020204" pitchFamily="34" charset="0"/>
                <a:ea typeface="Calibri" panose="020F0502020204030204" pitchFamily="34" charset="0"/>
                <a:cs typeface="Calibri" panose="020F0502020204030204" pitchFamily="34" charset="0"/>
              </a:rPr>
              <a:t>It is important to note that </a:t>
            </a:r>
            <a:r>
              <a:rPr lang="en-US" b="1" i="1" dirty="0">
                <a:effectLst/>
                <a:latin typeface="Arial" panose="020B0604020202020204" pitchFamily="34" charset="0"/>
                <a:ea typeface="Calibri" panose="020F0502020204030204" pitchFamily="34" charset="0"/>
                <a:cs typeface="Calibri" panose="020F0502020204030204" pitchFamily="34" charset="0"/>
              </a:rPr>
              <a:t>formative assessment is not a thing</a:t>
            </a:r>
            <a:r>
              <a:rPr lang="en-US" b="1" dirty="0">
                <a:effectLst/>
                <a:latin typeface="Arial" panose="020B0604020202020204" pitchFamily="34" charset="0"/>
                <a:ea typeface="Calibri" panose="020F0502020204030204" pitchFamily="34" charset="0"/>
                <a:cs typeface="Calibri" panose="020F0502020204030204" pitchFamily="34" charset="0"/>
              </a:rPr>
              <a:t>. </a:t>
            </a:r>
            <a:r>
              <a:rPr lang="en-US" b="1" i="1" dirty="0">
                <a:effectLst/>
                <a:latin typeface="Arial" panose="020B0604020202020204" pitchFamily="34" charset="0"/>
                <a:ea typeface="Calibri" panose="020F0502020204030204" pitchFamily="34" charset="0"/>
                <a:cs typeface="Calibri" panose="020F0502020204030204" pitchFamily="34" charset="0"/>
              </a:rPr>
              <a:t>It is a process </a:t>
            </a:r>
            <a:r>
              <a:rPr lang="en-US" b="1" dirty="0">
                <a:effectLst/>
                <a:latin typeface="Arial" panose="020B0604020202020204" pitchFamily="34" charset="0"/>
                <a:ea typeface="Calibri" panose="020F0502020204030204" pitchFamily="34" charset="0"/>
                <a:cs typeface="Calibri" panose="020F0502020204030204" pitchFamily="34" charset="0"/>
              </a:rPr>
              <a:t>that occurs during teaching and learning. </a:t>
            </a:r>
            <a:r>
              <a:rPr lang="en-US" dirty="0">
                <a:effectLst/>
                <a:latin typeface="Arial" panose="020B0604020202020204" pitchFamily="34" charset="0"/>
                <a:ea typeface="Calibri" panose="020F0502020204030204" pitchFamily="34" charset="0"/>
                <a:cs typeface="Calibri" panose="020F0502020204030204" pitchFamily="34" charset="0"/>
              </a:rPr>
              <a:t>It involves both teachers and students in gathering information, so they can take steps to keep learning moving forward to meet the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r>
              <a:rPr lang="en-US" dirty="0">
                <a:effectLst/>
                <a:latin typeface="Arial" panose="020B0604020202020204" pitchFamily="34" charset="0"/>
                <a:ea typeface="Calibri" panose="020F0502020204030204" pitchFamily="34" charset="0"/>
                <a:cs typeface="Calibri" panose="020F0502020204030204" pitchFamily="34" charset="0"/>
              </a:rPr>
              <a:t>A major landmark in the emergence of formative assessment was a synthesis of research findings conducted by Paul Black and Dylan </a:t>
            </a:r>
            <a:r>
              <a:rPr lang="en-US" dirty="0" err="1">
                <a:effectLst/>
                <a:latin typeface="Arial" panose="020B0604020202020204" pitchFamily="34" charset="0"/>
                <a:ea typeface="Calibri" panose="020F0502020204030204" pitchFamily="34" charset="0"/>
                <a:cs typeface="Calibri" panose="020F0502020204030204" pitchFamily="34" charset="0"/>
              </a:rPr>
              <a:t>Wiliam</a:t>
            </a:r>
            <a:r>
              <a:rPr lang="en-US" dirty="0">
                <a:effectLst/>
                <a:latin typeface="Arial" panose="020B0604020202020204" pitchFamily="34" charset="0"/>
                <a:ea typeface="Calibri" panose="020F0502020204030204" pitchFamily="34" charset="0"/>
                <a:cs typeface="Calibri" panose="020F0502020204030204" pitchFamily="34" charset="0"/>
              </a:rPr>
              <a:t> in 1998. </a:t>
            </a:r>
            <a:r>
              <a:rPr lang="en-US" dirty="0">
                <a:effectLst/>
                <a:latin typeface="Arial" panose="020B0604020202020204" pitchFamily="34" charset="0"/>
                <a:ea typeface="Arial" panose="020B0604020202020204" pitchFamily="34" charset="0"/>
              </a:rPr>
              <a:t>This review led to the widespread recognition of formative assessment as a powerful method for improving all students’ learning. They concluded that student learning gains triggered by formative assessment were “amongst the largest ever reported for educational interventions,” with the largest gains being realized by low achievers (1998b). </a:t>
            </a:r>
          </a:p>
          <a:p>
            <a:endParaRPr lang="en-US" dirty="0">
              <a:latin typeface="Arial" panose="020B0604020202020204" pitchFamily="34" charset="0"/>
              <a:ea typeface="Arial" panose="020B0604020202020204" pitchFamily="34" charset="0"/>
            </a:endParaRPr>
          </a:p>
          <a:p>
            <a:r>
              <a:rPr lang="en-US" dirty="0">
                <a:effectLst/>
                <a:latin typeface="Arial" panose="020B0604020202020204" pitchFamily="34" charset="0"/>
                <a:ea typeface="Arial" panose="020B0604020202020204" pitchFamily="34" charset="0"/>
              </a:rPr>
              <a:t>Black (2014) went on to say that formative assessment is at the heart of effective instruction. This was, and remains, powerful evidence for the value of formative assessment (Heritage, 2010).</a:t>
            </a:r>
            <a:r>
              <a:rPr lang="en-US" dirty="0">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Professor John Hattie (2009) provided evidence to support the view that there will be a noticeable difference to student learning as a result of formative assessment. Effect size 1.33.</a:t>
            </a:r>
          </a:p>
          <a:p>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As we explore formative assessment, we will identify a step-by-step process to implement formative assessment in your classrooms with support from your Collaborative Team and your coach. </a:t>
            </a:r>
          </a:p>
          <a:p>
            <a:endParaRPr lang="en-US" dirty="0"/>
          </a:p>
        </p:txBody>
      </p:sp>
      <p:sp>
        <p:nvSpPr>
          <p:cNvPr id="4" name="Slide Number Placeholder 3"/>
          <p:cNvSpPr>
            <a:spLocks noGrp="1"/>
          </p:cNvSpPr>
          <p:nvPr>
            <p:ph type="sldNum" sz="quarter" idx="5"/>
          </p:nvPr>
        </p:nvSpPr>
        <p:spPr>
          <a:xfrm>
            <a:off x="6205993" y="8494383"/>
            <a:ext cx="352246"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680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44500"/>
            <a:ext cx="5543550" cy="3117850"/>
          </a:xfrm>
        </p:spPr>
      </p:sp>
      <p:sp>
        <p:nvSpPr>
          <p:cNvPr id="3" name="Notes Placeholder 2"/>
          <p:cNvSpPr>
            <a:spLocks noGrp="1"/>
          </p:cNvSpPr>
          <p:nvPr>
            <p:ph type="body" idx="1"/>
          </p:nvPr>
        </p:nvSpPr>
        <p:spPr>
          <a:xfrm>
            <a:off x="695007" y="3631542"/>
            <a:ext cx="5560060" cy="3995651"/>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first step is to recognize that formative assessment is a main component of an effective classroom. The National Research Council compiled an overview of research on learners and learning and on teachers and teaching in the book, </a:t>
            </a:r>
            <a:r>
              <a:rPr lang="en-US" i="1" dirty="0">
                <a:effectLst/>
                <a:latin typeface="Arial" panose="020B0604020202020204" pitchFamily="34" charset="0"/>
                <a:ea typeface="Calibri" panose="020F0502020204030204" pitchFamily="34" charset="0"/>
                <a:cs typeface="Arial" panose="020B0604020202020204" pitchFamily="34" charset="0"/>
              </a:rPr>
              <a:t>How People Learn: Brain, Mind, Experience, and School. </a:t>
            </a:r>
            <a:r>
              <a:rPr lang="en-US" dirty="0">
                <a:effectLst/>
                <a:latin typeface="Arial" panose="020B0604020202020204" pitchFamily="34" charset="0"/>
                <a:ea typeface="Calibri" panose="020F0502020204030204" pitchFamily="34" charset="0"/>
                <a:cs typeface="Arial" panose="020B0604020202020204" pitchFamily="34" charset="0"/>
              </a:rPr>
              <a:t>They</a:t>
            </a:r>
            <a:r>
              <a:rPr lang="en-US" i="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concluded effective classrooms have four defining characteristics that are foundational to our work.</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Effective classrooms are student-centered. </a:t>
            </a:r>
            <a:r>
              <a:rPr lang="en-US" dirty="0">
                <a:effectLst/>
                <a:latin typeface="Arial" panose="020B0604020202020204" pitchFamily="34" charset="0"/>
                <a:ea typeface="Calibri" panose="020F0502020204030204" pitchFamily="34" charset="0"/>
                <a:cs typeface="Arial" panose="020B0604020202020204" pitchFamily="34" charset="0"/>
              </a:rPr>
              <a:t>Teaching is focused on where individual students are in their learning journey to becoming proficient. Teachers can adapt instruction based on evidence, making changes and improvements that will yield immediate benefits to student learning. Formative assessment for learning improves student learning and, in addition, helps students become independent, self‐monitoring learners (Black and </a:t>
            </a:r>
            <a:r>
              <a:rPr lang="en-US" dirty="0" err="1">
                <a:effectLst/>
                <a:latin typeface="Arial" panose="020B0604020202020204" pitchFamily="34" charset="0"/>
                <a:ea typeface="Calibri" panose="020F0502020204030204" pitchFamily="34" charset="0"/>
                <a:cs typeface="Arial" panose="020B0604020202020204" pitchFamily="34" charset="0"/>
              </a:rPr>
              <a:t>Wiliam</a:t>
            </a:r>
            <a:r>
              <a:rPr lang="en-US" dirty="0">
                <a:effectLst/>
                <a:latin typeface="Arial" panose="020B0604020202020204" pitchFamily="34" charset="0"/>
                <a:ea typeface="Calibri" panose="020F0502020204030204" pitchFamily="34" charset="0"/>
                <a:cs typeface="Arial" panose="020B0604020202020204" pitchFamily="34" charset="0"/>
              </a:rPr>
              <a:t>, 1998; Clarke, 2008).</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Effective classrooms are knowledge-centered. </a:t>
            </a:r>
            <a:r>
              <a:rPr lang="en-US" dirty="0">
                <a:effectLst/>
                <a:latin typeface="Arial" panose="020B0604020202020204" pitchFamily="34" charset="0"/>
                <a:ea typeface="Calibri" panose="020F0502020204030204" pitchFamily="34" charset="0"/>
                <a:cs typeface="Arial" panose="020B0604020202020204" pitchFamily="34" charset="0"/>
              </a:rPr>
              <a:t>Formative assessment as learning signals the active role students play in the learning process (Earl, 2003). Information is provided that allows students to make connections and relationships among ideas. Students can use evidence of their current progress to actively manage and adjust their own learning (</a:t>
            </a:r>
            <a:r>
              <a:rPr lang="en-US" dirty="0" err="1">
                <a:effectLst/>
                <a:latin typeface="Arial" panose="020B0604020202020204" pitchFamily="34" charset="0"/>
                <a:ea typeface="Calibri" panose="020F0502020204030204" pitchFamily="34" charset="0"/>
                <a:cs typeface="Arial" panose="020B0604020202020204" pitchFamily="34" charset="0"/>
              </a:rPr>
              <a:t>Stiggins</a:t>
            </a:r>
            <a:r>
              <a:rPr lang="en-US" dirty="0">
                <a:effectLst/>
                <a:latin typeface="Arial" panose="020B0604020202020204" pitchFamily="34" charset="0"/>
                <a:ea typeface="Calibri" panose="020F0502020204030204" pitchFamily="34" charset="0"/>
                <a:cs typeface="Arial" panose="020B0604020202020204" pitchFamily="34" charset="0"/>
              </a:rPr>
              <a:t>, Arter, </a:t>
            </a:r>
            <a:r>
              <a:rPr lang="en-US" dirty="0" err="1">
                <a:effectLst/>
                <a:latin typeface="Arial" panose="020B0604020202020204" pitchFamily="34" charset="0"/>
                <a:ea typeface="Calibri" panose="020F0502020204030204" pitchFamily="34" charset="0"/>
                <a:cs typeface="Arial" panose="020B0604020202020204" pitchFamily="34" charset="0"/>
              </a:rPr>
              <a:t>Chappuis</a:t>
            </a:r>
            <a:r>
              <a:rPr lang="en-US" dirty="0">
                <a:effectLst/>
                <a:latin typeface="Arial" panose="020B0604020202020204" pitchFamily="34" charset="0"/>
                <a:ea typeface="Calibri" panose="020F0502020204030204" pitchFamily="34" charset="0"/>
                <a:cs typeface="Arial" panose="020B0604020202020204" pitchFamily="34" charset="0"/>
              </a:rPr>
              <a:t>, and </a:t>
            </a:r>
            <a:r>
              <a:rPr lang="en-US" dirty="0" err="1">
                <a:effectLst/>
                <a:latin typeface="Arial" panose="020B0604020202020204" pitchFamily="34" charset="0"/>
                <a:ea typeface="Calibri" panose="020F0502020204030204" pitchFamily="34" charset="0"/>
                <a:cs typeface="Arial" panose="020B0604020202020204" pitchFamily="34" charset="0"/>
              </a:rPr>
              <a:t>Chappuis</a:t>
            </a:r>
            <a:r>
              <a:rPr lang="en-US" dirty="0">
                <a:effectLst/>
                <a:latin typeface="Arial" panose="020B0604020202020204" pitchFamily="34" charset="0"/>
                <a:ea typeface="Calibri" panose="020F0502020204030204" pitchFamily="34" charset="0"/>
                <a:cs typeface="Arial" panose="020B0604020202020204" pitchFamily="34" charset="0"/>
              </a:rPr>
              <a:t>,</a:t>
            </a: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2006).</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Effective classrooms are community-centered. </a:t>
            </a:r>
            <a:r>
              <a:rPr lang="en-US" dirty="0">
                <a:effectLst/>
                <a:latin typeface="Arial" panose="020B0604020202020204" pitchFamily="34" charset="0"/>
                <a:ea typeface="Calibri" panose="020F0502020204030204" pitchFamily="34" charset="0"/>
                <a:cs typeface="Arial" panose="020B0604020202020204" pitchFamily="34" charset="0"/>
              </a:rPr>
              <a:t>Formative assessment is something teachers do with students. Students and teachers are partners that share responsibility for learning. Teachers and students need to share and learn from one another. Everyone understands what they are supposed to learn and support each other in succeeding at that.</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Effective classrooms are assessment-rich. </a:t>
            </a:r>
            <a:r>
              <a:rPr lang="en-US" dirty="0">
                <a:effectLst/>
                <a:latin typeface="Arial" panose="020B0604020202020204" pitchFamily="34" charset="0"/>
                <a:ea typeface="Calibri" panose="020F0502020204030204" pitchFamily="34" charset="0"/>
                <a:cs typeface="Arial" panose="020B0604020202020204" pitchFamily="34" charset="0"/>
              </a:rPr>
              <a:t>Using formative assessments throughout learning help teachers and students know where they are in the moment and where they need to go next.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Formative assessment for learning can take many different forms in the classroom. It consists of anything teachers do to help students answer the three questions of Where am I </a:t>
            </a:r>
            <a:r>
              <a:rPr lang="en-US" dirty="0">
                <a:latin typeface="Arial" panose="020B0604020202020204" pitchFamily="34" charset="0"/>
                <a:ea typeface="Calibri" panose="020F0502020204030204" pitchFamily="34" charset="0"/>
                <a:cs typeface="Arial" panose="020B0604020202020204" pitchFamily="34" charset="0"/>
              </a:rPr>
              <a:t>headed</a:t>
            </a:r>
            <a:r>
              <a:rPr lang="en-US" dirty="0">
                <a:effectLst/>
                <a:latin typeface="Arial" panose="020B0604020202020204" pitchFamily="34" charset="0"/>
                <a:ea typeface="Calibri" panose="020F0502020204030204" pitchFamily="34" charset="0"/>
                <a:cs typeface="Arial" panose="020B0604020202020204" pitchFamily="34" charset="0"/>
              </a:rPr>
              <a:t>? Where am I now? and How will I close the gap? (Atkin, Black, and Coffey, 2001).</a:t>
            </a:r>
          </a:p>
          <a:p>
            <a:pPr marL="0" marR="0">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10"/>
          </p:nvPr>
        </p:nvSpPr>
        <p:spPr>
          <a:xfrm>
            <a:off x="6263323" y="8591249"/>
            <a:ext cx="415641" cy="463407"/>
          </a:xfrm>
        </p:spPr>
        <p:txBody>
          <a:bodyPr/>
          <a:lstStyle/>
          <a:p>
            <a:fld id="{CFC2B90E-D175-4AE2-AA04-154A5FFD49C1}"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995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5486400" cy="3086100"/>
          </a:xfrm>
        </p:spPr>
      </p:sp>
      <p:sp>
        <p:nvSpPr>
          <p:cNvPr id="3" name="Notes Placeholder 2"/>
          <p:cNvSpPr>
            <a:spLocks noGrp="1"/>
          </p:cNvSpPr>
          <p:nvPr>
            <p:ph type="body" idx="1"/>
          </p:nvPr>
        </p:nvSpPr>
        <p:spPr>
          <a:xfrm>
            <a:off x="685800" y="3528557"/>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How comfortable are you with your current knowledge of formative assessment and implementing the ongoing use in your classrooms?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 am going to give you explanations for the Thumbs </a:t>
            </a:r>
            <a:r>
              <a:rPr lang="en-US" dirty="0">
                <a:latin typeface="Arial" panose="020B0604020202020204" pitchFamily="34" charset="0"/>
                <a:ea typeface="Calibri" panose="020F0502020204030204" pitchFamily="34" charset="0"/>
                <a:cs typeface="Calibri" panose="020F0502020204030204" pitchFamily="34" charset="0"/>
              </a:rPr>
              <a:t>U</a:t>
            </a:r>
            <a:r>
              <a:rPr lang="en-US" dirty="0">
                <a:effectLst/>
                <a:latin typeface="Arial" panose="020B0604020202020204" pitchFamily="34" charset="0"/>
                <a:ea typeface="Calibri" panose="020F0502020204030204" pitchFamily="34" charset="0"/>
                <a:cs typeface="Calibri" panose="020F0502020204030204" pitchFamily="34" charset="0"/>
              </a:rPr>
              <a:t>p, Thumbs </a:t>
            </a:r>
            <a:r>
              <a:rPr lang="en-US" dirty="0">
                <a:latin typeface="Arial" panose="020B0604020202020204" pitchFamily="34" charset="0"/>
                <a:ea typeface="Calibri" panose="020F0502020204030204" pitchFamily="34" charset="0"/>
                <a:cs typeface="Calibri" panose="020F0502020204030204" pitchFamily="34" charset="0"/>
              </a:rPr>
              <a:t>S</a:t>
            </a:r>
            <a:r>
              <a:rPr lang="en-US" dirty="0">
                <a:effectLst/>
                <a:latin typeface="Arial" panose="020B0604020202020204" pitchFamily="34" charset="0"/>
                <a:ea typeface="Calibri" panose="020F0502020204030204" pitchFamily="34" charset="0"/>
                <a:cs typeface="Calibri" panose="020F0502020204030204" pitchFamily="34" charset="0"/>
              </a:rPr>
              <a:t>ideways, Thumbs </a:t>
            </a:r>
            <a:r>
              <a:rPr lang="en-US" dirty="0">
                <a:latin typeface="Arial" panose="020B0604020202020204" pitchFamily="34" charset="0"/>
                <a:ea typeface="Calibri" panose="020F0502020204030204" pitchFamily="34" charset="0"/>
                <a:cs typeface="Calibri" panose="020F0502020204030204" pitchFamily="34" charset="0"/>
              </a:rPr>
              <a:t>D</a:t>
            </a:r>
            <a:r>
              <a:rPr lang="en-US" dirty="0">
                <a:effectLst/>
                <a:latin typeface="Arial" panose="020B0604020202020204" pitchFamily="34" charset="0"/>
                <a:ea typeface="Calibri" panose="020F0502020204030204" pitchFamily="34" charset="0"/>
                <a:cs typeface="Calibri" panose="020F0502020204030204" pitchFamily="34" charset="0"/>
              </a:rPr>
              <a:t>own strategy that fit what we are doing today. </a:t>
            </a:r>
            <a:r>
              <a:rPr lang="en-US" b="1" dirty="0">
                <a:effectLst/>
                <a:latin typeface="Arial" panose="020B0604020202020204" pitchFamily="34" charset="0"/>
                <a:ea typeface="Calibri" panose="020F0502020204030204" pitchFamily="34" charset="0"/>
                <a:cs typeface="Calibri" panose="020F0502020204030204" pitchFamily="34" charset="0"/>
              </a:rPr>
              <a:t>Wait until I give all the explanations before raising your thumbs.</a:t>
            </a: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If you understand formative assessment and feel comfortable using formative assessment you will raise your hands with thumbs up. </a:t>
            </a:r>
            <a:r>
              <a:rPr lang="en-US" i="1" dirty="0">
                <a:effectLst/>
                <a:latin typeface="Arial" panose="020B0604020202020204" pitchFamily="34" charset="0"/>
                <a:ea typeface="Calibri" panose="020F0502020204030204" pitchFamily="34" charset="0"/>
                <a:cs typeface="Calibri" panose="020F0502020204030204" pitchFamily="34" charset="0"/>
              </a:rPr>
              <a:t>Model by holding your thumb up.</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If you are not sure exactly what formative assessment is or how to use formative assessment, you will raise your hands with your thumbs sideways. </a:t>
            </a:r>
            <a:r>
              <a:rPr lang="en-US" i="1" dirty="0">
                <a:effectLst/>
                <a:latin typeface="Arial" panose="020B0604020202020204" pitchFamily="34" charset="0"/>
                <a:ea typeface="Calibri" panose="020F0502020204030204" pitchFamily="34" charset="0"/>
                <a:cs typeface="Calibri" panose="020F0502020204030204" pitchFamily="34" charset="0"/>
              </a:rPr>
              <a:t>Model by holding your thumb sideways.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If you don’t know what formative assessment is or how to use it, you will raise your hands with thumbs down. </a:t>
            </a:r>
            <a:r>
              <a:rPr lang="en-US" i="1" dirty="0">
                <a:effectLst/>
                <a:latin typeface="Arial" panose="020B0604020202020204" pitchFamily="34" charset="0"/>
                <a:ea typeface="Calibri" panose="020F0502020204030204" pitchFamily="34" charset="0"/>
                <a:cs typeface="Calibri" panose="020F0502020204030204" pitchFamily="34" charset="0"/>
              </a:rPr>
              <a:t>Model by holding your thumb down.</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Now, raise your thumbs to show me your level of understanding for formative assessment.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This was a quick way to see how well everyone understands using formative assessment at this point. It is important to note that for this formative assessment practice to be informative, teachers must first provide the criteria for the thumbs up, thumbs sideways, thumbs down strategy. Providing the criteria is essential for students to accurately self-assess. This precise feedback is key to their learning and should guide teachers’ actions.</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888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Reflect on these questions </a:t>
            </a:r>
            <a:r>
              <a:rPr lang="en-US" dirty="0">
                <a:latin typeface="Arial" panose="020B0604020202020204" pitchFamily="34" charset="0"/>
                <a:ea typeface="Calibri" panose="020F0502020204030204" pitchFamily="34" charset="0"/>
                <a:cs typeface="Calibri" panose="020F0502020204030204" pitchFamily="34" charset="0"/>
              </a:rPr>
              <a:t>and</a:t>
            </a:r>
            <a:r>
              <a:rPr lang="en-US" dirty="0">
                <a:effectLst/>
                <a:latin typeface="Arial" panose="020B0604020202020204" pitchFamily="34" charset="0"/>
                <a:ea typeface="Calibri" panose="020F0502020204030204" pitchFamily="34" charset="0"/>
                <a:cs typeface="Calibri" panose="020F0502020204030204" pitchFamily="34" charset="0"/>
              </a:rPr>
              <a:t> discuss.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How do you collect evidence to inform immediate teaching and learning?</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What tasks and activities do you use as an ongoing part of your teaching to elicit evidence of student learning?</a:t>
            </a:r>
          </a:p>
          <a:p>
            <a:endParaRPr lang="en-US" dirty="0"/>
          </a:p>
        </p:txBody>
      </p:sp>
      <p:sp>
        <p:nvSpPr>
          <p:cNvPr id="4" name="Slide Number Placeholder 3"/>
          <p:cNvSpPr>
            <a:spLocks noGrp="1"/>
          </p:cNvSpPr>
          <p:nvPr>
            <p:ph type="sldNum" sz="quarter" idx="5"/>
          </p:nvPr>
        </p:nvSpPr>
        <p:spPr>
          <a:xfrm>
            <a:off x="6271453" y="8587906"/>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250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371475"/>
            <a:ext cx="5543550" cy="3117850"/>
          </a:xfrm>
        </p:spPr>
      </p:sp>
      <p:sp>
        <p:nvSpPr>
          <p:cNvPr id="3" name="Notes Placeholder 2"/>
          <p:cNvSpPr>
            <a:spLocks noGrp="1"/>
          </p:cNvSpPr>
          <p:nvPr>
            <p:ph type="body" idx="1"/>
          </p:nvPr>
        </p:nvSpPr>
        <p:spPr>
          <a:xfrm>
            <a:off x="695008" y="3609009"/>
            <a:ext cx="5560060" cy="4472557"/>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The Council of Chief State School Officers commissioned a guide for formative assessment for 18 states that included Arizona (2016). You will use these guidelines to assess your formative assessment implementation, so we created a spiral bound guide for your use.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The primary motivation for using an observation tool focused on formative assessment is to improve teaching practice that includes formative assessment practice. Just as student learning can be supported through the appropriate use of self-assessment and peer assessment, teaching practice can also be improved through self- or peer assessment. In this guide, these activities are referred to as self-reflection and peer observation.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Before we move on, take a few minutes to </a:t>
            </a:r>
            <a:r>
              <a:rPr lang="en-US" dirty="0">
                <a:latin typeface="Arial" panose="020B0604020202020204" pitchFamily="34" charset="0"/>
                <a:ea typeface="Calibri" panose="020F0502020204030204" pitchFamily="34" charset="0"/>
                <a:cs typeface="Calibri" panose="020F0502020204030204" pitchFamily="34" charset="0"/>
              </a:rPr>
              <a:t>review</a:t>
            </a:r>
            <a:r>
              <a:rPr lang="en-US" dirty="0">
                <a:effectLst/>
                <a:latin typeface="Arial" panose="020B0604020202020204" pitchFamily="34" charset="0"/>
                <a:ea typeface="Calibri" panose="020F0502020204030204" pitchFamily="34" charset="0"/>
                <a:cs typeface="Calibri" panose="020F0502020204030204" pitchFamily="34" charset="0"/>
              </a:rPr>
              <a:t> the Table of Contents and skim through the guide.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We will refer to this guide throughout the rest of the modules, and you will need to bring it to every session. </a:t>
            </a:r>
          </a:p>
          <a:p>
            <a:pPr marL="0" marR="0">
              <a:spcBef>
                <a:spcPts val="0"/>
              </a:spcBef>
            </a:pPr>
            <a:r>
              <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a:xfrm>
            <a:off x="6172200" y="8512319"/>
            <a:ext cx="484167" cy="463407"/>
          </a:xfrm>
        </p:spPr>
        <p:txBody>
          <a:bodyPr/>
          <a:lstStyle/>
          <a:p>
            <a:fld id="{CFC2B90E-D175-4AE2-AA04-154A5FFD49C1}"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01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3550"/>
            <a:ext cx="5486400" cy="3086100"/>
          </a:xfrm>
        </p:spPr>
      </p:sp>
      <p:sp>
        <p:nvSpPr>
          <p:cNvPr id="3" name="Notes Placeholder 2"/>
          <p:cNvSpPr>
            <a:spLocks noGrp="1"/>
          </p:cNvSpPr>
          <p:nvPr>
            <p:ph type="body" idx="1"/>
          </p:nvPr>
        </p:nvSpPr>
        <p:spPr>
          <a:xfrm>
            <a:off x="685800" y="363231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turn to page 3 in the guide. In the second paragraph, you will see a research-based definition of formative assessment.</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Ask someone to read the definition aloud: </a:t>
            </a:r>
            <a:r>
              <a:rPr lang="en-US" dirty="0">
                <a:effectLst/>
                <a:latin typeface="Arial" panose="020B0604020202020204" pitchFamily="34" charset="0"/>
                <a:ea typeface="Calibri" panose="020F0502020204030204" pitchFamily="34" charset="0"/>
                <a:cs typeface="Calibri" panose="020F0502020204030204" pitchFamily="34" charset="0"/>
              </a:rPr>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(Revised December 2018).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Gaining knowledge and skills for implementation will be a step-by-step process with direct support from your Collaborative Team and AZPLS Coach.</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You will work within your Collaborative Teams to implement and sustain the use of formative assessment in your daily teaching. Together, you will improve the learning culture within your classrooms and the actual learning of all your students, including students with specific learning disabilities.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As you progress with your implementation of formative assessment, your coach will do observations to help you identify areas of success, recognize opportunities for growth, and guide your use of a self- and peer assessment process. One of the most important things to remember is this is a process that improves with collaboration and practice over time.</a:t>
            </a:r>
          </a:p>
          <a:p>
            <a:endParaRPr lang="en-US" dirty="0"/>
          </a:p>
        </p:txBody>
      </p:sp>
      <p:sp>
        <p:nvSpPr>
          <p:cNvPr id="4" name="Slide Number Placeholder 3"/>
          <p:cNvSpPr>
            <a:spLocks noGrp="1"/>
          </p:cNvSpPr>
          <p:nvPr>
            <p:ph type="sldNum" sz="quarter" idx="5"/>
          </p:nvPr>
        </p:nvSpPr>
        <p:spPr>
          <a:xfrm>
            <a:off x="6235700" y="8507083"/>
            <a:ext cx="386039"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439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515938"/>
            <a:ext cx="5543550" cy="3117850"/>
          </a:xfrm>
        </p:spPr>
      </p:sp>
      <p:sp>
        <p:nvSpPr>
          <p:cNvPr id="3" name="Notes Placeholder 2"/>
          <p:cNvSpPr>
            <a:spLocks noGrp="1"/>
          </p:cNvSpPr>
          <p:nvPr>
            <p:ph type="body" idx="1"/>
          </p:nvPr>
        </p:nvSpPr>
        <p:spPr>
          <a:xfrm>
            <a:off x="657225" y="3739631"/>
            <a:ext cx="5543550" cy="4119012"/>
          </a:xfrm>
        </p:spPr>
        <p:txBody>
          <a:bodyPr/>
          <a:lstStyle/>
          <a:p>
            <a:pPr marL="0" marR="0">
              <a:spcBef>
                <a:spcPts val="0"/>
              </a:spcBef>
            </a:pPr>
            <a:r>
              <a:rPr lang="en-US" dirty="0">
                <a:effectLst/>
                <a:latin typeface="Arial" panose="020B0604020202020204" pitchFamily="34" charset="0"/>
                <a:ea typeface="Arial" panose="020B0604020202020204" pitchFamily="34" charset="0"/>
                <a:cs typeface="Arial" panose="020B0604020202020204" pitchFamily="34" charset="0"/>
              </a:rPr>
              <a:t>Turning to </a:t>
            </a:r>
            <a:r>
              <a:rPr lang="en-US" b="1" dirty="0">
                <a:effectLst/>
                <a:latin typeface="Arial" panose="020B0604020202020204" pitchFamily="34" charset="0"/>
                <a:ea typeface="Arial" panose="020B0604020202020204" pitchFamily="34" charset="0"/>
                <a:cs typeface="Arial" panose="020B0604020202020204" pitchFamily="34" charset="0"/>
              </a:rPr>
              <a:t>Handout 6: Defining Formative Assessment</a:t>
            </a:r>
            <a:r>
              <a:rPr lang="en-US" dirty="0">
                <a:effectLst/>
                <a:latin typeface="Arial" panose="020B0604020202020204" pitchFamily="34" charset="0"/>
                <a:ea typeface="Arial" panose="020B0604020202020204" pitchFamily="34" charset="0"/>
                <a:cs typeface="Arial" panose="020B0604020202020204" pitchFamily="34" charset="0"/>
              </a:rPr>
              <a:t>, you will see the same definition, but it is color-coded. This color-coding strategy draws attention to important words. It can be introduced to all students as a way to increase understanding. Then, it can be used in the future by those who benefit from the strategy.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Arial" panose="020B0604020202020204" pitchFamily="34" charset="0"/>
                <a:cs typeface="Arial" panose="020B0604020202020204" pitchFamily="34" charset="0"/>
              </a:rPr>
              <a:t>Because an effective, inclusive classroom is an equal opportunity learning environment, every student will understand that strategies help learning. Some strategies will be used by all. Some will be used by a few, and some may be used by an individual.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Part 1: </a:t>
            </a:r>
            <a:r>
              <a:rPr lang="en-US" dirty="0">
                <a:effectLst/>
                <a:latin typeface="Arial" panose="020B0604020202020204" pitchFamily="34" charset="0"/>
                <a:ea typeface="Arial" panose="020B0604020202020204" pitchFamily="34" charset="0"/>
                <a:cs typeface="Arial" panose="020B0604020202020204" pitchFamily="34" charset="0"/>
              </a:rPr>
              <a:t>On page one of the handout, the table offers explanations of the key color-coded words. Facilitators, assign each of the colored table entries (pink, blue, green, purple, orange) to individual team members to read and share. Then, everyone should read the last piece in red and discuss.</a:t>
            </a: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 </a:t>
            </a:r>
            <a:endParaRPr lang="en-US" i="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Part 2: </a:t>
            </a:r>
            <a:r>
              <a:rPr lang="en-US" dirty="0">
                <a:effectLst/>
                <a:latin typeface="Arial" panose="020B0604020202020204" pitchFamily="34" charset="0"/>
                <a:ea typeface="Arial" panose="020B0604020202020204" pitchFamily="34" charset="0"/>
                <a:cs typeface="Arial" panose="020B0604020202020204" pitchFamily="34" charset="0"/>
              </a:rPr>
              <a:t>We are going to continue with the same strategy, but without the scaffolding of color-coding. To gain more insight, read the second page and </a:t>
            </a:r>
            <a:r>
              <a:rPr lang="en-US" dirty="0">
                <a:latin typeface="Arial" panose="020B0604020202020204" pitchFamily="34" charset="0"/>
                <a:ea typeface="Arial" panose="020B0604020202020204" pitchFamily="34" charset="0"/>
                <a:cs typeface="Arial" panose="020B0604020202020204" pitchFamily="34" charset="0"/>
              </a:rPr>
              <a:t>highlight</a:t>
            </a:r>
            <a:r>
              <a:rPr lang="en-US" dirty="0">
                <a:effectLst/>
                <a:latin typeface="Arial" panose="020B0604020202020204" pitchFamily="34" charset="0"/>
                <a:ea typeface="Arial" panose="020B0604020202020204" pitchFamily="34" charset="0"/>
                <a:cs typeface="Arial" panose="020B0604020202020204" pitchFamily="34" charset="0"/>
              </a:rPr>
              <a:t> key words. Work with a partner to review the words you </a:t>
            </a:r>
            <a:r>
              <a:rPr lang="en-US" dirty="0">
                <a:latin typeface="Arial" panose="020B0604020202020204" pitchFamily="34" charset="0"/>
                <a:ea typeface="Arial" panose="020B0604020202020204" pitchFamily="34" charset="0"/>
                <a:cs typeface="Arial" panose="020B0604020202020204" pitchFamily="34" charset="0"/>
              </a:rPr>
              <a:t>highlight</a:t>
            </a:r>
            <a:r>
              <a:rPr lang="en-US" dirty="0">
                <a:effectLst/>
                <a:latin typeface="Arial" panose="020B0604020202020204" pitchFamily="34" charset="0"/>
                <a:ea typeface="Arial" panose="020B0604020202020204" pitchFamily="34" charset="0"/>
                <a:cs typeface="Arial" panose="020B0604020202020204" pitchFamily="34" charset="0"/>
              </a:rPr>
              <a:t>ed. Together, choose four key words to add to the table below. Add comments to explain how they relate to your current or future teaching or add questions to gain more understanding.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After partner activity</a:t>
            </a:r>
            <a:r>
              <a:rPr lang="en-US" i="1" dirty="0">
                <a:latin typeface="Arial" panose="020B0604020202020204" pitchFamily="34" charset="0"/>
                <a:ea typeface="Arial" panose="020B0604020202020204" pitchFamily="34" charset="0"/>
                <a:cs typeface="Arial" panose="020B0604020202020204" pitchFamily="34" charset="0"/>
              </a:rPr>
              <a:t>: </a:t>
            </a:r>
            <a:r>
              <a:rPr lang="en-US" dirty="0">
                <a:latin typeface="Arial" panose="020B0604020202020204" pitchFamily="34" charset="0"/>
                <a:ea typeface="Arial" panose="020B0604020202020204" pitchFamily="34" charset="0"/>
                <a:cs typeface="Arial" panose="020B0604020202020204" pitchFamily="34" charset="0"/>
              </a:rPr>
              <a:t>P</a:t>
            </a:r>
            <a:r>
              <a:rPr lang="en-US" dirty="0">
                <a:effectLst/>
                <a:latin typeface="Arial" panose="020B0604020202020204" pitchFamily="34" charset="0"/>
                <a:ea typeface="Arial" panose="020B0604020202020204" pitchFamily="34" charset="0"/>
                <a:cs typeface="Arial" panose="020B0604020202020204" pitchFamily="34" charset="0"/>
              </a:rPr>
              <a:t>artners, share your information with your team.</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dirty="0">
                <a:effectLst/>
                <a:latin typeface="Arial" panose="020B0604020202020204" pitchFamily="34" charset="0"/>
                <a:ea typeface="Arial" panose="020B060402020202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pPr>
            <a:r>
              <a:rPr lang="en-US" i="1" dirty="0">
                <a:effectLst/>
                <a:latin typeface="Arial" panose="020B0604020202020204" pitchFamily="34" charset="0"/>
                <a:ea typeface="Arial" panose="020B0604020202020204" pitchFamily="34" charset="0"/>
                <a:cs typeface="Arial" panose="020B0604020202020204" pitchFamily="34" charset="0"/>
              </a:rPr>
              <a:t>Ask Reporters to share one key word and explanation or question their team had in common. </a:t>
            </a:r>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00775" y="846421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223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485775"/>
            <a:ext cx="5486400" cy="3086100"/>
          </a:xfrm>
        </p:spPr>
      </p:sp>
      <p:sp>
        <p:nvSpPr>
          <p:cNvPr id="3" name="Notes Placeholder 2"/>
          <p:cNvSpPr>
            <a:spLocks noGrp="1"/>
          </p:cNvSpPr>
          <p:nvPr>
            <p:ph type="body" idx="1"/>
          </p:nvPr>
        </p:nvSpPr>
        <p:spPr>
          <a:xfrm>
            <a:off x="673100" y="3632200"/>
            <a:ext cx="5646516" cy="3600450"/>
          </a:xfrm>
        </p:spPr>
        <p:txBody>
          <a:bodyPr/>
          <a:lstStyle/>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The </a:t>
            </a:r>
            <a:r>
              <a:rPr lang="en-US" kern="1400" dirty="0">
                <a:latin typeface="Arial" panose="020B0604020202020204" pitchFamily="34" charset="0"/>
                <a:ea typeface="Times New Roman" panose="02020603050405020304" pitchFamily="18" charset="0"/>
                <a:cs typeface="Arial" panose="020B0604020202020204" pitchFamily="34" charset="0"/>
              </a:rPr>
              <a:t>key</a:t>
            </a:r>
            <a:r>
              <a:rPr lang="en-US" kern="1400" dirty="0">
                <a:effectLst/>
                <a:latin typeface="Arial" panose="020B0604020202020204" pitchFamily="34" charset="0"/>
                <a:ea typeface="Times New Roman" panose="02020603050405020304" pitchFamily="18" charset="0"/>
                <a:cs typeface="Arial" panose="020B0604020202020204" pitchFamily="34" charset="0"/>
              </a:rPr>
              <a:t> attributes of effective formative assessment are listed at the bottom of page 3 in the guide. For your reference, </a:t>
            </a:r>
            <a:r>
              <a:rPr lang="en-US" b="1" kern="1400" dirty="0">
                <a:effectLst/>
                <a:latin typeface="Arial" panose="020B0604020202020204" pitchFamily="34" charset="0"/>
                <a:ea typeface="Times New Roman" panose="02020603050405020304" pitchFamily="18" charset="0"/>
                <a:cs typeface="Arial" panose="020B0604020202020204" pitchFamily="34" charset="0"/>
              </a:rPr>
              <a:t>Handout 7: </a:t>
            </a:r>
            <a:r>
              <a:rPr lang="en-US" b="1" kern="1400" dirty="0">
                <a:latin typeface="Arial" panose="020B0604020202020204" pitchFamily="34" charset="0"/>
                <a:ea typeface="Times New Roman" panose="02020603050405020304" pitchFamily="18" charset="0"/>
                <a:cs typeface="Arial" panose="020B0604020202020204" pitchFamily="34" charset="0"/>
              </a:rPr>
              <a:t>Key</a:t>
            </a:r>
            <a:r>
              <a:rPr lang="en-US" b="1" kern="1400" dirty="0">
                <a:effectLst/>
                <a:latin typeface="Arial" panose="020B0604020202020204" pitchFamily="34" charset="0"/>
                <a:ea typeface="Times New Roman" panose="02020603050405020304" pitchFamily="18" charset="0"/>
                <a:cs typeface="Arial" panose="020B0604020202020204" pitchFamily="34" charset="0"/>
              </a:rPr>
              <a:t> Attributes of Effective Formative Assessment</a:t>
            </a:r>
            <a:r>
              <a:rPr lang="en-US" kern="1400" dirty="0">
                <a:effectLst/>
                <a:latin typeface="Arial" panose="020B0604020202020204" pitchFamily="34" charset="0"/>
                <a:ea typeface="Times New Roman" panose="02020603050405020304" pitchFamily="18" charset="0"/>
                <a:cs typeface="Arial" panose="020B0604020202020204" pitchFamily="34" charset="0"/>
              </a:rPr>
              <a:t> offers additional information.</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The core concept of Learning </a:t>
            </a:r>
            <a:r>
              <a:rPr lang="en-US" kern="1400" dirty="0">
                <a:latin typeface="Arial" panose="020B0604020202020204" pitchFamily="34" charset="0"/>
                <a:ea typeface="Times New Roman" panose="02020603050405020304" pitchFamily="18" charset="0"/>
                <a:cs typeface="Arial" panose="020B0604020202020204" pitchFamily="34" charset="0"/>
              </a:rPr>
              <a:t>P</a:t>
            </a:r>
            <a:r>
              <a:rPr lang="en-US" kern="1400" dirty="0">
                <a:effectLst/>
                <a:latin typeface="Arial" panose="020B0604020202020204" pitchFamily="34" charset="0"/>
                <a:ea typeface="Times New Roman" panose="02020603050405020304" pitchFamily="18" charset="0"/>
                <a:cs typeface="Arial" panose="020B0604020202020204" pitchFamily="34" charset="0"/>
              </a:rPr>
              <a:t>rogressions is connecting the Arizona English Language Arts Anchor Standards across content areas and grade levels.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Learning Goals should describe what students are to know and be able to do by the end of a learning period. Criteria for Success should describe what successful achievement of the Learning </a:t>
            </a:r>
            <a:r>
              <a:rPr lang="en-US" kern="1400" dirty="0">
                <a:latin typeface="Arial" panose="020B0604020202020204" pitchFamily="34" charset="0"/>
                <a:ea typeface="Times New Roman" panose="02020603050405020304" pitchFamily="18" charset="0"/>
                <a:cs typeface="Arial" panose="020B0604020202020204" pitchFamily="34" charset="0"/>
              </a:rPr>
              <a:t>G</a:t>
            </a:r>
            <a:r>
              <a:rPr lang="en-US" kern="1400" dirty="0">
                <a:effectLst/>
                <a:latin typeface="Arial" panose="020B0604020202020204" pitchFamily="34" charset="0"/>
                <a:ea typeface="Times New Roman" panose="02020603050405020304" pitchFamily="18" charset="0"/>
                <a:cs typeface="Arial" panose="020B0604020202020204" pitchFamily="34" charset="0"/>
              </a:rPr>
              <a:t>oal looks like.</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Descriptive Feedback should identify what was done well, what needs improvement, and how to improve (Black, et al, 2003; Dixon, 2005; Hattie and Timperley, 2007).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Self- and Peer </a:t>
            </a:r>
            <a:r>
              <a:rPr lang="en-US" kern="1400" dirty="0">
                <a:latin typeface="Arial" panose="020B0604020202020204" pitchFamily="34" charset="0"/>
                <a:ea typeface="Times New Roman" panose="02020603050405020304" pitchFamily="18" charset="0"/>
                <a:cs typeface="Arial" panose="020B0604020202020204" pitchFamily="34" charset="0"/>
              </a:rPr>
              <a:t>A</a:t>
            </a:r>
            <a:r>
              <a:rPr lang="en-US" kern="1400" dirty="0">
                <a:effectLst/>
                <a:latin typeface="Arial" panose="020B0604020202020204" pitchFamily="34" charset="0"/>
                <a:ea typeface="Times New Roman" panose="02020603050405020304" pitchFamily="18" charset="0"/>
                <a:cs typeface="Arial" panose="020B0604020202020204" pitchFamily="34" charset="0"/>
              </a:rPr>
              <a:t>ssessment enable students to independently assess their own and other students’ work by identifying how well it reflects the Learning </a:t>
            </a:r>
            <a:r>
              <a:rPr lang="en-US" kern="1400" dirty="0">
                <a:latin typeface="Arial" panose="020B0604020202020204" pitchFamily="34" charset="0"/>
                <a:ea typeface="Times New Roman" panose="02020603050405020304" pitchFamily="18" charset="0"/>
                <a:cs typeface="Arial" panose="020B0604020202020204" pitchFamily="34" charset="0"/>
              </a:rPr>
              <a:t>G</a:t>
            </a:r>
            <a:r>
              <a:rPr lang="en-US" kern="1400" dirty="0">
                <a:effectLst/>
                <a:latin typeface="Arial" panose="020B0604020202020204" pitchFamily="34" charset="0"/>
                <a:ea typeface="Times New Roman" panose="02020603050405020304" pitchFamily="18" charset="0"/>
                <a:cs typeface="Arial" panose="020B0604020202020204" pitchFamily="34" charset="0"/>
              </a:rPr>
              <a:t>oals and Criteria for Success and how to revise it accordingly.</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Successful formative assessment takes place in the context of a classroom culture where all students feel respected and see that their contribution to the learning community is valued.</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 </a:t>
            </a:r>
          </a:p>
          <a:p>
            <a:pPr marL="0" marR="228600">
              <a:spcBef>
                <a:spcPts val="0"/>
              </a:spcBef>
              <a:spcAft>
                <a:spcPts val="0"/>
              </a:spcAft>
            </a:pPr>
            <a:r>
              <a:rPr lang="en-US" kern="1400" dirty="0">
                <a:effectLst/>
                <a:latin typeface="Arial" panose="020B0604020202020204" pitchFamily="34" charset="0"/>
                <a:ea typeface="Times New Roman" panose="02020603050405020304" pitchFamily="18" charset="0"/>
                <a:cs typeface="Arial" panose="020B0604020202020204" pitchFamily="34" charset="0"/>
              </a:rPr>
              <a:t>We will focus on these attributes throughout the modules.</a:t>
            </a:r>
            <a:endParaRPr lang="en-US" dirty="0"/>
          </a:p>
        </p:txBody>
      </p:sp>
      <p:sp>
        <p:nvSpPr>
          <p:cNvPr id="4" name="Slide Number Placeholder 3"/>
          <p:cNvSpPr>
            <a:spLocks noGrp="1"/>
          </p:cNvSpPr>
          <p:nvPr>
            <p:ph type="sldNum" sz="quarter" idx="5"/>
          </p:nvPr>
        </p:nvSpPr>
        <p:spPr>
          <a:xfrm>
            <a:off x="6125376" y="8479694"/>
            <a:ext cx="50006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A689C-4625-4787-95EB-52490D8073B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773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36575"/>
            <a:ext cx="5543550" cy="3117850"/>
          </a:xfrm>
        </p:spPr>
      </p:sp>
      <p:sp>
        <p:nvSpPr>
          <p:cNvPr id="3" name="Notes Placeholder 2"/>
          <p:cNvSpPr>
            <a:spLocks noGrp="1"/>
          </p:cNvSpPr>
          <p:nvPr>
            <p:ph type="body" idx="1"/>
          </p:nvPr>
        </p:nvSpPr>
        <p:spPr>
          <a:xfrm>
            <a:off x="695007" y="3727450"/>
            <a:ext cx="5560060" cy="3510394"/>
          </a:xfrm>
        </p:spPr>
        <p:txBody>
          <a:bodyPr/>
          <a:lstStyle/>
          <a:p>
            <a:pPr marL="0" marR="0"/>
            <a:r>
              <a:rPr lang="en-US" dirty="0">
                <a:effectLst/>
                <a:latin typeface="Arial" panose="020B0604020202020204" pitchFamily="34" charset="0"/>
                <a:ea typeface="Calibri" panose="020F0502020204030204" pitchFamily="34" charset="0"/>
                <a:cs typeface="Calibri" panose="020F0502020204030204" pitchFamily="34" charset="0"/>
              </a:rPr>
              <a:t>You have this same graphic on page 4 of your guide. Using the definition of formative assessment and the key attributes of effective formative assessment, </a:t>
            </a:r>
            <a:r>
              <a:rPr lang="en-US" dirty="0">
                <a:latin typeface="Arial" panose="020B0604020202020204" pitchFamily="34" charset="0"/>
                <a:ea typeface="Calibri" panose="020F0502020204030204" pitchFamily="34" charset="0"/>
                <a:cs typeface="Calibri" panose="020F0502020204030204" pitchFamily="34" charset="0"/>
              </a:rPr>
              <a:t>10</a:t>
            </a:r>
            <a:r>
              <a:rPr lang="en-US" dirty="0">
                <a:effectLst/>
                <a:latin typeface="Arial" panose="020B0604020202020204" pitchFamily="34" charset="0"/>
                <a:ea typeface="Calibri" panose="020F0502020204030204" pitchFamily="34" charset="0"/>
                <a:cs typeface="Calibri" panose="020F0502020204030204" pitchFamily="34" charset="0"/>
              </a:rPr>
              <a:t> Dimensions of Formative </a:t>
            </a:r>
            <a:r>
              <a:rPr lang="en-US" dirty="0">
                <a:latin typeface="Arial" panose="020B0604020202020204" pitchFamily="34" charset="0"/>
                <a:ea typeface="Calibri" panose="020F0502020204030204" pitchFamily="34" charset="0"/>
                <a:cs typeface="Calibri" panose="020F0502020204030204" pitchFamily="34" charset="0"/>
              </a:rPr>
              <a:t>A</a:t>
            </a:r>
            <a:r>
              <a:rPr lang="en-US" dirty="0">
                <a:effectLst/>
                <a:latin typeface="Arial" panose="020B0604020202020204" pitchFamily="34" charset="0"/>
                <a:ea typeface="Calibri" panose="020F0502020204030204" pitchFamily="34" charset="0"/>
                <a:cs typeface="Calibri" panose="020F0502020204030204" pitchFamily="34" charset="0"/>
              </a:rPr>
              <a:t>ssessment practice have been identified that support all students’ learning. </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These dimensions represent a set of integrated formative assessment practices. </a:t>
            </a:r>
            <a:r>
              <a:rPr lang="en-US" b="1" dirty="0">
                <a:effectLst/>
                <a:latin typeface="Arial" panose="020B0604020202020204" pitchFamily="34" charset="0"/>
                <a:ea typeface="Calibri" panose="020F0502020204030204" pitchFamily="34" charset="0"/>
                <a:cs typeface="Calibri" panose="020F0502020204030204" pitchFamily="34" charset="0"/>
              </a:rPr>
              <a:t>This is important.</a:t>
            </a:r>
            <a:r>
              <a:rPr lang="en-US" dirty="0">
                <a:effectLst/>
                <a:latin typeface="Arial" panose="020B0604020202020204" pitchFamily="34" charset="0"/>
                <a:ea typeface="Calibri" panose="020F0502020204030204" pitchFamily="34" charset="0"/>
                <a:cs typeface="Calibri" panose="020F0502020204030204" pitchFamily="34" charset="0"/>
              </a:rPr>
              <a:t> The practices work together. They are not separate activities. The dimensions are only numbered for easy identification. They do not represent consecutive order. Everything relates to Number 10, Using Evidence to Drive Instruction.</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On page 5, you will see a brief description of each dimension. You will refer to these as we learn about the role of the dimensions in designing lessons.</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To understand the implications for practice, we will identify the student interaction with the Dimensions of Formative Assessment. On pages 6 and 7, you will see a description of the student role for each dimension. </a:t>
            </a:r>
            <a:r>
              <a:rPr lang="en-US" dirty="0">
                <a:latin typeface="Arial" panose="020B0604020202020204" pitchFamily="34" charset="0"/>
                <a:ea typeface="Calibri" panose="020F0502020204030204" pitchFamily="34" charset="0"/>
                <a:cs typeface="Calibri" panose="020F0502020204030204" pitchFamily="34" charset="0"/>
              </a:rPr>
              <a:t>A</a:t>
            </a:r>
            <a:r>
              <a:rPr lang="en-US" dirty="0">
                <a:effectLst/>
                <a:latin typeface="Arial" panose="020B0604020202020204" pitchFamily="34" charset="0"/>
                <a:ea typeface="Calibri" panose="020F0502020204030204" pitchFamily="34" charset="0"/>
                <a:cs typeface="Calibri" panose="020F0502020204030204" pitchFamily="34" charset="0"/>
              </a:rPr>
              <a:t>s you read these pages, highlight and annotate key ideas.</a:t>
            </a:r>
          </a:p>
          <a:p>
            <a:pPr marL="0" marR="0"/>
            <a:endParaRPr lang="en-US" dirty="0">
              <a:latin typeface="Arial" panose="020B0604020202020204" pitchFamily="34" charset="0"/>
              <a:ea typeface="Calibri" panose="020F0502020204030204" pitchFamily="34" charset="0"/>
              <a:cs typeface="Calibri" panose="020F050202020403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93182" y="8525295"/>
            <a:ext cx="463737"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60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672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for how people treat each other at a meeting or professional learning. The AZPLS Norms focus on respecting all participants. Look over the norms listed on the poster. Are there additional norms you would like to discuss?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raise your hand if you agree with the norms we have.   </a:t>
            </a:r>
          </a:p>
          <a:p>
            <a:endParaRPr lang="en-US" dirty="0"/>
          </a:p>
        </p:txBody>
      </p:sp>
      <p:sp>
        <p:nvSpPr>
          <p:cNvPr id="4" name="Slide Number Placeholder 3"/>
          <p:cNvSpPr>
            <a:spLocks noGrp="1"/>
          </p:cNvSpPr>
          <p:nvPr>
            <p:ph type="sldNum" sz="quarter" idx="5"/>
          </p:nvPr>
        </p:nvSpPr>
        <p:spPr>
          <a:xfrm>
            <a:off x="6254750" y="8517731"/>
            <a:ext cx="399954" cy="458787"/>
          </a:xfrm>
          <a:noFill/>
          <a:ln>
            <a:noFill/>
          </a:ln>
        </p:spPr>
        <p:txBody>
          <a:bodyPr/>
          <a:lstStyle/>
          <a:p>
            <a:fld id="{3B00000A-A3BA-4773-926A-95C17DF81E88}" type="slidenum">
              <a:rPr lang="en-US" smtClean="0">
                <a:latin typeface="Arial" panose="020B0604020202020204" pitchFamily="34" charset="0"/>
                <a:cs typeface="Arial" panose="020B0604020202020204" pitchFamily="34" charset="0"/>
              </a:r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473075"/>
            <a:ext cx="5543550" cy="3117850"/>
          </a:xfrm>
        </p:spPr>
      </p:sp>
      <p:sp>
        <p:nvSpPr>
          <p:cNvPr id="3" name="Notes Placeholder 2"/>
          <p:cNvSpPr>
            <a:spLocks noGrp="1"/>
          </p:cNvSpPr>
          <p:nvPr>
            <p:ph type="body" idx="1"/>
          </p:nvPr>
        </p:nvSpPr>
        <p:spPr>
          <a:xfrm>
            <a:off x="695007" y="3649731"/>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Since the classroom culture must be positive to support formative assessment, we are going to begin with the Collaborative Culture of Learning Dimension. We will exchange information and ideas that promote a collaborative learning culture within your classroom and the school.</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turn to page 16 in your guide. Rubrics for each dimension are provided to help you develop your implementation skills through the guiding stages of not observed, beginning, developing, progressing, and extending. Please read the Collaborative Culture of Learning Dimension rubric.</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When everyone is finished reading, ask participants to count</a:t>
            </a:r>
            <a:r>
              <a:rPr lang="en-US" dirty="0">
                <a:effectLst/>
                <a:latin typeface="Arial" panose="020B0604020202020204" pitchFamily="34" charset="0"/>
                <a:ea typeface="Calibri" panose="020F0502020204030204" pitchFamily="34" charset="0"/>
                <a:cs typeface="Calibri" panose="020F0502020204030204" pitchFamily="34" charset="0"/>
              </a:rPr>
              <a:t> </a:t>
            </a:r>
            <a:r>
              <a:rPr lang="en-US" i="1" dirty="0">
                <a:effectLst/>
                <a:latin typeface="Arial" panose="020B0604020202020204" pitchFamily="34" charset="0"/>
                <a:ea typeface="Calibri" panose="020F0502020204030204" pitchFamily="34" charset="0"/>
                <a:cs typeface="Calibri" panose="020F0502020204030204" pitchFamily="34" charset="0"/>
              </a:rPr>
              <a:t>off 1–5 to establish new small groups.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Taking your </a:t>
            </a:r>
            <a:r>
              <a:rPr lang="en-US" b="1" dirty="0">
                <a:effectLst/>
                <a:latin typeface="Arial" panose="020B0604020202020204" pitchFamily="34" charset="0"/>
                <a:ea typeface="Calibri" panose="020F0502020204030204" pitchFamily="34" charset="0"/>
                <a:cs typeface="Calibri" panose="020F0502020204030204" pitchFamily="34" charset="0"/>
              </a:rPr>
              <a:t>guide</a:t>
            </a:r>
            <a:r>
              <a:rPr lang="en-US" dirty="0">
                <a:effectLst/>
                <a:latin typeface="Arial" panose="020B0604020202020204" pitchFamily="34" charset="0"/>
                <a:ea typeface="Calibri" panose="020F0502020204030204" pitchFamily="34" charset="0"/>
                <a:cs typeface="Calibri" panose="020F0502020204030204" pitchFamily="34" charset="0"/>
              </a:rPr>
              <a:t> and </a:t>
            </a:r>
            <a:r>
              <a:rPr lang="en-US" b="1" dirty="0">
                <a:effectLst/>
                <a:latin typeface="Arial" panose="020B0604020202020204" pitchFamily="34" charset="0"/>
                <a:ea typeface="Calibri" panose="020F0502020204030204" pitchFamily="34" charset="0"/>
                <a:cs typeface="Calibri" panose="020F0502020204030204" pitchFamily="34" charset="0"/>
              </a:rPr>
              <a:t>Handout 8: Collaborative Culture of Learning</a:t>
            </a:r>
            <a:r>
              <a:rPr lang="en-US" dirty="0">
                <a:effectLst/>
                <a:latin typeface="Arial" panose="020B0604020202020204" pitchFamily="34" charset="0"/>
                <a:ea typeface="Calibri" panose="020F0502020204030204" pitchFamily="34" charset="0"/>
                <a:cs typeface="Calibri" panose="020F0502020204030204" pitchFamily="34" charset="0"/>
              </a:rPr>
              <a:t>, please move to your new group and wait for instructions.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Give directions when everyone is in their new group. </a:t>
            </a:r>
            <a:r>
              <a:rPr lang="en-US" dirty="0">
                <a:effectLst/>
                <a:latin typeface="Arial" panose="020B0604020202020204" pitchFamily="34" charset="0"/>
                <a:ea typeface="Calibri" panose="020F0502020204030204" pitchFamily="34" charset="0"/>
                <a:cs typeface="Calibri" panose="020F0502020204030204" pitchFamily="34" charset="0"/>
              </a:rPr>
              <a:t>As a group, you will fill in the </a:t>
            </a:r>
            <a:r>
              <a:rPr lang="en-US" b="1" dirty="0">
                <a:effectLst/>
                <a:latin typeface="Arial" panose="020B0604020202020204" pitchFamily="34" charset="0"/>
                <a:ea typeface="Calibri" panose="020F0502020204030204" pitchFamily="34" charset="0"/>
                <a:cs typeface="Calibri" panose="020F0502020204030204" pitchFamily="34" charset="0"/>
              </a:rPr>
              <a:t>Collaborative Culture of Learning Poster</a:t>
            </a:r>
            <a:r>
              <a:rPr lang="en-US" dirty="0">
                <a:effectLst/>
                <a:latin typeface="Arial" panose="020B0604020202020204" pitchFamily="34" charset="0"/>
                <a:ea typeface="Calibri" panose="020F0502020204030204" pitchFamily="34" charset="0"/>
                <a:cs typeface="Calibri" panose="020F0502020204030204" pitchFamily="34" charset="0"/>
              </a:rPr>
              <a:t>. First, choose a group Facilitator, Recorder, and Reporter. Then, discuss each section and come to a consensus for what is to be recorded. Recorders should add the information to the posters. Individuals should record notes on the </a:t>
            </a:r>
            <a:r>
              <a:rPr lang="en-US" b="1" dirty="0">
                <a:effectLst/>
                <a:latin typeface="Arial" panose="020B0604020202020204" pitchFamily="34" charset="0"/>
                <a:ea typeface="Calibri" panose="020F0502020204030204" pitchFamily="34" charset="0"/>
                <a:cs typeface="Calibri" panose="020F0502020204030204" pitchFamily="34" charset="0"/>
              </a:rPr>
              <a:t>Handout 8: Collaborative Culture</a:t>
            </a:r>
            <a:r>
              <a:rPr lang="en-US" dirty="0">
                <a:effectLst/>
                <a:latin typeface="Arial" panose="020B0604020202020204" pitchFamily="34" charset="0"/>
                <a:ea typeface="Calibri" panose="020F0502020204030204" pitchFamily="34" charset="0"/>
                <a:cs typeface="Calibri" panose="020F0502020204030204" pitchFamily="34" charset="0"/>
              </a:rPr>
              <a:t> </a:t>
            </a:r>
            <a:r>
              <a:rPr lang="en-US" b="1" dirty="0">
                <a:effectLst/>
                <a:latin typeface="Arial" panose="020B0604020202020204" pitchFamily="34" charset="0"/>
                <a:ea typeface="Calibri" panose="020F0502020204030204" pitchFamily="34" charset="0"/>
                <a:cs typeface="Calibri" panose="020F0502020204030204" pitchFamily="34" charset="0"/>
              </a:rPr>
              <a:t>of Learning </a:t>
            </a:r>
            <a:r>
              <a:rPr lang="en-US" dirty="0">
                <a:effectLst/>
                <a:latin typeface="Arial" panose="020B0604020202020204" pitchFamily="34" charset="0"/>
                <a:ea typeface="Calibri" panose="020F0502020204030204" pitchFamily="34" charset="0"/>
                <a:cs typeface="Calibri" panose="020F0502020204030204" pitchFamily="34" charset="0"/>
              </a:rPr>
              <a:t>graphic organizer.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When groups are finished: </a:t>
            </a:r>
            <a:r>
              <a:rPr lang="en-US" dirty="0">
                <a:effectLst/>
                <a:latin typeface="Arial" panose="020B0604020202020204" pitchFamily="34" charset="0"/>
                <a:ea typeface="Calibri" panose="020F0502020204030204" pitchFamily="34" charset="0"/>
                <a:cs typeface="Calibri" panose="020F0502020204030204" pitchFamily="34" charset="0"/>
              </a:rPr>
              <a:t>Reporters, share one excitement and one concern for supporting a collaborative learning culture. Recorders add the concerns to the </a:t>
            </a:r>
            <a:r>
              <a:rPr lang="en-US" b="1" dirty="0">
                <a:effectLst/>
                <a:latin typeface="Arial" panose="020B0604020202020204" pitchFamily="34" charset="0"/>
                <a:ea typeface="Calibri" panose="020F0502020204030204" pitchFamily="34" charset="0"/>
                <a:cs typeface="Calibri" panose="020F0502020204030204" pitchFamily="34" charset="0"/>
              </a:rPr>
              <a:t>Action Planning Wall</a:t>
            </a:r>
            <a:r>
              <a:rPr lang="en-US" dirty="0">
                <a:effectLst/>
                <a:latin typeface="Arial" panose="020B0604020202020204" pitchFamily="34" charset="0"/>
                <a:ea typeface="Calibri" panose="020F0502020204030204" pitchFamily="34" charset="0"/>
                <a:cs typeface="Calibri" panose="020F0502020204030204" pitchFamily="34" charset="0"/>
              </a:rPr>
              <a:t> under the heading, </a:t>
            </a:r>
            <a:r>
              <a:rPr lang="en-US" b="1" dirty="0">
                <a:effectLst/>
                <a:latin typeface="Arial" panose="020B0604020202020204" pitchFamily="34" charset="0"/>
                <a:ea typeface="Calibri" panose="020F0502020204030204" pitchFamily="34" charset="0"/>
                <a:cs typeface="Calibri" panose="020F0502020204030204" pitchFamily="34" charset="0"/>
              </a:rPr>
              <a:t>Collaborative Culture of Learning</a:t>
            </a:r>
            <a:r>
              <a:rPr lang="en-US" dirty="0">
                <a:effectLst/>
                <a:latin typeface="Arial" panose="020B0604020202020204" pitchFamily="34" charset="0"/>
                <a:ea typeface="Calibri" panose="020F0502020204030204" pitchFamily="34" charset="0"/>
                <a:cs typeface="Calibri" panose="020F0502020204030204" pitchFamily="34" charset="0"/>
              </a:rPr>
              <a:t>.</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Activity wrap up: </a:t>
            </a:r>
            <a:r>
              <a:rPr lang="en-US" dirty="0">
                <a:effectLst/>
                <a:latin typeface="Arial" panose="020B0604020202020204" pitchFamily="34" charset="0"/>
                <a:ea typeface="Calibri" panose="020F0502020204030204" pitchFamily="34" charset="0"/>
                <a:cs typeface="Calibri" panose="020F0502020204030204" pitchFamily="34" charset="0"/>
              </a:rPr>
              <a:t>The Collaborative Culture of Learning Dimension is significant to the development of an effective classroom. Reviewing 30 years of research, Michael Fullan (2011) found the consistent outcomes of collaborative cultures result in better learning for students. Every student must always feel safe and supported. True learning does not just happen. It is reinforced with strategies that include teachers supporting all students, students supporting each other, and individuals developing strategic methods to support their own learning.</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Always be vigilant to ensure your classroom environment supports the learning of every student.</a:t>
            </a:r>
          </a:p>
          <a:p>
            <a:pPr marL="0" marR="0">
              <a:spcBef>
                <a:spcPts val="0"/>
              </a:spcBef>
            </a:pPr>
            <a:r>
              <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a:xfrm>
            <a:off x="6254750" y="8531296"/>
            <a:ext cx="450484"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20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4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3738" y="474663"/>
            <a:ext cx="5543550" cy="3117850"/>
          </a:xfrm>
        </p:spPr>
      </p:sp>
      <p:sp>
        <p:nvSpPr>
          <p:cNvPr id="3" name="Notes Placeholder 2"/>
          <p:cNvSpPr>
            <a:spLocks noGrp="1"/>
          </p:cNvSpPr>
          <p:nvPr>
            <p:ph type="body" idx="1"/>
          </p:nvPr>
        </p:nvSpPr>
        <p:spPr>
          <a:xfrm>
            <a:off x="685483" y="3689211"/>
            <a:ext cx="5560060" cy="3636705"/>
          </a:xfrm>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We are going to focus on the Learning Goals and Criteria for Success Dimensions. We will identify what they are, their importance for student success, and how to use them effectively.</a:t>
            </a:r>
          </a:p>
          <a:p>
            <a:endParaRPr lang="en-US" dirty="0">
              <a:solidFill>
                <a:srgbClr val="00B050"/>
              </a:solidFill>
              <a:latin typeface="Arial" panose="020B060402020202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Let’s begin with the Learning Goals Dimension. Read page 8 and highlight the main ideas and key details</a:t>
            </a:r>
            <a:r>
              <a:rPr lang="en-US" dirty="0">
                <a:latin typeface="Arial" panose="020B0604020202020204" pitchFamily="34" charset="0"/>
                <a:ea typeface="Calibri" panose="020F0502020204030204" pitchFamily="34" charset="0"/>
                <a:cs typeface="Arial" panose="020B0604020202020204" pitchFamily="34" charset="0"/>
              </a:rPr>
              <a:t> noting </a:t>
            </a:r>
            <a:r>
              <a:rPr lang="en-US" dirty="0">
                <a:effectLst/>
                <a:latin typeface="Arial" panose="020B0604020202020204" pitchFamily="34" charset="0"/>
                <a:ea typeface="Calibri" panose="020F0502020204030204" pitchFamily="34" charset="0"/>
                <a:cs typeface="Arial" panose="020B0604020202020204" pitchFamily="34" charset="0"/>
              </a:rPr>
              <a:t>implications for practice. Then, use </a:t>
            </a:r>
            <a:r>
              <a:rPr lang="en-US" b="1" dirty="0">
                <a:effectLst/>
                <a:latin typeface="Arial" panose="020B0604020202020204" pitchFamily="34" charset="0"/>
                <a:ea typeface="Calibri" panose="020F0502020204030204" pitchFamily="34" charset="0"/>
                <a:cs typeface="Arial" panose="020B0604020202020204" pitchFamily="34" charset="0"/>
              </a:rPr>
              <a:t>Handout 9: Connect, Extend, Challenge: Learning Goals</a:t>
            </a:r>
            <a:r>
              <a:rPr lang="en-US" dirty="0">
                <a:effectLst/>
                <a:latin typeface="Arial" panose="020B0604020202020204" pitchFamily="34" charset="0"/>
                <a:ea typeface="Calibri" panose="020F0502020204030204" pitchFamily="34" charset="0"/>
                <a:cs typeface="Arial" panose="020B0604020202020204" pitchFamily="34" charset="0"/>
              </a:rPr>
              <a:t> to reflect through the three questions on your current practice with Learning </a:t>
            </a:r>
            <a:r>
              <a:rPr lang="en-US" dirty="0">
                <a:latin typeface="Arial" panose="020B0604020202020204" pitchFamily="34" charset="0"/>
                <a:ea typeface="Calibri" panose="020F0502020204030204" pitchFamily="34" charset="0"/>
                <a:cs typeface="Arial" panose="020B0604020202020204" pitchFamily="34" charset="0"/>
              </a:rPr>
              <a:t>G</a:t>
            </a:r>
            <a:r>
              <a:rPr lang="en-US" dirty="0">
                <a:effectLst/>
                <a:latin typeface="Arial" panose="020B0604020202020204" pitchFamily="34" charset="0"/>
                <a:ea typeface="Calibri" panose="020F0502020204030204" pitchFamily="34" charset="0"/>
                <a:cs typeface="Arial" panose="020B0604020202020204" pitchFamily="34" charset="0"/>
              </a:rPr>
              <a:t>oals.</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r>
              <a:rPr lang="en-US" dirty="0">
                <a:effectLst/>
                <a:latin typeface="Arial" panose="020B0604020202020204" pitchFamily="34" charset="0"/>
                <a:ea typeface="Calibri" panose="020F0502020204030204" pitchFamily="34" charset="0"/>
                <a:cs typeface="Arial" panose="020B0604020202020204" pitchFamily="34" charset="0"/>
              </a:rPr>
              <a:t>Repeat the process for the Criteria for Success Dimension on page 9 and use </a:t>
            </a:r>
            <a:r>
              <a:rPr lang="en-US" b="1" dirty="0">
                <a:effectLst/>
                <a:latin typeface="Arial" panose="020B0604020202020204" pitchFamily="34" charset="0"/>
                <a:ea typeface="Calibri" panose="020F0502020204030204" pitchFamily="34" charset="0"/>
                <a:cs typeface="Arial" panose="020B0604020202020204" pitchFamily="34" charset="0"/>
              </a:rPr>
              <a:t>Handout 10: Connect, Extend, Challenge: Criteria for Success</a:t>
            </a:r>
            <a:r>
              <a:rPr lang="en-US" dirty="0">
                <a:effectLst/>
                <a:latin typeface="Arial" panose="020B0604020202020204" pitchFamily="34" charset="0"/>
                <a:ea typeface="Calibri" panose="020F0502020204030204" pitchFamily="34" charset="0"/>
                <a:cs typeface="Arial" panose="020B0604020202020204" pitchFamily="34" charset="0"/>
              </a:rPr>
              <a:t> to reflect through the three questions on your current practice with Criteria for Success.</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marL="0" marR="0"/>
            <a:r>
              <a:rPr lang="en-US" i="1" dirty="0">
                <a:effectLst/>
                <a:latin typeface="Arial" panose="020B0604020202020204" pitchFamily="34" charset="0"/>
                <a:ea typeface="Calibri" panose="020F0502020204030204" pitchFamily="34" charset="0"/>
                <a:cs typeface="Arial" panose="020B0604020202020204" pitchFamily="34" charset="0"/>
              </a:rPr>
              <a:t>After everyone completes Handouts 9 and 10: </a:t>
            </a:r>
            <a:r>
              <a:rPr lang="en-US" dirty="0">
                <a:effectLst/>
                <a:latin typeface="Arial" panose="020B0604020202020204" pitchFamily="34" charset="0"/>
                <a:ea typeface="Calibri" panose="020F0502020204030204" pitchFamily="34" charset="0"/>
                <a:cs typeface="Arial" panose="020B0604020202020204" pitchFamily="34" charset="0"/>
              </a:rPr>
              <a:t>Facilitators, give all team members an opportunity to share examples of practices they </a:t>
            </a:r>
            <a:r>
              <a:rPr lang="en-US" dirty="0">
                <a:latin typeface="Arial" panose="020B0604020202020204" pitchFamily="34" charset="0"/>
                <a:ea typeface="Calibri" panose="020F0502020204030204" pitchFamily="34" charset="0"/>
                <a:cs typeface="Arial" panose="020B0604020202020204" pitchFamily="34" charset="0"/>
              </a:rPr>
              <a:t>use </a:t>
            </a:r>
            <a:r>
              <a:rPr lang="en-US" dirty="0">
                <a:effectLst/>
                <a:latin typeface="Arial" panose="020B0604020202020204" pitchFamily="34" charset="0"/>
                <a:ea typeface="Calibri" panose="020F0502020204030204" pitchFamily="34" charset="0"/>
                <a:cs typeface="Arial" panose="020B0604020202020204" pitchFamily="34" charset="0"/>
              </a:rPr>
              <a:t>in their classrooms that reflect the practices defined in the rubrics. </a:t>
            </a:r>
            <a:r>
              <a:rPr lang="en-US" i="1" dirty="0">
                <a:effectLst/>
                <a:latin typeface="Arial" panose="020B0604020202020204" pitchFamily="34" charset="0"/>
                <a:ea typeface="Calibri" panose="020F0502020204030204" pitchFamily="34" charset="0"/>
                <a:cs typeface="Arial" panose="020B0604020202020204" pitchFamily="34" charset="0"/>
              </a:rPr>
              <a:t>Ask Reporters to share key ideas of the discussions.</a:t>
            </a:r>
          </a:p>
          <a:p>
            <a:pPr marL="0" marR="0"/>
            <a:endParaRPr lang="en-US" i="1" dirty="0">
              <a:latin typeface="Arial" panose="020B0604020202020204" pitchFamily="34" charset="0"/>
              <a:ea typeface="Calibri" panose="020F0502020204030204" pitchFamily="34" charset="0"/>
              <a:cs typeface="Arial" panose="020B0604020202020204" pitchFamily="34" charset="0"/>
            </a:endParaRPr>
          </a:p>
          <a:p>
            <a:pPr marL="0" marR="0"/>
            <a:r>
              <a:rPr lang="en-US" i="1" dirty="0">
                <a:latin typeface="Arial" panose="020B0604020202020204" pitchFamily="34" charset="0"/>
                <a:ea typeface="Calibri" panose="020F0502020204030204" pitchFamily="34" charset="0"/>
                <a:cs typeface="Arial" panose="020B0604020202020204" pitchFamily="34" charset="0"/>
              </a:rPr>
              <a:t>A</a:t>
            </a:r>
            <a:r>
              <a:rPr lang="en-US" i="1" dirty="0">
                <a:effectLst/>
                <a:latin typeface="Arial" panose="020B0604020202020204" pitchFamily="34" charset="0"/>
                <a:ea typeface="Calibri" panose="020F0502020204030204" pitchFamily="34" charset="0"/>
                <a:cs typeface="Arial" panose="020B0604020202020204" pitchFamily="34" charset="0"/>
              </a:rPr>
              <a:t>ctivity wrap up:</a:t>
            </a:r>
            <a:r>
              <a:rPr lang="en-US" i="1"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The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 is the backbone of a lesson and provides the reason for teaching and observing it. Criteria for Success describe in specific terms what successful achievement of the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 looks like. Both help students recognize if they have been successful in their learning. In simple terms, the first two dimensions help teachers and students identify where they are headed and how they will know when they get there.</a:t>
            </a:r>
          </a:p>
          <a:p>
            <a:pPr marL="0" marR="0"/>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096000" y="8499619"/>
            <a:ext cx="573067"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052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It is important to recognize t</a:t>
            </a:r>
            <a:r>
              <a:rPr lang="en-US" dirty="0">
                <a:effectLst/>
                <a:latin typeface="Arial" panose="020B0604020202020204" pitchFamily="34" charset="0"/>
                <a:ea typeface="Calibri" panose="020F0502020204030204" pitchFamily="34" charset="0"/>
                <a:cs typeface="Arial" panose="020B0604020202020204" pitchFamily="34" charset="0"/>
              </a:rPr>
              <a:t>he foundation for successful implementation is to understand that the rubrics describe the level of implementation of a particular aspect of practice not the level of expertise of a teacher.</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After today, your coach will work with you and your Collaborative Team to help you understand the rubrics. As you begin implementing Learning Goals and Criteria for Success, the coach will follow an observation process and introduce a self- and peer reflection process to support you. </a:t>
            </a:r>
          </a:p>
          <a:p>
            <a:endParaRPr lang="en-US" dirty="0"/>
          </a:p>
        </p:txBody>
      </p:sp>
      <p:sp>
        <p:nvSpPr>
          <p:cNvPr id="4" name="Slide Number Placeholder 3"/>
          <p:cNvSpPr>
            <a:spLocks noGrp="1"/>
          </p:cNvSpPr>
          <p:nvPr>
            <p:ph type="sldNum" sz="quarter" idx="5"/>
          </p:nvPr>
        </p:nvSpPr>
        <p:spPr>
          <a:xfrm>
            <a:off x="6200775" y="851501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316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3875"/>
            <a:ext cx="5543550" cy="3117850"/>
          </a:xfrm>
        </p:spPr>
      </p:sp>
      <p:sp>
        <p:nvSpPr>
          <p:cNvPr id="3" name="Notes Placeholder 2"/>
          <p:cNvSpPr>
            <a:spLocks noGrp="1"/>
          </p:cNvSpPr>
          <p:nvPr>
            <p:ph type="body" idx="1"/>
          </p:nvPr>
        </p:nvSpPr>
        <p:spPr>
          <a:xfrm>
            <a:off x="695008" y="3735573"/>
            <a:ext cx="5560060" cy="4345994"/>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Team Facilitators, give one Connection Card (A–D) to each team member.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Read your cards and prepare to share the information with your team.</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rPr>
              <a:t>After everyone is finished reading: </a:t>
            </a:r>
            <a:r>
              <a:rPr lang="en-US" dirty="0">
                <a:effectLst/>
                <a:latin typeface="Arial" panose="020B0604020202020204" pitchFamily="34" charset="0"/>
                <a:ea typeface="Calibri" panose="020F0502020204030204" pitchFamily="34" charset="0"/>
                <a:cs typeface="Calibri" panose="020F0502020204030204" pitchFamily="34" charset="0"/>
              </a:rPr>
              <a:t>Each of you will take turns as the Activity Facilitator, starting with Connection Card A and proceeding through Connection Card D.</a:t>
            </a:r>
            <a:r>
              <a:rPr lang="en-US" dirty="0">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Use </a:t>
            </a:r>
            <a:r>
              <a:rPr lang="en-US" b="1" dirty="0">
                <a:effectLst/>
                <a:latin typeface="Arial" panose="020B0604020202020204" pitchFamily="34" charset="0"/>
                <a:ea typeface="Calibri" panose="020F0502020204030204" pitchFamily="34" charset="0"/>
                <a:cs typeface="Calibri" panose="020F0502020204030204" pitchFamily="34" charset="0"/>
              </a:rPr>
              <a:t>Handout 11: Key Points for Writing Learning Goals and Criteria for Success</a:t>
            </a:r>
            <a:r>
              <a:rPr lang="en-US" dirty="0">
                <a:effectLst/>
                <a:latin typeface="Arial" panose="020B0604020202020204" pitchFamily="34" charset="0"/>
                <a:ea typeface="Calibri" panose="020F0502020204030204" pitchFamily="34" charset="0"/>
                <a:cs typeface="Calibri" panose="020F0502020204030204" pitchFamily="34" charset="0"/>
              </a:rPr>
              <a:t> to record notes and summarize the information.</a:t>
            </a:r>
          </a:p>
          <a:p>
            <a:pPr marL="0" marR="0">
              <a:spcBef>
                <a:spcPts val="0"/>
              </a:spcBef>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latin typeface="Arial" panose="020B0604020202020204" pitchFamily="34" charset="0"/>
                <a:ea typeface="Calibri" panose="020F0502020204030204" pitchFamily="34" charset="0"/>
                <a:cs typeface="Calibri" panose="020F0502020204030204" pitchFamily="34" charset="0"/>
              </a:rPr>
              <a:t>When the teams finish the Connection Card activity: </a:t>
            </a:r>
            <a:r>
              <a:rPr lang="en-US" dirty="0">
                <a:latin typeface="Arial" panose="020B0604020202020204" pitchFamily="34" charset="0"/>
                <a:ea typeface="Calibri" panose="020F0502020204030204" pitchFamily="34" charset="0"/>
                <a:cs typeface="Calibri" panose="020F0502020204030204" pitchFamily="34" charset="0"/>
              </a:rPr>
              <a:t>Share and discuss your</a:t>
            </a:r>
            <a:r>
              <a:rPr lang="en-US" dirty="0">
                <a:effectLst/>
                <a:latin typeface="Arial" panose="020B0604020202020204" pitchFamily="34" charset="0"/>
                <a:ea typeface="Calibri" panose="020F0502020204030204" pitchFamily="34" charset="0"/>
                <a:cs typeface="Calibri" panose="020F0502020204030204" pitchFamily="34" charset="0"/>
              </a:rPr>
              <a:t> summaries. Choose one key point summary for the Reporter to share with the group.</a:t>
            </a:r>
          </a:p>
          <a:p>
            <a:endParaRPr lang="en-US" dirty="0"/>
          </a:p>
        </p:txBody>
      </p:sp>
      <p:sp>
        <p:nvSpPr>
          <p:cNvPr id="4" name="Slide Number Placeholder 3"/>
          <p:cNvSpPr>
            <a:spLocks noGrp="1"/>
          </p:cNvSpPr>
          <p:nvPr>
            <p:ph type="sldNum" sz="quarter" idx="5"/>
          </p:nvPr>
        </p:nvSpPr>
        <p:spPr>
          <a:xfrm>
            <a:off x="6197600" y="8531296"/>
            <a:ext cx="476783"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10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81013"/>
            <a:ext cx="5543550" cy="3117850"/>
          </a:xfrm>
        </p:spPr>
      </p:sp>
      <p:sp>
        <p:nvSpPr>
          <p:cNvPr id="3" name="Notes Placeholder 2"/>
          <p:cNvSpPr>
            <a:spLocks noGrp="1"/>
          </p:cNvSpPr>
          <p:nvPr>
            <p:ph type="body" idx="1"/>
          </p:nvPr>
        </p:nvSpPr>
        <p:spPr>
          <a:xfrm>
            <a:off x="695008" y="3702051"/>
            <a:ext cx="5560060" cy="4379516"/>
          </a:xfrm>
        </p:spPr>
        <p:txBody>
          <a:bodyPr/>
          <a:lstStyle/>
          <a:p>
            <a:pPr marL="0" marR="0">
              <a:spcBef>
                <a:spcPts val="0"/>
              </a:spcBef>
            </a:pPr>
            <a:r>
              <a:rPr lang="en-US" b="1" i="1" dirty="0">
                <a:solidFill>
                  <a:srgbClr val="BF0D3E"/>
                </a:solidFill>
                <a:effectLst/>
                <a:latin typeface="Arial" panose="020B0604020202020204" pitchFamily="34" charset="0"/>
                <a:ea typeface="Calibri" panose="020F0502020204030204" pitchFamily="34" charset="0"/>
                <a:cs typeface="Calibri" panose="020F0502020204030204" pitchFamily="34" charset="0"/>
              </a:rPr>
              <a:t>Note: </a:t>
            </a:r>
            <a:r>
              <a:rPr lang="en-US" i="1" dirty="0">
                <a:effectLst/>
                <a:latin typeface="Arial" panose="020B0604020202020204" pitchFamily="34" charset="0"/>
                <a:ea typeface="Calibri" panose="020F0502020204030204" pitchFamily="34" charset="0"/>
                <a:cs typeface="Calibri" panose="020F0502020204030204" pitchFamily="34" charset="0"/>
              </a:rPr>
              <a:t>If additional background knowledge is needed on Learning Goals and Criteria for Success, take the time now to provide more clarity. Refer to Slide 24 in the Facilitator Guide for specific information.</a:t>
            </a:r>
          </a:p>
          <a:p>
            <a:pPr marL="0" marR="0">
              <a:spcBef>
                <a:spcPts val="0"/>
              </a:spcBef>
            </a:pPr>
            <a:endParaRPr lang="en-US" i="1"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b="1" i="1" dirty="0">
                <a:solidFill>
                  <a:srgbClr val="BF0D3E"/>
                </a:solidFill>
                <a:effectLst/>
                <a:latin typeface="Arial" panose="020B0604020202020204" pitchFamily="34" charset="0"/>
                <a:ea typeface="Calibri" panose="020F0502020204030204" pitchFamily="34" charset="0"/>
                <a:cs typeface="Calibri" panose="020F0502020204030204" pitchFamily="34" charset="0"/>
              </a:rPr>
              <a:t>Note: </a:t>
            </a:r>
            <a:r>
              <a:rPr lang="en-US" i="1" dirty="0">
                <a:effectLst/>
                <a:latin typeface="Arial" panose="020B0604020202020204" pitchFamily="34" charset="0"/>
                <a:ea typeface="Calibri" panose="020F0502020204030204" pitchFamily="34" charset="0"/>
                <a:cs typeface="Calibri" panose="020F0502020204030204" pitchFamily="34" charset="0"/>
              </a:rPr>
              <a:t>If no additional scaffolding is needed, begin here:</a:t>
            </a:r>
          </a:p>
          <a:p>
            <a:pPr marL="0" marR="0">
              <a:spcBef>
                <a:spcPts val="0"/>
              </a:spcBef>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You now have a deeper understanding of basic Learning Goals and Criteria for Success through the knowledge you have received with the active learning strategies providing support for your learning.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latin typeface="Arial" panose="020B0604020202020204" pitchFamily="34" charset="0"/>
                <a:ea typeface="Calibri" panose="020F0502020204030204" pitchFamily="34" charset="0"/>
                <a:cs typeface="Calibri" panose="020F0502020204030204" pitchFamily="34" charset="0"/>
              </a:rPr>
              <a:t>L</a:t>
            </a:r>
            <a:r>
              <a:rPr lang="en-US" dirty="0">
                <a:effectLst/>
                <a:latin typeface="Arial" panose="020B0604020202020204" pitchFamily="34" charset="0"/>
                <a:ea typeface="Calibri" panose="020F0502020204030204" pitchFamily="34" charset="0"/>
                <a:cs typeface="Calibri" panose="020F0502020204030204" pitchFamily="34" charset="0"/>
              </a:rPr>
              <a:t>et’s put your learning into practice. There is a </a:t>
            </a:r>
            <a:r>
              <a:rPr lang="en-US" b="1" dirty="0">
                <a:effectLst/>
                <a:latin typeface="Arial" panose="020B0604020202020204" pitchFamily="34" charset="0"/>
                <a:ea typeface="Calibri" panose="020F0502020204030204" pitchFamily="34" charset="0"/>
                <a:cs typeface="Calibri" panose="020F0502020204030204" pitchFamily="34" charset="0"/>
              </a:rPr>
              <a:t>Connecting Learning Goals and Criteria for Success Poster </a:t>
            </a:r>
            <a:r>
              <a:rPr lang="en-US" dirty="0">
                <a:effectLst/>
                <a:latin typeface="Arial" panose="020B0604020202020204" pitchFamily="34" charset="0"/>
                <a:ea typeface="Calibri" panose="020F0502020204030204" pitchFamily="34" charset="0"/>
                <a:cs typeface="Calibri" panose="020F0502020204030204" pitchFamily="34" charset="0"/>
              </a:rPr>
              <a:t>for each grade level</a:t>
            </a:r>
            <a:r>
              <a:rPr lang="en-US" dirty="0">
                <a:latin typeface="Arial" panose="020B0604020202020204" pitchFamily="34" charset="0"/>
                <a:ea typeface="Calibri" panose="020F0502020204030204" pitchFamily="34" charset="0"/>
                <a:cs typeface="Calibri" panose="020F0502020204030204" pitchFamily="34" charset="0"/>
              </a:rPr>
              <a:t> that</a:t>
            </a:r>
            <a:r>
              <a:rPr lang="en-US" dirty="0">
                <a:effectLst/>
                <a:latin typeface="Arial" panose="020B0604020202020204" pitchFamily="34" charset="0"/>
                <a:ea typeface="Calibri" panose="020F0502020204030204" pitchFamily="34" charset="0"/>
                <a:cs typeface="Calibri" panose="020F0502020204030204" pitchFamily="34" charset="0"/>
              </a:rPr>
              <a:t> provides a basic example. The Learning Topic is from the Arizona English Language Arts Anchor Standards for your grade level. The Learning Goal states the learning outcome that connects to the Standard. The Criteria for Success states what needs to be accomplished to reach the Learning Goal. The Learning Task describes the activity to promote learning and provide evidence of the learning aligned to the Criteria for Success.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Read the example and work together to create your own examples for Literacy, Mathematics, Science, and Social Studies. Think of a Learning </a:t>
            </a:r>
            <a:r>
              <a:rPr lang="en-US" dirty="0">
                <a:latin typeface="Arial" panose="020B0604020202020204" pitchFamily="34" charset="0"/>
                <a:ea typeface="Calibri" panose="020F0502020204030204" pitchFamily="34" charset="0"/>
                <a:cs typeface="Calibri" panose="020F0502020204030204" pitchFamily="34" charset="0"/>
              </a:rPr>
              <a:t>T</a:t>
            </a:r>
            <a:r>
              <a:rPr lang="en-US" dirty="0">
                <a:effectLst/>
                <a:latin typeface="Arial" panose="020B0604020202020204" pitchFamily="34" charset="0"/>
                <a:ea typeface="Calibri" panose="020F0502020204030204" pitchFamily="34" charset="0"/>
                <a:cs typeface="Calibri" panose="020F0502020204030204" pitchFamily="34" charset="0"/>
              </a:rPr>
              <a:t>opic you recently covered or one that you will be covering. The intention is to identify the basic connection of a Learning </a:t>
            </a:r>
            <a:r>
              <a:rPr lang="en-US" dirty="0">
                <a:latin typeface="Arial" panose="020B0604020202020204" pitchFamily="34" charset="0"/>
                <a:ea typeface="Calibri" panose="020F0502020204030204" pitchFamily="34" charset="0"/>
                <a:cs typeface="Calibri" panose="020F0502020204030204" pitchFamily="34" charset="0"/>
              </a:rPr>
              <a:t>T</a:t>
            </a:r>
            <a:r>
              <a:rPr lang="en-US" dirty="0">
                <a:effectLst/>
                <a:latin typeface="Arial" panose="020B0604020202020204" pitchFamily="34" charset="0"/>
                <a:ea typeface="Calibri" panose="020F0502020204030204" pitchFamily="34" charset="0"/>
                <a:cs typeface="Calibri" panose="020F0502020204030204" pitchFamily="34" charset="0"/>
              </a:rPr>
              <a:t>opic to a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 Criteria for Success, and Learning </a:t>
            </a:r>
            <a:r>
              <a:rPr lang="en-US" dirty="0">
                <a:latin typeface="Arial" panose="020B0604020202020204" pitchFamily="34" charset="0"/>
                <a:ea typeface="Calibri" panose="020F0502020204030204" pitchFamily="34" charset="0"/>
                <a:cs typeface="Calibri" panose="020F0502020204030204" pitchFamily="34" charset="0"/>
              </a:rPr>
              <a:t>T</a:t>
            </a:r>
            <a:r>
              <a:rPr lang="en-US" dirty="0">
                <a:effectLst/>
                <a:latin typeface="Arial" panose="020B0604020202020204" pitchFamily="34" charset="0"/>
                <a:ea typeface="Calibri" panose="020F0502020204030204" pitchFamily="34" charset="0"/>
                <a:cs typeface="Calibri" panose="020F0502020204030204" pitchFamily="34" charset="0"/>
              </a:rPr>
              <a:t>ask. This is the foundation for extending our learning in the next module.</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75375" y="8523358"/>
            <a:ext cx="496867"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24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345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5463"/>
            <a:ext cx="5543550" cy="3117850"/>
          </a:xfrm>
        </p:spPr>
      </p:sp>
      <p:sp>
        <p:nvSpPr>
          <p:cNvPr id="3" name="Notes Placeholder 2"/>
          <p:cNvSpPr>
            <a:spLocks noGrp="1"/>
          </p:cNvSpPr>
          <p:nvPr>
            <p:ph type="body" idx="1"/>
          </p:nvPr>
        </p:nvSpPr>
        <p:spPr>
          <a:xfrm>
            <a:off x="711200" y="3774409"/>
            <a:ext cx="5560060" cy="3636705"/>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We are going to do a peer feedback gallery walk of praise and possibilities. Teams will review each other’s work and offer one praise and one possibility of something to consider. Feedback should be specific.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Just putting good job is not enough. A complete feedback statement would include what specifically was done well. For example, it might say excellent connection of the Learning Goal, Criteria for Success, and Learning Task or good verb choices for the Learning Goal and Criteria for Success.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 will let you know when to move to the next poster. Let’s begin with everyone moving to your right. </a:t>
            </a:r>
            <a:r>
              <a:rPr lang="en-US" i="1" dirty="0">
                <a:effectLst/>
                <a:latin typeface="Arial" panose="020B0604020202020204" pitchFamily="34" charset="0"/>
                <a:ea typeface="Calibri" panose="020F0502020204030204" pitchFamily="34" charset="0"/>
                <a:cs typeface="Calibri" panose="020F0502020204030204" pitchFamily="34" charset="0"/>
              </a:rPr>
              <a:t>Watch for teams to finish to keep them moving.</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When teams return to their own posters: </a:t>
            </a:r>
            <a:r>
              <a:rPr lang="en-US" dirty="0">
                <a:effectLst/>
                <a:latin typeface="Arial" panose="020B0604020202020204" pitchFamily="34" charset="0"/>
                <a:ea typeface="Calibri" panose="020F0502020204030204" pitchFamily="34" charset="0"/>
                <a:cs typeface="Calibri" panose="020F0502020204030204" pitchFamily="34" charset="0"/>
              </a:rPr>
              <a:t>Review and discuss your peer feedback. </a:t>
            </a:r>
            <a:r>
              <a:rPr lang="en-US" i="1" dirty="0">
                <a:effectLst/>
                <a:latin typeface="Arial" panose="020B0604020202020204" pitchFamily="34" charset="0"/>
                <a:ea typeface="Calibri" panose="020F0502020204030204" pitchFamily="34" charset="0"/>
                <a:cs typeface="Calibri" panose="020F0502020204030204" pitchFamily="34" charset="0"/>
              </a:rPr>
              <a:t>Ask each Reporter to share one insight.</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i="1" dirty="0">
                <a:effectLst/>
                <a:latin typeface="Arial" panose="020B0604020202020204" pitchFamily="34" charset="0"/>
                <a:ea typeface="Calibri" panose="020F0502020204030204" pitchFamily="34" charset="0"/>
                <a:cs typeface="Calibri" panose="020F0502020204030204" pitchFamily="34" charset="0"/>
              </a:rPr>
              <a:t> </a:t>
            </a:r>
            <a:endParaRPr lang="en-US" sz="1800" dirty="0">
              <a:effectLst/>
              <a:latin typeface="Arial" panose="020B0604020202020204" pitchFamily="34" charset="0"/>
              <a:ea typeface="Calibri" panose="020F0502020204030204" pitchFamily="34" charset="0"/>
              <a:cs typeface="Calibri" panose="020F050202020403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6144260" y="8548895"/>
            <a:ext cx="503471"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13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pPr marL="0" marR="132080"/>
            <a:r>
              <a:rPr lang="en-US" dirty="0">
                <a:effectLst/>
                <a:latin typeface="Arial" panose="020B0604020202020204" pitchFamily="34" charset="0"/>
                <a:ea typeface="Calibri" panose="020F0502020204030204" pitchFamily="34" charset="0"/>
                <a:cs typeface="Calibri" panose="020F0502020204030204" pitchFamily="34" charset="0"/>
              </a:rPr>
              <a:t>Discuss your shared understanding of Learning Goals and Criteria for Success by answering: </a:t>
            </a:r>
          </a:p>
          <a:p>
            <a:pPr marL="0" marR="132080"/>
            <a:endParaRPr lang="en-US" dirty="0">
              <a:latin typeface="Arial" panose="020B0604020202020204" pitchFamily="34" charset="0"/>
              <a:ea typeface="Calibri" panose="020F0502020204030204" pitchFamily="34" charset="0"/>
              <a:cs typeface="Calibri" panose="020F0502020204030204" pitchFamily="34" charset="0"/>
            </a:endParaRPr>
          </a:p>
          <a:p>
            <a:pPr marL="0" marR="132080"/>
            <a:r>
              <a:rPr lang="en-US" dirty="0">
                <a:effectLst/>
                <a:latin typeface="Arial" panose="020B0604020202020204" pitchFamily="34" charset="0"/>
                <a:ea typeface="Calibri" panose="020F0502020204030204" pitchFamily="34" charset="0"/>
                <a:cs typeface="Calibri" panose="020F0502020204030204" pitchFamily="34" charset="0"/>
              </a:rPr>
              <a:t>What will be the outcome of a schoolwide effort to implement Learning Goals and Criteria for Success?</a:t>
            </a:r>
          </a:p>
          <a:p>
            <a:pPr marL="0" marR="13208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132080"/>
            <a:r>
              <a:rPr lang="en-US" dirty="0">
                <a:effectLst/>
                <a:latin typeface="Arial" panose="020B0604020202020204" pitchFamily="34" charset="0"/>
                <a:ea typeface="Calibri" panose="020F0502020204030204" pitchFamily="34" charset="0"/>
                <a:cs typeface="Calibri" panose="020F0502020204030204" pitchFamily="34" charset="0"/>
              </a:rPr>
              <a:t>What support will you need?</a:t>
            </a:r>
          </a:p>
          <a:p>
            <a:pPr marL="0" marR="132080"/>
            <a:endParaRPr lang="en-US" dirty="0">
              <a:latin typeface="Arial" panose="020B0604020202020204" pitchFamily="34" charset="0"/>
              <a:ea typeface="Calibri" panose="020F0502020204030204" pitchFamily="34" charset="0"/>
              <a:cs typeface="Calibri" panose="020F0502020204030204" pitchFamily="34" charset="0"/>
            </a:endParaRPr>
          </a:p>
          <a:p>
            <a:pPr marL="0" marR="132080"/>
            <a:r>
              <a:rPr lang="en-US" i="1" dirty="0">
                <a:effectLst/>
                <a:latin typeface="Arial" panose="020B0604020202020204" pitchFamily="34" charset="0"/>
                <a:ea typeface="Calibri" panose="020F0502020204030204" pitchFamily="34" charset="0"/>
                <a:cs typeface="Calibri" panose="020F0502020204030204" pitchFamily="34" charset="0"/>
              </a:rPr>
              <a:t>After the discussion:</a:t>
            </a:r>
            <a:r>
              <a:rPr lang="en-US" i="1" dirty="0">
                <a:latin typeface="Arial" panose="020B0604020202020204" pitchFamily="34" charset="0"/>
                <a:ea typeface="Calibri" panose="020F0502020204030204" pitchFamily="34" charset="0"/>
                <a:cs typeface="Calibri" panose="020F0502020204030204" pitchFamily="34" charset="0"/>
              </a:rPr>
              <a:t> </a:t>
            </a:r>
            <a:r>
              <a:rPr lang="en-US" dirty="0">
                <a:latin typeface="Arial" panose="020B0604020202020204" pitchFamily="34" charset="0"/>
                <a:ea typeface="Calibri" panose="020F0502020204030204" pitchFamily="34" charset="0"/>
                <a:cs typeface="Calibri" panose="020F0502020204030204" pitchFamily="34" charset="0"/>
              </a:rPr>
              <a:t>Reporters, s</a:t>
            </a:r>
            <a:r>
              <a:rPr lang="en-US" dirty="0">
                <a:effectLst/>
                <a:latin typeface="Arial" panose="020B0604020202020204" pitchFamily="34" charset="0"/>
                <a:ea typeface="Calibri" panose="020F0502020204030204" pitchFamily="34" charset="0"/>
                <a:cs typeface="Calibri" panose="020F0502020204030204" pitchFamily="34" charset="0"/>
              </a:rPr>
              <a:t>hare the support your team needs for collectively implementing Learning Goals and Criteria for Success. Recorders, add your team’s suggestions under the </a:t>
            </a:r>
            <a:r>
              <a:rPr lang="en-US" b="1" dirty="0">
                <a:effectLst/>
                <a:latin typeface="Arial" panose="020B0604020202020204" pitchFamily="34" charset="0"/>
                <a:ea typeface="Calibri" panose="020F0502020204030204" pitchFamily="34" charset="0"/>
                <a:cs typeface="Calibri" panose="020F0502020204030204" pitchFamily="34" charset="0"/>
              </a:rPr>
              <a:t>Action Planning Wall Heading: Learning Goals and Criteria for Success</a:t>
            </a:r>
            <a:r>
              <a:rPr lang="en-US" dirty="0">
                <a:effectLst/>
                <a:latin typeface="Arial" panose="020B0604020202020204" pitchFamily="34" charset="0"/>
                <a:ea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a:xfrm>
            <a:off x="6200775" y="852136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0217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5486400" cy="3086100"/>
          </a:xfrm>
        </p:spPr>
      </p:sp>
      <p:sp>
        <p:nvSpPr>
          <p:cNvPr id="3" name="Notes Placeholder 2"/>
          <p:cNvSpPr>
            <a:spLocks noGrp="1"/>
          </p:cNvSpPr>
          <p:nvPr>
            <p:ph type="body" idx="1"/>
          </p:nvPr>
        </p:nvSpPr>
        <p:spPr>
          <a:xfrm>
            <a:off x="685800" y="3502053"/>
            <a:ext cx="5486400" cy="3600450"/>
          </a:xfrm>
        </p:spPr>
        <p:txBody>
          <a:bodyPr/>
          <a:lstStyle/>
          <a:p>
            <a:r>
              <a:rPr lang="en-US" dirty="0">
                <a:latin typeface="Arial" panose="020B0604020202020204" pitchFamily="34" charset="0"/>
                <a:cs typeface="Arial" panose="020B0604020202020204" pitchFamily="34" charset="0"/>
              </a:rPr>
              <a:t>Let’s return to </a:t>
            </a:r>
            <a:r>
              <a:rPr lang="en-US" b="1" dirty="0">
                <a:latin typeface="Arial" panose="020B0604020202020204" pitchFamily="34" charset="0"/>
                <a:cs typeface="Arial" panose="020B0604020202020204" pitchFamily="34" charset="0"/>
              </a:rPr>
              <a:t>Handout 5: Formative Assessment KWL Chart.</a:t>
            </a:r>
            <a:r>
              <a:rPr lang="en-US" dirty="0">
                <a:latin typeface="Arial" panose="020B0604020202020204" pitchFamily="34" charset="0"/>
                <a:cs typeface="Arial" panose="020B0604020202020204" pitchFamily="34" charset="0"/>
              </a:rPr>
              <a:t> Review your first two questions and fill in: What Did You Learn? Discuss what you learned with your team.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Recorders, fill in your </a:t>
            </a:r>
            <a:r>
              <a:rPr lang="en-US" b="1" dirty="0">
                <a:latin typeface="Arial" panose="020B0604020202020204" pitchFamily="34" charset="0"/>
                <a:cs typeface="Arial" panose="020B0604020202020204" pitchFamily="34" charset="0"/>
              </a:rPr>
              <a:t>Formative Assessment KWL Chart poste</a:t>
            </a:r>
            <a:r>
              <a:rPr lang="en-US" dirty="0">
                <a:latin typeface="Arial" panose="020B0604020202020204" pitchFamily="34" charset="0"/>
                <a:cs typeface="Arial" panose="020B0604020202020204" pitchFamily="34" charset="0"/>
              </a:rPr>
              <a:t>r with collective responses for the third question.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Reporters, share what your teams learned. </a:t>
            </a:r>
            <a:r>
              <a:rPr lang="en-US" i="1" dirty="0">
                <a:latin typeface="Arial" panose="020B0604020202020204" pitchFamily="34" charset="0"/>
                <a:cs typeface="Arial" panose="020B0604020202020204" pitchFamily="34" charset="0"/>
              </a:rPr>
              <a:t>Note similarities and differences.</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4582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77825"/>
            <a:ext cx="5543550" cy="3117850"/>
          </a:xfrm>
        </p:spPr>
      </p:sp>
      <p:sp>
        <p:nvSpPr>
          <p:cNvPr id="3" name="Notes Placeholder 2"/>
          <p:cNvSpPr>
            <a:spLocks noGrp="1"/>
          </p:cNvSpPr>
          <p:nvPr>
            <p:ph type="body" idx="1"/>
          </p:nvPr>
        </p:nvSpPr>
        <p:spPr>
          <a:xfrm>
            <a:off x="657225" y="3523517"/>
            <a:ext cx="5543550" cy="3636705"/>
          </a:xfrm>
        </p:spPr>
        <p:txBody>
          <a:bodyPr/>
          <a:lstStyle/>
          <a:p>
            <a:r>
              <a:rPr lang="en-US" dirty="0">
                <a:latin typeface="Arial" panose="020B0604020202020204" pitchFamily="34" charset="0"/>
                <a:cs typeface="Arial" panose="020B0604020202020204" pitchFamily="34" charset="0"/>
              </a:rPr>
              <a:t>You participated in many collaborative activities today. Take a moment to reflect on your personal collaboration skills. Turn to </a:t>
            </a:r>
            <a:r>
              <a:rPr lang="en-US" b="1" dirty="0">
                <a:latin typeface="Arial" panose="020B0604020202020204" pitchFamily="34" charset="0"/>
                <a:cs typeface="Arial" panose="020B0604020202020204" pitchFamily="34" charset="0"/>
              </a:rPr>
              <a:t>Handout 12: Collaboration Skills</a:t>
            </a:r>
            <a:r>
              <a:rPr lang="en-US" dirty="0">
                <a:latin typeface="Arial" panose="020B0604020202020204" pitchFamily="34" charset="0"/>
                <a:cs typeface="Arial" panose="020B0604020202020204" pitchFamily="34" charset="0"/>
              </a:rPr>
              <a:t> and complete the checklist.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 how each team member’s participation supported each other and the work of your Collaborative Team.</a:t>
            </a:r>
          </a:p>
          <a:p>
            <a:endParaRPr lang="en-US" dirty="0"/>
          </a:p>
        </p:txBody>
      </p:sp>
      <p:sp>
        <p:nvSpPr>
          <p:cNvPr id="4" name="Slide Number Placeholder 3"/>
          <p:cNvSpPr>
            <a:spLocks noGrp="1"/>
          </p:cNvSpPr>
          <p:nvPr>
            <p:ph type="sldNum" sz="quarter" idx="5"/>
          </p:nvPr>
        </p:nvSpPr>
        <p:spPr>
          <a:xfrm>
            <a:off x="6200775" y="84642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49263"/>
            <a:ext cx="5486400" cy="3086100"/>
          </a:xfrm>
        </p:spPr>
      </p:sp>
      <p:sp>
        <p:nvSpPr>
          <p:cNvPr id="3" name="Notes Placeholder 2"/>
          <p:cNvSpPr>
            <a:spLocks noGrp="1"/>
          </p:cNvSpPr>
          <p:nvPr>
            <p:ph type="body" idx="1"/>
          </p:nvPr>
        </p:nvSpPr>
        <p:spPr>
          <a:xfrm>
            <a:off x="685800" y="3606800"/>
            <a:ext cx="5486400" cy="3479800"/>
          </a:xfrm>
        </p:spPr>
        <p:txBody>
          <a:bodyPr/>
          <a:lstStyle/>
          <a:p>
            <a:r>
              <a:rPr lang="en-US" dirty="0">
                <a:latin typeface="Arial" panose="020B0604020202020204" pitchFamily="34" charset="0"/>
                <a:cs typeface="Arial" panose="020B0604020202020204" pitchFamily="34" charset="0"/>
              </a:rPr>
              <a:t>Previously, you created foundations to support your AZPLS work. Today, you are creating a supportive schoolwide collaborative learning culture with collective use of Learning Goals and Criteria for Success to increase literacy achievement for all students, including students with specific learning disabilities.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Your Building Leadership Team will review your input and synthesize the information to create measurable Action Plan items for Module 3. The final Action Plan will be shared with every team. These are the items that everyone will work toward while implementing your Collaborative Team’s specific module strategies. Your AZPLS Coach will provide support for both activities. </a:t>
            </a:r>
            <a:r>
              <a:rPr lang="en-US" b="1" dirty="0">
                <a:latin typeface="Arial" panose="020B0604020202020204" pitchFamily="34" charset="0"/>
                <a:cs typeface="Arial" panose="020B0604020202020204" pitchFamily="34" charset="0"/>
              </a:rPr>
              <a:t>Handout 13: Module 3 Action Plan </a:t>
            </a:r>
            <a:r>
              <a:rPr lang="en-US" dirty="0">
                <a:latin typeface="Arial" panose="020B0604020202020204" pitchFamily="34" charset="0"/>
                <a:cs typeface="Arial" panose="020B0604020202020204" pitchFamily="34" charset="0"/>
              </a:rPr>
              <a:t>is the form the Building Leadership Team will use.</a:t>
            </a:r>
          </a:p>
          <a:p>
            <a:endParaRPr lang="en-US" dirty="0"/>
          </a:p>
        </p:txBody>
      </p:sp>
      <p:sp>
        <p:nvSpPr>
          <p:cNvPr id="4" name="Slide Number Placeholder 3"/>
          <p:cNvSpPr>
            <a:spLocks noGrp="1"/>
          </p:cNvSpPr>
          <p:nvPr>
            <p:ph type="sldNum" sz="quarter" idx="5"/>
          </p:nvPr>
        </p:nvSpPr>
        <p:spPr>
          <a:xfrm>
            <a:off x="6221895" y="8538114"/>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595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pPr marL="0" marR="0"/>
            <a:r>
              <a:rPr lang="en-US" dirty="0">
                <a:effectLst/>
                <a:latin typeface="Arial" panose="020B0604020202020204" pitchFamily="34" charset="0"/>
                <a:ea typeface="Calibri" panose="020F0502020204030204" pitchFamily="34" charset="0"/>
                <a:cs typeface="Calibri" panose="020F0502020204030204" pitchFamily="34" charset="0"/>
              </a:rPr>
              <a:t>In our last module, we developed foundational Collaborative Teams and the structure needed to work together efficiently. Let’s establish our Team </a:t>
            </a:r>
            <a:r>
              <a:rPr lang="en-US" dirty="0">
                <a:latin typeface="Arial" panose="020B0604020202020204" pitchFamily="34" charset="0"/>
                <a:ea typeface="Calibri" panose="020F0502020204030204" pitchFamily="34" charset="0"/>
                <a:cs typeface="Calibri" panose="020F0502020204030204" pitchFamily="34" charset="0"/>
              </a:rPr>
              <a:t>R</a:t>
            </a:r>
            <a:r>
              <a:rPr lang="en-US" dirty="0">
                <a:effectLst/>
                <a:latin typeface="Arial" panose="020B0604020202020204" pitchFamily="34" charset="0"/>
                <a:ea typeface="Calibri" panose="020F0502020204030204" pitchFamily="34" charset="0"/>
                <a:cs typeface="Calibri" panose="020F0502020204030204" pitchFamily="34" charset="0"/>
              </a:rPr>
              <a:t>oles for today and review our Team </a:t>
            </a:r>
            <a:r>
              <a:rPr lang="en-US" dirty="0">
                <a:latin typeface="Arial" panose="020B0604020202020204" pitchFamily="34" charset="0"/>
                <a:ea typeface="Calibri" panose="020F0502020204030204" pitchFamily="34" charset="0"/>
                <a:cs typeface="Calibri" panose="020F0502020204030204" pitchFamily="34" charset="0"/>
              </a:rPr>
              <a:t>N</a:t>
            </a:r>
            <a:r>
              <a:rPr lang="en-US" dirty="0">
                <a:effectLst/>
                <a:latin typeface="Arial" panose="020B0604020202020204" pitchFamily="34" charset="0"/>
                <a:ea typeface="Calibri" panose="020F0502020204030204" pitchFamily="34" charset="0"/>
                <a:cs typeface="Calibri" panose="020F0502020204030204" pitchFamily="34" charset="0"/>
              </a:rPr>
              <a:t>orms.</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Add your birthday month and day. The team member with the highest number is assigned the Facilitator role. The person with the lowest number is the Recorder. </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Next, use the sum of the numbers in your birth year. The highest number is the Reporter, and the lowest number is the Timekeeper. The remaining team members are Engaged Participants.</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effectLst/>
                <a:latin typeface="Arial" panose="020B0604020202020204" pitchFamily="34" charset="0"/>
                <a:ea typeface="Calibri" panose="020F0502020204030204" pitchFamily="34" charset="0"/>
                <a:cs typeface="Calibri" panose="020F0502020204030204" pitchFamily="34" charset="0"/>
              </a:rPr>
              <a:t>Please place your </a:t>
            </a:r>
            <a:r>
              <a:rPr lang="en-US" b="1" dirty="0">
                <a:effectLst/>
                <a:latin typeface="Arial" panose="020B0604020202020204" pitchFamily="34" charset="0"/>
                <a:ea typeface="Calibri" panose="020F0502020204030204" pitchFamily="34" charset="0"/>
                <a:cs typeface="Calibri" panose="020F0502020204030204" pitchFamily="34" charset="0"/>
              </a:rPr>
              <a:t>Role </a:t>
            </a:r>
            <a:r>
              <a:rPr lang="en-US" b="1" dirty="0">
                <a:latin typeface="Arial" panose="020B0604020202020204" pitchFamily="34" charset="0"/>
                <a:ea typeface="Calibri" panose="020F0502020204030204" pitchFamily="34" charset="0"/>
                <a:cs typeface="Calibri" panose="020F0502020204030204" pitchFamily="34" charset="0"/>
              </a:rPr>
              <a:t>C</a:t>
            </a:r>
            <a:r>
              <a:rPr lang="en-US" b="1" dirty="0">
                <a:effectLst/>
                <a:latin typeface="Arial" panose="020B0604020202020204" pitchFamily="34" charset="0"/>
                <a:ea typeface="Calibri" panose="020F0502020204030204" pitchFamily="34" charset="0"/>
                <a:cs typeface="Calibri" panose="020F0502020204030204" pitchFamily="34" charset="0"/>
              </a:rPr>
              <a:t>ards </a:t>
            </a:r>
            <a:r>
              <a:rPr lang="en-US" dirty="0">
                <a:effectLst/>
                <a:latin typeface="Arial" panose="020B0604020202020204" pitchFamily="34" charset="0"/>
                <a:ea typeface="Calibri" panose="020F0502020204030204" pitchFamily="34" charset="0"/>
                <a:cs typeface="Calibri" panose="020F0502020204030204" pitchFamily="34" charset="0"/>
              </a:rPr>
              <a:t>in front of you.</a:t>
            </a: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r>
              <a:rPr lang="en-US" dirty="0">
                <a:effectLst/>
                <a:latin typeface="Arial" panose="020B0604020202020204" pitchFamily="34" charset="0"/>
                <a:ea typeface="Calibri" panose="020F0502020204030204" pitchFamily="34" charset="0"/>
                <a:cs typeface="Calibri" panose="020F0502020204030204" pitchFamily="34" charset="0"/>
              </a:rPr>
              <a:t>Take a moment to review your Team </a:t>
            </a:r>
            <a:r>
              <a:rPr lang="en-US" dirty="0">
                <a:latin typeface="Arial" panose="020B0604020202020204" pitchFamily="34" charset="0"/>
                <a:ea typeface="Calibri" panose="020F0502020204030204" pitchFamily="34" charset="0"/>
                <a:cs typeface="Calibri" panose="020F0502020204030204" pitchFamily="34" charset="0"/>
              </a:rPr>
              <a:t>N</a:t>
            </a:r>
            <a:r>
              <a:rPr lang="en-US" dirty="0">
                <a:effectLst/>
                <a:latin typeface="Arial" panose="020B0604020202020204" pitchFamily="34" charset="0"/>
                <a:ea typeface="Calibri" panose="020F0502020204030204" pitchFamily="34" charset="0"/>
                <a:cs typeface="Calibri" panose="020F0502020204030204" pitchFamily="34" charset="0"/>
              </a:rPr>
              <a:t>orms and come to consensus on your learning culture for today. If any norms need to be discussed or added, please do so. This sets the tone for your collective commitment as a team.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After review of Team Norms:</a:t>
            </a:r>
            <a:r>
              <a:rPr lang="en-US" dirty="0">
                <a:latin typeface="Arial" panose="020B0604020202020204" pitchFamily="34" charset="0"/>
                <a:cs typeface="Arial" panose="020B0604020202020204" pitchFamily="34" charset="0"/>
              </a:rPr>
              <a:t> Your Collaborative Team’s work is specific to individually and collectively building your knowledge and skills with the expectation of continuing that work. Extending learning and practice in your Collaborative Team meetings through guided discussions and activities will enhance your teaching and the learning of all students. Your coach and principal will provide ongoing support as you build on the foundational information within each module.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Take a few minutes to assess your progress towards creating a recurring common time for all team members to meet. Recorders, please add your meeting day and time to the </a:t>
            </a:r>
            <a:r>
              <a:rPr lang="en-US" b="1" dirty="0">
                <a:latin typeface="Arial" panose="020B0604020202020204" pitchFamily="34" charset="0"/>
                <a:cs typeface="Arial" panose="020B0604020202020204" pitchFamily="34" charset="0"/>
              </a:rPr>
              <a:t>Common Meeting Day/Time for Collaborative Teams</a:t>
            </a:r>
            <a:r>
              <a:rPr lang="en-US" dirty="0">
                <a:latin typeface="Arial" panose="020B0604020202020204" pitchFamily="34" charset="0"/>
                <a:cs typeface="Arial" panose="020B0604020202020204" pitchFamily="34" charset="0"/>
              </a:rPr>
              <a:t> sheet being passed around. If you do not have an established time, please add the challenges your team has in creating one. For teams experiencing challenges, your AZPLS Coach will work with you and the principal to establish the day and time.</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7050"/>
            <a:ext cx="5543550" cy="3117850"/>
          </a:xfrm>
        </p:spPr>
      </p:sp>
      <p:sp>
        <p:nvSpPr>
          <p:cNvPr id="3" name="Notes Placeholder 2"/>
          <p:cNvSpPr>
            <a:spLocks noGrp="1"/>
          </p:cNvSpPr>
          <p:nvPr>
            <p:ph type="body" idx="1"/>
          </p:nvPr>
        </p:nvSpPr>
        <p:spPr>
          <a:xfrm>
            <a:off x="678815" y="3707882"/>
            <a:ext cx="5560060" cy="3636705"/>
          </a:xfrm>
        </p:spPr>
        <p:txBody>
          <a:bodyPr/>
          <a:lstStyle/>
          <a:p>
            <a:pPr marL="0" marR="4699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Formative assessment supports the skill development of every student. Collaboratively use the teaching and learning strategies shared today and watch the schoolwide growth in literacy skills and achievement increase for all students in all classes. </a:t>
            </a:r>
          </a:p>
          <a:p>
            <a:pPr marL="0" marR="4699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a:xfrm>
            <a:off x="6238875" y="8523503"/>
            <a:ext cx="379345" cy="46340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2723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E81EE82-C799-99D9-A842-4C1FA8BA04E0}"/>
              </a:ext>
            </a:extLst>
          </p:cNvPr>
          <p:cNvSpPr txBox="1"/>
          <p:nvPr/>
        </p:nvSpPr>
        <p:spPr>
          <a:xfrm>
            <a:off x="685800" y="3606800"/>
            <a:ext cx="5548021" cy="477631"/>
          </a:xfrm>
          <a:prstGeom prst="rect">
            <a:avLst/>
          </a:prstGeom>
          <a:noFill/>
        </p:spPr>
        <p:txBody>
          <a:bodyPr wrap="square" rtlCol="0">
            <a:spAutoFit/>
          </a:bodyPr>
          <a:lstStyle/>
          <a:p>
            <a:pPr marL="0" marR="46990">
              <a:lnSpc>
                <a:spcPct val="107000"/>
              </a:lnSpc>
              <a:spcBef>
                <a:spcPts val="0"/>
              </a:spcBef>
              <a:spcAft>
                <a:spcPts val="800"/>
              </a:spcAft>
            </a:pPr>
            <a:r>
              <a:rPr lang="en-US" sz="1200" i="1" dirty="0">
                <a:effectLst/>
                <a:latin typeface="Arial" panose="020B0604020202020204" pitchFamily="34" charset="0"/>
                <a:ea typeface="Calibri" panose="020F0502020204030204" pitchFamily="34" charset="0"/>
                <a:cs typeface="Times New Roman" panose="02020603050405020304" pitchFamily="18" charset="0"/>
              </a:rPr>
              <a:t>If using the </a:t>
            </a:r>
            <a:r>
              <a:rPr lang="en-US" sz="1200" b="1" i="1" dirty="0">
                <a:effectLst/>
                <a:latin typeface="Arial" panose="020B0604020202020204" pitchFamily="34" charset="0"/>
                <a:ea typeface="Calibri" panose="020F0502020204030204" pitchFamily="34" charset="0"/>
                <a:cs typeface="Times New Roman" panose="02020603050405020304" pitchFamily="18" charset="0"/>
              </a:rPr>
              <a:t>Module 3 Professional Learning Survey</a:t>
            </a:r>
            <a:r>
              <a:rPr lang="en-US" sz="1200" i="1" dirty="0">
                <a:effectLst/>
                <a:latin typeface="Arial" panose="020B0604020202020204" pitchFamily="34" charset="0"/>
                <a:ea typeface="Calibri" panose="020F0502020204030204" pitchFamily="34" charset="0"/>
                <a:cs typeface="Times New Roman" panose="02020603050405020304" pitchFamily="18" charset="0"/>
              </a:rPr>
              <a:t>, ask participants to complete it now</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81013"/>
            <a:ext cx="5543550" cy="3117850"/>
          </a:xfrm>
        </p:spPr>
      </p:sp>
      <p:sp>
        <p:nvSpPr>
          <p:cNvPr id="3" name="Notes Placeholder 2"/>
          <p:cNvSpPr>
            <a:spLocks noGrp="1"/>
          </p:cNvSpPr>
          <p:nvPr>
            <p:ph type="body" idx="1"/>
          </p:nvPr>
        </p:nvSpPr>
        <p:spPr>
          <a:xfrm>
            <a:off x="657225" y="3678568"/>
            <a:ext cx="5560060" cy="3636705"/>
          </a:xfrm>
        </p:spPr>
        <p:txBody>
          <a:bodyPr/>
          <a:lstStyle/>
          <a:p>
            <a:r>
              <a:rPr lang="en-US" dirty="0">
                <a:latin typeface="Arial" panose="020B0604020202020204" pitchFamily="34" charset="0"/>
                <a:cs typeface="Arial" panose="020B0604020202020204" pitchFamily="34" charset="0"/>
              </a:rPr>
              <a:t>As we learned in Module 1, there is a well-planned progression of the AZPLS modules. The organization of the modules, implementation, and coaching provide a supportive process to increasing knowledge, skills, and achievement. Everyone is aware and involved in the step-by-step process to accomplish the common use of specific teaching and learning strategies in every class. </a:t>
            </a:r>
            <a:r>
              <a:rPr lang="en-US" b="1" dirty="0">
                <a:latin typeface="Arial" panose="020B0604020202020204" pitchFamily="34" charset="0"/>
                <a:cs typeface="Arial" panose="020B0604020202020204" pitchFamily="34" charset="0"/>
              </a:rPr>
              <a:t>Handout 1: Arizona Professional Learning Series Module Overview</a:t>
            </a:r>
            <a:r>
              <a:rPr lang="en-US" dirty="0">
                <a:latin typeface="Arial" panose="020B0604020202020204" pitchFamily="34" charset="0"/>
                <a:cs typeface="Arial" panose="020B0604020202020204" pitchFamily="34" charset="0"/>
              </a:rPr>
              <a:t> is the brief outline of the modules and indicates how they build on each other.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Modules 1 and 2 outline the frameworks for your systems change that will lead to increased literacy achievement for every student. You will learn the importance of including your entire school community in creating a culture that supports high expectations for all. You applied strategies of intentional collaboration to support your teamwork for collective learning and implementation. You identified how inclusive collaboration connects every teacher to your AZPLS work.</a:t>
            </a:r>
          </a:p>
          <a:p>
            <a:r>
              <a:rPr lang="en-US"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This module identifies the Dimensions of Formative Assessment and strategies to move learning forward for all students. Ongoing classroom data will drive instruction, and your implementation will be supported by your Collaborative Team and your coach.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25850"/>
            <a:ext cx="5486400" cy="3627727"/>
          </a:xfrm>
        </p:spPr>
        <p:txBody>
          <a:bodyPr/>
          <a:lstStyle/>
          <a:p>
            <a:r>
              <a:rPr lang="en-US" dirty="0">
                <a:effectLst/>
                <a:latin typeface="Arial" panose="020B0604020202020204" pitchFamily="34" charset="0"/>
                <a:ea typeface="Calibri" panose="020F0502020204030204" pitchFamily="34" charset="0"/>
                <a:cs typeface="Calibri" panose="020F0502020204030204" pitchFamily="34" charset="0"/>
              </a:rPr>
              <a:t>Moving through the step-by-step module series, we are building on our foundational groundwork. All </a:t>
            </a:r>
            <a:r>
              <a:rPr lang="en-US" dirty="0">
                <a:latin typeface="Arial" panose="020B0604020202020204" pitchFamily="34" charset="0"/>
                <a:ea typeface="Calibri" panose="020F0502020204030204" pitchFamily="34" charset="0"/>
                <a:cs typeface="Calibri" panose="020F0502020204030204" pitchFamily="34" charset="0"/>
              </a:rPr>
              <a:t>the learning </a:t>
            </a:r>
            <a:r>
              <a:rPr lang="en-US" dirty="0">
                <a:effectLst/>
                <a:latin typeface="Arial" panose="020B0604020202020204" pitchFamily="34" charset="0"/>
                <a:ea typeface="Calibri" panose="020F0502020204030204" pitchFamily="34" charset="0"/>
                <a:cs typeface="Calibri" panose="020F0502020204030204" pitchFamily="34" charset="0"/>
              </a:rPr>
              <a:t>activities demonstrate ways to engage our students in learning.</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r>
              <a:rPr lang="en-US" dirty="0">
                <a:latin typeface="Arial" panose="020B0604020202020204" pitchFamily="34" charset="0"/>
                <a:ea typeface="Calibri" panose="020F0502020204030204" pitchFamily="34" charset="0"/>
                <a:cs typeface="Calibri" panose="020F0502020204030204" pitchFamily="34" charset="0"/>
              </a:rPr>
              <a:t>Today’s</a:t>
            </a:r>
            <a:r>
              <a:rPr lang="en-US" dirty="0">
                <a:effectLst/>
                <a:latin typeface="Arial" panose="020B0604020202020204" pitchFamily="34" charset="0"/>
                <a:ea typeface="Calibri" panose="020F0502020204030204" pitchFamily="34" charset="0"/>
                <a:cs typeface="Calibri" panose="020F0502020204030204" pitchFamily="34" charset="0"/>
              </a:rPr>
              <a:t> focus is using the Dimensions of Formative </a:t>
            </a:r>
            <a:r>
              <a:rPr lang="en-US" dirty="0">
                <a:latin typeface="Arial" panose="020B0604020202020204" pitchFamily="34" charset="0"/>
                <a:ea typeface="Calibri" panose="020F0502020204030204" pitchFamily="34" charset="0"/>
                <a:cs typeface="Calibri" panose="020F0502020204030204" pitchFamily="34" charset="0"/>
              </a:rPr>
              <a:t>A</a:t>
            </a:r>
            <a:r>
              <a:rPr lang="en-US" dirty="0">
                <a:effectLst/>
                <a:latin typeface="Arial" panose="020B0604020202020204" pitchFamily="34" charset="0"/>
                <a:ea typeface="Calibri" panose="020F0502020204030204" pitchFamily="34" charset="0"/>
                <a:cs typeface="Calibri" panose="020F0502020204030204" pitchFamily="34" charset="0"/>
              </a:rPr>
              <a:t>ssessment, creating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oals with clear Criteria for Success, and developing action priorities for supporting inclusive practices to increase literacy achievement for all students.</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endPar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6400"/>
            <a:ext cx="5486400" cy="3086100"/>
          </a:xfrm>
        </p:spPr>
      </p:sp>
      <p:sp>
        <p:nvSpPr>
          <p:cNvPr id="3" name="Notes Placeholder 2"/>
          <p:cNvSpPr>
            <a:spLocks noGrp="1"/>
          </p:cNvSpPr>
          <p:nvPr>
            <p:ph type="body" idx="1"/>
          </p:nvPr>
        </p:nvSpPr>
        <p:spPr>
          <a:xfrm>
            <a:off x="685800" y="3565663"/>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Today’s intention is to work within your teams to learn how to collectively and individually implement formative assessment practices, create Learning </a:t>
            </a:r>
            <a:r>
              <a:rPr lang="en-US" dirty="0">
                <a:latin typeface="Arial" panose="020B0604020202020204" pitchFamily="34" charset="0"/>
                <a:ea typeface="Calibri" panose="020F0502020204030204" pitchFamily="34" charset="0"/>
                <a:cs typeface="Calibri" panose="020F0502020204030204" pitchFamily="34" charset="0"/>
              </a:rPr>
              <a:t>G</a:t>
            </a:r>
            <a:r>
              <a:rPr lang="en-US" dirty="0">
                <a:effectLst/>
                <a:latin typeface="Arial" panose="020B0604020202020204" pitchFamily="34" charset="0"/>
                <a:ea typeface="Calibri" panose="020F0502020204030204" pitchFamily="34" charset="0"/>
                <a:cs typeface="Calibri" panose="020F0502020204030204" pitchFamily="34" charset="0"/>
              </a:rPr>
              <a:t>oals with Criteria for Success, and use data-driven decisions to increase learning outcomes for all students.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Remember everyone has input as to what the Action </a:t>
            </a:r>
            <a:r>
              <a:rPr lang="en-US" dirty="0">
                <a:latin typeface="Arial" panose="020B0604020202020204" pitchFamily="34" charset="0"/>
                <a:ea typeface="Calibri" panose="020F0502020204030204" pitchFamily="34" charset="0"/>
                <a:cs typeface="Calibri" panose="020F0502020204030204" pitchFamily="34" charset="0"/>
              </a:rPr>
              <a:t>P</a:t>
            </a:r>
            <a:r>
              <a:rPr lang="en-US" dirty="0">
                <a:effectLst/>
                <a:latin typeface="Arial" panose="020B0604020202020204" pitchFamily="34" charset="0"/>
                <a:ea typeface="Calibri" panose="020F0502020204030204" pitchFamily="34" charset="0"/>
                <a:cs typeface="Calibri" panose="020F0502020204030204" pitchFamily="34" charset="0"/>
              </a:rPr>
              <a:t>lan should include. At specific points during today’s work, you will clarify action items to continue your learning. From that input, the Building Leadership Team will create and share the formal Action </a:t>
            </a:r>
            <a:r>
              <a:rPr lang="en-US" dirty="0">
                <a:latin typeface="Arial" panose="020B0604020202020204" pitchFamily="34" charset="0"/>
                <a:ea typeface="Calibri" panose="020F0502020204030204" pitchFamily="34" charset="0"/>
                <a:cs typeface="Calibri" panose="020F0502020204030204" pitchFamily="34" charset="0"/>
              </a:rPr>
              <a:t>P</a:t>
            </a:r>
            <a:r>
              <a:rPr lang="en-US" dirty="0">
                <a:effectLst/>
                <a:latin typeface="Arial" panose="020B0604020202020204" pitchFamily="34" charset="0"/>
                <a:ea typeface="Calibri" panose="020F0502020204030204" pitchFamily="34" charset="0"/>
                <a:cs typeface="Calibri" panose="020F0502020204030204" pitchFamily="34" charset="0"/>
              </a:rPr>
              <a:t>lan with you. Everyone will be responsible for implementation and will be supported by the Building Leadership Team and coach.</a:t>
            </a:r>
          </a:p>
          <a:p>
            <a:pPr marL="0" marR="0">
              <a:spcBef>
                <a:spcPts val="0"/>
              </a:spcBef>
            </a:pPr>
            <a:r>
              <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40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87363"/>
            <a:ext cx="5486400" cy="3086100"/>
          </a:xfrm>
        </p:spPr>
      </p:sp>
      <p:sp>
        <p:nvSpPr>
          <p:cNvPr id="3" name="Notes Placeholder 2"/>
          <p:cNvSpPr>
            <a:spLocks noGrp="1"/>
          </p:cNvSpPr>
          <p:nvPr>
            <p:ph type="body" idx="1"/>
          </p:nvPr>
        </p:nvSpPr>
        <p:spPr>
          <a:xfrm>
            <a:off x="714375" y="3700836"/>
            <a:ext cx="5486400" cy="3600450"/>
          </a:xfrm>
        </p:spPr>
        <p:txBody>
          <a:bodyPr/>
          <a:lstStyle/>
          <a:p>
            <a:r>
              <a:rPr lang="en-US" dirty="0">
                <a:effectLst/>
                <a:latin typeface="Arial" panose="020B0604020202020204" pitchFamily="34" charset="0"/>
                <a:ea typeface="Calibri" panose="020F0502020204030204" pitchFamily="34" charset="0"/>
                <a:cs typeface="Calibri" panose="020F0502020204030204" pitchFamily="34" charset="0"/>
              </a:rPr>
              <a:t>We are continuing our use of the</a:t>
            </a:r>
            <a:r>
              <a:rPr lang="en-US" b="1" dirty="0">
                <a:effectLst/>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three questions, a strategy that centers your professional learning throughout the modules, with </a:t>
            </a:r>
            <a:r>
              <a:rPr lang="en-US" b="1" dirty="0">
                <a:effectLst/>
                <a:latin typeface="Arial" panose="020B0604020202020204" pitchFamily="34" charset="0"/>
                <a:ea typeface="Calibri" panose="020F0502020204030204" pitchFamily="34" charset="0"/>
                <a:cs typeface="Calibri" panose="020F0502020204030204" pitchFamily="34" charset="0"/>
              </a:rPr>
              <a:t>Handout 3: Our Learning Focus</a:t>
            </a:r>
            <a:r>
              <a:rPr lang="en-US" b="1" dirty="0">
                <a:latin typeface="Arial" panose="020B0604020202020204" pitchFamily="34" charset="0"/>
                <a:ea typeface="Calibri" panose="020F0502020204030204" pitchFamily="34" charset="0"/>
                <a:cs typeface="Calibri" panose="020F0502020204030204" pitchFamily="34" charset="0"/>
              </a:rPr>
              <a:t> </a:t>
            </a:r>
            <a:r>
              <a:rPr lang="en-US" dirty="0">
                <a:latin typeface="Arial" panose="020B0604020202020204" pitchFamily="34" charset="0"/>
                <a:ea typeface="Calibri" panose="020F0502020204030204" pitchFamily="34" charset="0"/>
                <a:cs typeface="Calibri" panose="020F0502020204030204" pitchFamily="34" charset="0"/>
              </a:rPr>
              <a:t>for this module.</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Where are we headed with our work today? </a:t>
            </a:r>
            <a:r>
              <a:rPr lang="en-US" dirty="0">
                <a:effectLst/>
                <a:latin typeface="Arial" panose="020B0604020202020204" pitchFamily="34" charset="0"/>
                <a:ea typeface="Calibri" panose="020F0502020204030204" pitchFamily="34" charset="0"/>
                <a:cs typeface="Arial" panose="020B0604020202020204" pitchFamily="34" charset="0"/>
              </a:rPr>
              <a:t>We are learning how to implement the formative assessment process as defined by the Dimensions of Formative Assessment.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Where are we now? </a:t>
            </a:r>
            <a:r>
              <a:rPr lang="en-US" dirty="0">
                <a:effectLst/>
                <a:latin typeface="Arial" panose="020B0604020202020204" pitchFamily="34" charset="0"/>
                <a:ea typeface="Calibri" panose="020F0502020204030204" pitchFamily="34" charset="0"/>
                <a:cs typeface="Arial" panose="020B0604020202020204" pitchFamily="34" charset="0"/>
              </a:rPr>
              <a:t>We are reflecting on our practices using the Dimensions of Formative Assessment.</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How will we close the gap? </a:t>
            </a:r>
            <a:r>
              <a:rPr lang="en-US" dirty="0">
                <a:effectLst/>
                <a:latin typeface="Arial" panose="020B0604020202020204" pitchFamily="34" charset="0"/>
                <a:ea typeface="Calibri" panose="020F0502020204030204" pitchFamily="34" charset="0"/>
                <a:cs typeface="Arial" panose="020B0604020202020204" pitchFamily="34" charset="0"/>
              </a:rPr>
              <a:t>We will collaboratively learn and plan how to implement the practices defined in the Dimensions of Formative Assessment.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After gaining the information in this module, you will be able to decide what your next steps will be. </a:t>
            </a:r>
            <a:r>
              <a:rPr lang="en-US" dirty="0">
                <a:latin typeface="Arial" panose="020B0604020202020204" pitchFamily="34" charset="0"/>
                <a:ea typeface="Calibri" panose="020F0502020204030204" pitchFamily="34" charset="0"/>
                <a:cs typeface="Calibri" panose="020F0502020204030204" pitchFamily="34" charset="0"/>
              </a:rPr>
              <a:t>I</a:t>
            </a:r>
            <a:r>
              <a:rPr lang="en-US" dirty="0">
                <a:effectLst/>
                <a:latin typeface="Arial" panose="020B0604020202020204" pitchFamily="34" charset="0"/>
                <a:ea typeface="Calibri" panose="020F0502020204030204" pitchFamily="34" charset="0"/>
                <a:cs typeface="Calibri" panose="020F0502020204030204" pitchFamily="34" charset="0"/>
              </a:rPr>
              <a:t>n your next Collaborative Team meeting, you will </a:t>
            </a:r>
            <a:r>
              <a:rPr lang="en-US" dirty="0">
                <a:latin typeface="Arial" panose="020B0604020202020204" pitchFamily="34" charset="0"/>
                <a:ea typeface="Calibri" panose="020F0502020204030204" pitchFamily="34" charset="0"/>
                <a:cs typeface="Calibri" panose="020F0502020204030204" pitchFamily="34" charset="0"/>
              </a:rPr>
              <a:t>determine your process </a:t>
            </a:r>
            <a:r>
              <a:rPr lang="en-US" dirty="0">
                <a:effectLst/>
                <a:latin typeface="Arial" panose="020B0604020202020204" pitchFamily="34" charset="0"/>
                <a:ea typeface="Calibri" panose="020F0502020204030204" pitchFamily="34" charset="0"/>
                <a:cs typeface="Calibri" panose="020F0502020204030204" pitchFamily="34" charset="0"/>
              </a:rPr>
              <a:t>for closing the gap.</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As with all our strategies, think about how you can implement them in the future. </a:t>
            </a:r>
            <a:r>
              <a:rPr lang="en-US" dirty="0">
                <a:latin typeface="Arial" panose="020B0604020202020204" pitchFamily="34" charset="0"/>
                <a:cs typeface="Arial" panose="020B0604020202020204" pitchFamily="34" charset="0"/>
              </a:rPr>
              <a:t>Use the three questions when you are planning your lessons to guide your teaching. They will help you focus on what you want the students to learn and what it will take for students to achieve the desired learning.</a:t>
            </a:r>
          </a:p>
          <a:p>
            <a:endParaRPr lang="en-US" dirty="0"/>
          </a:p>
        </p:txBody>
      </p:sp>
      <p:sp>
        <p:nvSpPr>
          <p:cNvPr id="4" name="Slide Number Placeholder 3"/>
          <p:cNvSpPr>
            <a:spLocks noGrp="1"/>
          </p:cNvSpPr>
          <p:nvPr>
            <p:ph type="sldNum" sz="quarter" idx="5"/>
          </p:nvPr>
        </p:nvSpPr>
        <p:spPr>
          <a:xfrm>
            <a:off x="6137054" y="8519318"/>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54038"/>
            <a:ext cx="5486400" cy="3086100"/>
          </a:xfrm>
        </p:spPr>
      </p:sp>
      <p:sp>
        <p:nvSpPr>
          <p:cNvPr id="3" name="Notes Placeholder 2"/>
          <p:cNvSpPr>
            <a:spLocks noGrp="1"/>
          </p:cNvSpPr>
          <p:nvPr>
            <p:ph type="body" idx="1"/>
          </p:nvPr>
        </p:nvSpPr>
        <p:spPr>
          <a:xfrm>
            <a:off x="685800" y="3716737"/>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Using the three questions is also a strategy for your students to use. It will help them become self-directed learners. </a:t>
            </a:r>
            <a:r>
              <a:rPr lang="en-US" b="1" dirty="0">
                <a:latin typeface="Arial" panose="020B0604020202020204" pitchFamily="34" charset="0"/>
                <a:cs typeface="Arial" panose="020B0604020202020204" pitchFamily="34" charset="0"/>
              </a:rPr>
              <a:t>Handout 4: My Learning Focus</a:t>
            </a:r>
            <a:r>
              <a:rPr lang="en-US" dirty="0">
                <a:latin typeface="Arial" panose="020B0604020202020204" pitchFamily="34" charset="0"/>
                <a:cs typeface="Arial" panose="020B0604020202020204" pitchFamily="34" charset="0"/>
              </a:rPr>
              <a:t> is an example form your students can use. Take time to teach your students the strategy. Make sure they understand the strategy will help guide their own learning. Model the strategy process and give them opportunities to practice with you, then with their peers, and finally, individually.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cs typeface="Arial" panose="020B0604020202020204" pitchFamily="34" charset="0"/>
              </a:rPr>
              <a:t>Table Talk: </a:t>
            </a:r>
            <a:r>
              <a:rPr lang="en-US" dirty="0">
                <a:latin typeface="Arial" panose="020B0604020202020204" pitchFamily="34" charset="0"/>
                <a:cs typeface="Arial" panose="020B0604020202020204" pitchFamily="34" charset="0"/>
              </a:rPr>
              <a:t>Discuss how the three questions could benefit you and your students if you collectively taught and used the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When the Table Talk starts to wind down:</a:t>
            </a:r>
            <a:r>
              <a:rPr lang="en-US" dirty="0">
                <a:latin typeface="Arial" panose="020B0604020202020204" pitchFamily="34" charset="0"/>
                <a:cs typeface="Arial" panose="020B0604020202020204" pitchFamily="34" charset="0"/>
              </a:rPr>
              <a:t> Reporters, share one insight from discussing how the three questions could benefit teachers and students if you collectively taught and implemented the strategy.</a:t>
            </a:r>
          </a:p>
        </p:txBody>
      </p:sp>
      <p:sp>
        <p:nvSpPr>
          <p:cNvPr id="4" name="Slide Number Placeholder 3"/>
          <p:cNvSpPr>
            <a:spLocks noGrp="1"/>
          </p:cNvSpPr>
          <p:nvPr>
            <p:ph type="sldNum" sz="quarter" idx="5"/>
          </p:nvPr>
        </p:nvSpPr>
        <p:spPr>
          <a:xfrm>
            <a:off x="6205993" y="8494383"/>
            <a:ext cx="352246"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3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5486400" cy="3086100"/>
          </a:xfrm>
        </p:spPr>
      </p:sp>
      <p:sp>
        <p:nvSpPr>
          <p:cNvPr id="3" name="Notes Placeholder 2"/>
          <p:cNvSpPr>
            <a:spLocks noGrp="1"/>
          </p:cNvSpPr>
          <p:nvPr>
            <p:ph type="body" idx="1"/>
          </p:nvPr>
        </p:nvSpPr>
        <p:spPr>
          <a:xfrm>
            <a:off x="685800" y="3549760"/>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Let’s begin by briefly distinguishing between the three broad assessment categories: summative, interim, and formative (Northwest Evaluation Association, 2014).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We know that summative assessments provide data that is evaluative. For example, state proficiency tests measure student achievement at the end of a year. It answers the question, what did the students learn? Another example of summative assessment would be end of chapter tests.</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Interim or benchmark assessments guide and track learning throughout the year. Your interim or benchmark assessments help predict students' achievement on state tests, offer snapshots of students' growth throughout the year, and give guidance to changing instructional plans to assist students' improvement. These assessments answer the questions</a:t>
            </a:r>
            <a:r>
              <a:rPr lang="en-US" dirty="0">
                <a:latin typeface="Arial" panose="020B0604020202020204" pitchFamily="34" charset="0"/>
                <a:ea typeface="Calibri" panose="020F0502020204030204" pitchFamily="34" charset="0"/>
                <a:cs typeface="Calibri" panose="020F0502020204030204" pitchFamily="34" charset="0"/>
              </a:rPr>
              <a:t>: W</a:t>
            </a:r>
            <a:r>
              <a:rPr lang="en-US" dirty="0">
                <a:effectLst/>
                <a:latin typeface="Arial" panose="020B0604020202020204" pitchFamily="34" charset="0"/>
                <a:ea typeface="Calibri" panose="020F0502020204030204" pitchFamily="34" charset="0"/>
                <a:cs typeface="Calibri" panose="020F0502020204030204" pitchFamily="34" charset="0"/>
              </a:rPr>
              <a:t>here are the students now? What will change their trajectory for increasing </a:t>
            </a:r>
            <a:r>
              <a:rPr lang="en-US" dirty="0">
                <a:latin typeface="Arial" panose="020B0604020202020204" pitchFamily="34" charset="0"/>
                <a:ea typeface="Calibri" panose="020F0502020204030204" pitchFamily="34" charset="0"/>
                <a:cs typeface="Calibri" panose="020F0502020204030204" pitchFamily="34" charset="0"/>
              </a:rPr>
              <a:t>their</a:t>
            </a:r>
            <a:r>
              <a:rPr lang="en-US" dirty="0">
                <a:effectLst/>
                <a:latin typeface="Arial" panose="020B0604020202020204" pitchFamily="34" charset="0"/>
                <a:ea typeface="Calibri" panose="020F0502020204030204" pitchFamily="34" charset="0"/>
                <a:cs typeface="Calibri" panose="020F0502020204030204" pitchFamily="34" charset="0"/>
              </a:rPr>
              <a:t> achievement?</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The ultimate purpose of formative assessment is to use evidence of learning to inform teaching and learning in order to advance learning. Formative assessments are done during the instructional process. It</a:t>
            </a:r>
            <a:r>
              <a:rPr lang="en-US" dirty="0">
                <a:latin typeface="Arial" panose="020B0604020202020204" pitchFamily="34" charset="0"/>
                <a:ea typeface="Calibri" panose="020F0502020204030204" pitchFamily="34" charset="0"/>
                <a:cs typeface="Calibri" panose="020F0502020204030204" pitchFamily="34" charset="0"/>
              </a:rPr>
              <a:t> is</a:t>
            </a:r>
            <a:r>
              <a:rPr lang="en-US" dirty="0">
                <a:effectLst/>
                <a:latin typeface="Arial" panose="020B0604020202020204" pitchFamily="34" charset="0"/>
                <a:ea typeface="Calibri" panose="020F0502020204030204" pitchFamily="34" charset="0"/>
                <a:cs typeface="Calibri" panose="020F0502020204030204" pitchFamily="34" charset="0"/>
              </a:rPr>
              <a:t> ongoing and is used by both teachers and students to evaluate evidence so teachers can make adjustments to their teaching and students to their learning. </a:t>
            </a:r>
            <a:r>
              <a:rPr lang="en-US" dirty="0">
                <a:latin typeface="Arial" panose="020B0604020202020204" pitchFamily="34" charset="0"/>
                <a:ea typeface="Calibri" panose="020F0502020204030204" pitchFamily="34" charset="0"/>
                <a:cs typeface="Calibri" panose="020F0502020204030204" pitchFamily="34" charset="0"/>
              </a:rPr>
              <a:t>Formative</a:t>
            </a:r>
            <a:r>
              <a:rPr lang="en-US" dirty="0">
                <a:effectLst/>
                <a:latin typeface="Arial" panose="020B0604020202020204" pitchFamily="34" charset="0"/>
                <a:ea typeface="Calibri" panose="020F0502020204030204" pitchFamily="34" charset="0"/>
                <a:cs typeface="Calibri" panose="020F0502020204030204" pitchFamily="34" charset="0"/>
              </a:rPr>
              <a:t> assessments answer the questions: </a:t>
            </a:r>
            <a:r>
              <a:rPr lang="en-US" dirty="0">
                <a:latin typeface="Arial" panose="020B0604020202020204" pitchFamily="34" charset="0"/>
                <a:ea typeface="Calibri" panose="020F0502020204030204" pitchFamily="34" charset="0"/>
                <a:cs typeface="Calibri" panose="020F0502020204030204" pitchFamily="34" charset="0"/>
              </a:rPr>
              <a:t>W</a:t>
            </a:r>
            <a:r>
              <a:rPr lang="en-US" dirty="0">
                <a:effectLst/>
                <a:latin typeface="Arial" panose="020B0604020202020204" pitchFamily="34" charset="0"/>
                <a:ea typeface="Calibri" panose="020F0502020204030204" pitchFamily="34" charset="0"/>
                <a:cs typeface="Calibri" panose="020F0502020204030204" pitchFamily="34" charset="0"/>
              </a:rPr>
              <a:t>hat do the students know</a:t>
            </a:r>
            <a:r>
              <a:rPr lang="en-US" dirty="0">
                <a:latin typeface="Arial" panose="020B0604020202020204" pitchFamily="34" charset="0"/>
                <a:ea typeface="Calibri" panose="020F0502020204030204" pitchFamily="34" charset="0"/>
                <a:cs typeface="Calibri" panose="020F0502020204030204" pitchFamily="34" charset="0"/>
              </a:rPr>
              <a:t>? W</a:t>
            </a:r>
            <a:r>
              <a:rPr lang="en-US" dirty="0">
                <a:effectLst/>
                <a:latin typeface="Arial" panose="020B0604020202020204" pitchFamily="34" charset="0"/>
                <a:ea typeface="Calibri" panose="020F0502020204030204" pitchFamily="34" charset="0"/>
                <a:cs typeface="Calibri" panose="020F0502020204030204" pitchFamily="34" charset="0"/>
              </a:rPr>
              <a:t>hat do they need to know? How can the teacher use that information to guide real-time instruction?</a:t>
            </a:r>
          </a:p>
          <a:p>
            <a:endParaRPr lang="en-US" dirty="0"/>
          </a:p>
        </p:txBody>
      </p:sp>
      <p:sp>
        <p:nvSpPr>
          <p:cNvPr id="4" name="Slide Number Placeholder 3"/>
          <p:cNvSpPr>
            <a:spLocks noGrp="1"/>
          </p:cNvSpPr>
          <p:nvPr>
            <p:ph type="sldNum" sz="quarter" idx="5"/>
          </p:nvPr>
        </p:nvSpPr>
        <p:spPr>
          <a:xfrm>
            <a:off x="6205993" y="8494383"/>
            <a:ext cx="352246" cy="45878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874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9.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microsoft.com/office/2007/relationships/hdphoto" Target="../media/hdphoto10.wdp"/><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3</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dirty="0"/>
              <a:t>Module 3</a:t>
            </a:r>
          </a:p>
        </p:txBody>
      </p:sp>
      <p:pic>
        <p:nvPicPr>
          <p:cNvPr id="5" name="Picture 4" descr="A picture containing text, emblem, logo, trademark&#10;&#10;Description automatically generated">
            <a:extLst>
              <a:ext uri="{FF2B5EF4-FFF2-40B4-BE49-F238E27FC236}">
                <a16:creationId xmlns:a16="http://schemas.microsoft.com/office/drawing/2014/main" id="{8E97E8A5-0288-E735-373E-B03B5D62E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824" y="459408"/>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29389" y="445168"/>
            <a:ext cx="11097929" cy="5967663"/>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Formative</a:t>
            </a:r>
            <a:r>
              <a:rPr lang="en-US" baseline="0" dirty="0"/>
              <a:t> Assessment</a:t>
            </a:r>
            <a:endParaRPr lang="en-US" dirty="0"/>
          </a:p>
        </p:txBody>
      </p:sp>
      <p:pic>
        <p:nvPicPr>
          <p:cNvPr id="7" name="Picture 6" descr="image of three questions">
            <a:extLst>
              <a:ext uri="{FF2B5EF4-FFF2-40B4-BE49-F238E27FC236}">
                <a16:creationId xmlns:a16="http://schemas.microsoft.com/office/drawing/2014/main" id="{6C20BD6E-A068-2F43-31F6-2EC8F3159E10}"/>
              </a:ext>
            </a:extLst>
          </p:cNvPr>
          <p:cNvPicPr>
            <a:picLocks noChangeAspect="1"/>
          </p:cNvPicPr>
          <p:nvPr/>
        </p:nvPicPr>
        <p:blipFill>
          <a:blip r:embed="rId3"/>
          <a:stretch>
            <a:fillRect/>
          </a:stretch>
        </p:blipFill>
        <p:spPr>
          <a:xfrm>
            <a:off x="737794" y="1137121"/>
            <a:ext cx="10681118" cy="3798137"/>
          </a:xfrm>
          <a:prstGeom prst="rect">
            <a:avLst/>
          </a:prstGeom>
        </p:spPr>
      </p:pic>
      <p:sp>
        <p:nvSpPr>
          <p:cNvPr id="8" name="TextBox 7">
            <a:extLst>
              <a:ext uri="{FF2B5EF4-FFF2-40B4-BE49-F238E27FC236}">
                <a16:creationId xmlns:a16="http://schemas.microsoft.com/office/drawing/2014/main" id="{C4E9280A-C76B-2991-DA58-D74A9916C2B0}"/>
              </a:ext>
            </a:extLst>
          </p:cNvPr>
          <p:cNvSpPr txBox="1"/>
          <p:nvPr/>
        </p:nvSpPr>
        <p:spPr>
          <a:xfrm>
            <a:off x="1216490" y="5080668"/>
            <a:ext cx="9759019" cy="1015663"/>
          </a:xfrm>
          <a:prstGeom prst="rect">
            <a:avLst/>
          </a:prstGeom>
          <a:noFill/>
          <a:ln>
            <a:noFill/>
          </a:ln>
        </p:spPr>
        <p:txBody>
          <a:bodyPr wrap="square" rtlCol="0">
            <a:spAutoFit/>
          </a:bodyPr>
          <a:lstStyle/>
          <a:p>
            <a:pPr algn="ctr"/>
            <a:r>
              <a:rPr lang="en-US" sz="6000" b="1" dirty="0">
                <a:solidFill>
                  <a:srgbClr val="012369"/>
                </a:solidFill>
                <a:latin typeface="Arial" panose="020B0604020202020204" pitchFamily="34" charset="0"/>
                <a:cs typeface="Arial" panose="020B0604020202020204" pitchFamily="34" charset="0"/>
              </a:rPr>
              <a:t>Formative Assessment</a:t>
            </a:r>
          </a:p>
        </p:txBody>
      </p:sp>
      <p:sp>
        <p:nvSpPr>
          <p:cNvPr id="9" name="TextBox 8">
            <a:extLst>
              <a:ext uri="{FF2B5EF4-FFF2-40B4-BE49-F238E27FC236}">
                <a16:creationId xmlns:a16="http://schemas.microsoft.com/office/drawing/2014/main" id="{8C5A5619-EF50-7BD7-FDDB-68272151B662}"/>
              </a:ext>
            </a:extLst>
          </p:cNvPr>
          <p:cNvSpPr txBox="1"/>
          <p:nvPr/>
        </p:nvSpPr>
        <p:spPr>
          <a:xfrm>
            <a:off x="1318587" y="2298194"/>
            <a:ext cx="1971708" cy="1569660"/>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Do You Know?</a:t>
            </a:r>
          </a:p>
        </p:txBody>
      </p:sp>
      <p:sp>
        <p:nvSpPr>
          <p:cNvPr id="10" name="TextBox 9">
            <a:extLst>
              <a:ext uri="{FF2B5EF4-FFF2-40B4-BE49-F238E27FC236}">
                <a16:creationId xmlns:a16="http://schemas.microsoft.com/office/drawing/2014/main" id="{4D3CAC5D-2DEA-C58C-F953-DDD4BFA14350}"/>
              </a:ext>
            </a:extLst>
          </p:cNvPr>
          <p:cNvSpPr txBox="1"/>
          <p:nvPr/>
        </p:nvSpPr>
        <p:spPr>
          <a:xfrm>
            <a:off x="5110146" y="2051973"/>
            <a:ext cx="1971708" cy="2062103"/>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Do You Want to Know?</a:t>
            </a:r>
          </a:p>
        </p:txBody>
      </p:sp>
      <p:sp>
        <p:nvSpPr>
          <p:cNvPr id="11" name="TextBox 10">
            <a:extLst>
              <a:ext uri="{FF2B5EF4-FFF2-40B4-BE49-F238E27FC236}">
                <a16:creationId xmlns:a16="http://schemas.microsoft.com/office/drawing/2014/main" id="{87DAE86E-3FEB-62E3-C899-73533136470D}"/>
              </a:ext>
            </a:extLst>
          </p:cNvPr>
          <p:cNvSpPr txBox="1"/>
          <p:nvPr/>
        </p:nvSpPr>
        <p:spPr>
          <a:xfrm>
            <a:off x="8901705" y="2298194"/>
            <a:ext cx="1971707" cy="1569660"/>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Did You Learn?</a:t>
            </a:r>
          </a:p>
        </p:txBody>
      </p:sp>
    </p:spTree>
    <p:extLst>
      <p:ext uri="{BB962C8B-B14F-4D97-AF65-F5344CB8AC3E}">
        <p14:creationId xmlns:p14="http://schemas.microsoft.com/office/powerpoint/2010/main" val="223297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727B61F4-D598-A7CF-5A90-032B5C9D1D60}"/>
              </a:ext>
            </a:extLst>
          </p:cNvPr>
          <p:cNvSpPr>
            <a:spLocks noGrp="1"/>
          </p:cNvSpPr>
          <p:nvPr>
            <p:ph type="title" idx="4294967295"/>
          </p:nvPr>
        </p:nvSpPr>
        <p:spPr/>
        <p:txBody>
          <a:bodyPr/>
          <a:lstStyle/>
          <a:p>
            <a:r>
              <a:rPr lang="en-US" dirty="0"/>
              <a:t>Let’s dig deeper</a:t>
            </a: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0" y="738182"/>
            <a:ext cx="5146158"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7" y="738182"/>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image of a shovel digging up ground">
            <a:extLst>
              <a:ext uri="{FF2B5EF4-FFF2-40B4-BE49-F238E27FC236}">
                <a16:creationId xmlns:a16="http://schemas.microsoft.com/office/drawing/2014/main" id="{2F0C7EFA-9139-701E-DE1E-68FD583F7E93}"/>
              </a:ext>
            </a:extLst>
          </p:cNvPr>
          <p:cNvPicPr/>
          <p:nvPr/>
        </p:nvPicPr>
        <p:blipFill>
          <a:blip r:embed="rId3" cstate="print"/>
          <a:srcRect/>
          <a:stretch>
            <a:fillRect/>
          </a:stretch>
        </p:blipFill>
        <p:spPr bwMode="auto">
          <a:xfrm flipH="1">
            <a:off x="6872043" y="1062802"/>
            <a:ext cx="3077251" cy="4244618"/>
          </a:xfrm>
          <a:prstGeom prst="rect">
            <a:avLst/>
          </a:prstGeom>
          <a:noFill/>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52E9780-BBD8-2F8C-FE4C-96DF7EC5E2B7}"/>
              </a:ext>
            </a:extLst>
          </p:cNvPr>
          <p:cNvSpPr/>
          <p:nvPr/>
        </p:nvSpPr>
        <p:spPr>
          <a:xfrm>
            <a:off x="6319283" y="3732115"/>
            <a:ext cx="3861340" cy="2063083"/>
          </a:xfrm>
          <a:prstGeom prst="rect">
            <a:avLst/>
          </a:prstGeom>
          <a:noFill/>
        </p:spPr>
        <p:txBody>
          <a:bodyPr wrap="none" lIns="91440" tIns="45720" rIns="91440" bIns="45720">
            <a:prstTxWarp prst="textArchDown">
              <a:avLst>
                <a:gd name="adj" fmla="val 254412"/>
              </a:avLst>
            </a:prstTxWarp>
            <a:spAutoFit/>
          </a:bodyPr>
          <a:lstStyle/>
          <a:p>
            <a:pPr algn="ctr"/>
            <a:r>
              <a:rPr lang="en-US" sz="6600" b="1" dirty="0">
                <a:ln w="22225">
                  <a:noFill/>
                  <a:prstDash val="solid"/>
                </a:ln>
                <a:solidFill>
                  <a:srgbClr val="012369"/>
                </a:solidFill>
                <a:latin typeface="Arial" panose="020B0604020202020204" pitchFamily="34" charset="0"/>
                <a:cs typeface="Arial" panose="020B0604020202020204" pitchFamily="34" charset="0"/>
              </a:rPr>
              <a:t>Formative Assessment</a:t>
            </a:r>
          </a:p>
        </p:txBody>
      </p:sp>
      <p:sp>
        <p:nvSpPr>
          <p:cNvPr id="8" name="TextBox 7">
            <a:extLst>
              <a:ext uri="{FF2B5EF4-FFF2-40B4-BE49-F238E27FC236}">
                <a16:creationId xmlns:a16="http://schemas.microsoft.com/office/drawing/2014/main" id="{E69669DA-1066-A7AB-BA6C-6EC3532D370B}"/>
              </a:ext>
            </a:extLst>
          </p:cNvPr>
          <p:cNvSpPr txBox="1"/>
          <p:nvPr/>
        </p:nvSpPr>
        <p:spPr>
          <a:xfrm rot="392210">
            <a:off x="7474169" y="4156075"/>
            <a:ext cx="1511968" cy="523220"/>
          </a:xfrm>
          <a:prstGeom prst="rect">
            <a:avLst/>
          </a:prstGeom>
          <a:noFill/>
          <a:ln>
            <a:noFill/>
          </a:ln>
        </p:spPr>
        <p:txBody>
          <a:bodyPr wrap="square" rtlCol="0">
            <a:spAutoFit/>
          </a:bodyPr>
          <a:lstStyle/>
          <a:p>
            <a:pPr algn="l"/>
            <a:r>
              <a:rPr lang="en-US" sz="2800" b="1" dirty="0">
                <a:latin typeface="Arial Black" panose="020B0A04020102020204" pitchFamily="34" charset="0"/>
              </a:rPr>
              <a:t>AZPLS</a:t>
            </a:r>
          </a:p>
        </p:txBody>
      </p:sp>
      <p:sp>
        <p:nvSpPr>
          <p:cNvPr id="9" name="Title 7">
            <a:extLst>
              <a:ext uri="{FF2B5EF4-FFF2-40B4-BE49-F238E27FC236}">
                <a16:creationId xmlns:a16="http://schemas.microsoft.com/office/drawing/2014/main" id="{C33668A9-EA88-CED6-7126-79CB03699262}"/>
              </a:ext>
            </a:extLst>
          </p:cNvPr>
          <p:cNvSpPr txBox="1">
            <a:spLocks/>
          </p:cNvSpPr>
          <p:nvPr/>
        </p:nvSpPr>
        <p:spPr>
          <a:xfrm>
            <a:off x="414768" y="1799500"/>
            <a:ext cx="4074892" cy="3258999"/>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gn="ctr"/>
            <a:r>
              <a:rPr lang="en-US" sz="9600" b="1" i="1" spc="-100">
                <a:latin typeface="Arial" panose="020B0604020202020204" pitchFamily="34" charset="0"/>
                <a:cs typeface="Arial" panose="020B0604020202020204" pitchFamily="34" charset="0"/>
              </a:rPr>
              <a:t>Let’s Dig Deeper</a:t>
            </a:r>
            <a:endParaRPr lang="en-US" sz="9600" b="1" i="1" spc="-1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E0591E-9AAE-D414-B1EC-1BC3467EAC17}"/>
              </a:ext>
              <a:ext uri="{C183D7F6-B498-43B3-948B-1728B52AA6E4}">
                <adec:decorative xmlns:adec="http://schemas.microsoft.com/office/drawing/2017/decorative" val="1"/>
              </a:ext>
            </a:extLst>
          </p:cNvPr>
          <p:cNvSpPr txBox="1"/>
          <p:nvPr/>
        </p:nvSpPr>
        <p:spPr>
          <a:xfrm>
            <a:off x="5136304" y="738182"/>
            <a:ext cx="213358" cy="5428167"/>
          </a:xfrm>
          <a:prstGeom prst="rect">
            <a:avLst/>
          </a:prstGeom>
          <a:solidFill>
            <a:srgbClr val="FCAF17"/>
          </a:solidFill>
          <a:ln>
            <a:noFill/>
          </a:ln>
        </p:spPr>
        <p:txBody>
          <a:bodyPr wrap="square" rtlCol="0">
            <a:spAutoFit/>
          </a:bodyPr>
          <a:lstStyle/>
          <a:p>
            <a:pPr algn="l"/>
            <a:endParaRPr lang="en-US" dirty="0"/>
          </a:p>
        </p:txBody>
      </p:sp>
    </p:spTree>
    <p:extLst>
      <p:ext uri="{BB962C8B-B14F-4D97-AF65-F5344CB8AC3E}">
        <p14:creationId xmlns:p14="http://schemas.microsoft.com/office/powerpoint/2010/main" val="362990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descr="&quot;&quot;">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descr="&quot;&quot;">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descr="&quot;&quot;">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descr="&quot;&quot;">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148" descr="&quot;&quot;">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descr="&quot;&quot;">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descr="Teachers use for learning">
            <a:extLst>
              <a:ext uri="{FF2B5EF4-FFF2-40B4-BE49-F238E27FC236}">
                <a16:creationId xmlns:a16="http://schemas.microsoft.com/office/drawing/2014/main" id="{4F1C42DE-191E-4CC2-A856-A4FCCE2DAD45}"/>
              </a:ext>
            </a:extLst>
          </p:cNvPr>
          <p:cNvGrpSpPr/>
          <p:nvPr/>
        </p:nvGrpSpPr>
        <p:grpSpPr>
          <a:xfrm>
            <a:off x="1828950" y="1771685"/>
            <a:ext cx="3962547" cy="4143280"/>
            <a:chOff x="3492" y="0"/>
            <a:chExt cx="4000499" cy="5418667"/>
          </a:xfrm>
          <a:solidFill>
            <a:srgbClr val="BF0D3E"/>
          </a:solidFill>
          <a:effectLst/>
        </p:grpSpPr>
        <p:sp>
          <p:nvSpPr>
            <p:cNvPr id="11" name="Rectangle: Rounded Corners 10">
              <a:extLst>
                <a:ext uri="{FF2B5EF4-FFF2-40B4-BE49-F238E27FC236}">
                  <a16:creationId xmlns:a16="http://schemas.microsoft.com/office/drawing/2014/main" id="{2D121AC8-BA94-42B0-AADF-E21CD6B33C56}"/>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034EB042-B24E-4FC2-97CE-05CCAD6FAAE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4" name="TextBox 3">
            <a:extLst>
              <a:ext uri="{FF2B5EF4-FFF2-40B4-BE49-F238E27FC236}">
                <a16:creationId xmlns:a16="http://schemas.microsoft.com/office/drawing/2014/main" id="{6F56E5EB-9CE1-46F1-899B-4D20CB5F5C01}"/>
              </a:ext>
            </a:extLst>
          </p:cNvPr>
          <p:cNvSpPr txBox="1"/>
          <p:nvPr/>
        </p:nvSpPr>
        <p:spPr>
          <a:xfrm>
            <a:off x="1958074" y="1904332"/>
            <a:ext cx="3566598" cy="3877985"/>
          </a:xfrm>
          <a:prstGeom prst="rect">
            <a:avLst/>
          </a:prstGeom>
          <a:noFill/>
          <a:ln>
            <a:noFill/>
          </a:ln>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Teachers Use</a:t>
            </a:r>
            <a:r>
              <a:rPr lang="en-US" sz="6000" b="1" dirty="0">
                <a:solidFill>
                  <a:schemeClr val="bg1"/>
                </a:solidFill>
                <a:latin typeface="Arial" panose="020B0604020202020204" pitchFamily="34" charset="0"/>
                <a:cs typeface="Arial" panose="020B0604020202020204" pitchFamily="34" charset="0"/>
              </a:rPr>
              <a:t> </a:t>
            </a:r>
          </a:p>
          <a:p>
            <a:pPr algn="ctr"/>
            <a:r>
              <a:rPr lang="en-US" sz="7200" b="1" i="1" dirty="0">
                <a:solidFill>
                  <a:schemeClr val="bg1"/>
                </a:solidFill>
                <a:latin typeface="Arial" panose="020B0604020202020204" pitchFamily="34" charset="0"/>
                <a:cs typeface="Arial" panose="020B0604020202020204" pitchFamily="34" charset="0"/>
              </a:rPr>
              <a:t>for</a:t>
            </a:r>
          </a:p>
          <a:p>
            <a:pPr algn="ctr"/>
            <a:r>
              <a:rPr lang="en-US" sz="6000" b="1" i="1" dirty="0">
                <a:solidFill>
                  <a:schemeClr val="bg1"/>
                </a:solidFill>
                <a:latin typeface="Arial" panose="020B0604020202020204" pitchFamily="34" charset="0"/>
                <a:cs typeface="Arial" panose="020B0604020202020204" pitchFamily="34" charset="0"/>
              </a:rPr>
              <a:t>Learning</a:t>
            </a:r>
            <a:endParaRPr lang="en-US" sz="4400" b="1" i="1" dirty="0">
              <a:solidFill>
                <a:schemeClr val="bg1"/>
              </a:solidFill>
              <a:latin typeface="Arial" panose="020B0604020202020204" pitchFamily="34" charset="0"/>
              <a:cs typeface="Arial" panose="020B0604020202020204" pitchFamily="34" charset="0"/>
            </a:endParaRPr>
          </a:p>
        </p:txBody>
      </p:sp>
      <p:grpSp>
        <p:nvGrpSpPr>
          <p:cNvPr id="28" name="Group 27" descr="Students use as learning">
            <a:extLst>
              <a:ext uri="{FF2B5EF4-FFF2-40B4-BE49-F238E27FC236}">
                <a16:creationId xmlns:a16="http://schemas.microsoft.com/office/drawing/2014/main" id="{2EDECE5E-DCE6-4FF8-B031-F070E0C7490E}"/>
              </a:ext>
            </a:extLst>
          </p:cNvPr>
          <p:cNvGrpSpPr/>
          <p:nvPr/>
        </p:nvGrpSpPr>
        <p:grpSpPr>
          <a:xfrm>
            <a:off x="7142771" y="1771685"/>
            <a:ext cx="4000991" cy="4143280"/>
            <a:chOff x="3492" y="0"/>
            <a:chExt cx="4000499" cy="5418667"/>
          </a:xfrm>
          <a:solidFill>
            <a:srgbClr val="BF0D3E"/>
          </a:solidFill>
          <a:effectLst/>
        </p:grpSpPr>
        <p:sp>
          <p:nvSpPr>
            <p:cNvPr id="29" name="Rectangle: Rounded Corners 28">
              <a:extLst>
                <a:ext uri="{FF2B5EF4-FFF2-40B4-BE49-F238E27FC236}">
                  <a16:creationId xmlns:a16="http://schemas.microsoft.com/office/drawing/2014/main" id="{81F620AC-F5C0-47FF-A320-3694E7E27840}"/>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AF081BE-9126-41C0-B28B-6FF04C511EF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26" name="TextBox 25">
            <a:extLst>
              <a:ext uri="{FF2B5EF4-FFF2-40B4-BE49-F238E27FC236}">
                <a16:creationId xmlns:a16="http://schemas.microsoft.com/office/drawing/2014/main" id="{7B114A9E-A68D-4262-85B7-9516322BEA06}"/>
              </a:ext>
            </a:extLst>
          </p:cNvPr>
          <p:cNvSpPr txBox="1"/>
          <p:nvPr/>
        </p:nvSpPr>
        <p:spPr>
          <a:xfrm>
            <a:off x="7485487" y="1996665"/>
            <a:ext cx="3440470" cy="3785652"/>
          </a:xfrm>
          <a:prstGeom prst="rect">
            <a:avLst/>
          </a:prstGeom>
          <a:noFill/>
          <a:ln>
            <a:noFill/>
          </a:ln>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Students  Use</a:t>
            </a:r>
          </a:p>
          <a:p>
            <a:pPr algn="ctr"/>
            <a:r>
              <a:rPr lang="en-US" sz="7200" b="1" i="1" dirty="0">
                <a:solidFill>
                  <a:schemeClr val="bg1"/>
                </a:solidFill>
                <a:latin typeface="Arial" panose="020B0604020202020204" pitchFamily="34" charset="0"/>
                <a:cs typeface="Arial" panose="020B0604020202020204" pitchFamily="34" charset="0"/>
              </a:rPr>
              <a:t>as </a:t>
            </a:r>
            <a:r>
              <a:rPr lang="en-US" sz="6000" b="1" i="1" dirty="0">
                <a:solidFill>
                  <a:schemeClr val="bg1"/>
                </a:solidFill>
                <a:latin typeface="Arial" panose="020B0604020202020204" pitchFamily="34" charset="0"/>
                <a:cs typeface="Arial" panose="020B0604020202020204" pitchFamily="34" charset="0"/>
              </a:rPr>
              <a:t>Learning</a:t>
            </a:r>
          </a:p>
        </p:txBody>
      </p:sp>
      <p:sp>
        <p:nvSpPr>
          <p:cNvPr id="31" name="Arrow: Left-Right 30" descr="Arrow showing left and right movement" title="Arrow">
            <a:extLst>
              <a:ext uri="{FF2B5EF4-FFF2-40B4-BE49-F238E27FC236}">
                <a16:creationId xmlns:a16="http://schemas.microsoft.com/office/drawing/2014/main" id="{5BAFB70B-B2D5-451D-A3BB-068B3FA2F16E}"/>
              </a:ext>
            </a:extLst>
          </p:cNvPr>
          <p:cNvSpPr/>
          <p:nvPr/>
        </p:nvSpPr>
        <p:spPr>
          <a:xfrm>
            <a:off x="5242666" y="3959748"/>
            <a:ext cx="2448936" cy="734349"/>
          </a:xfrm>
          <a:prstGeom prst="leftRightArrow">
            <a:avLst/>
          </a:prstGeom>
          <a:solidFill>
            <a:schemeClr val="bg1"/>
          </a:solidFill>
          <a:ln w="57150">
            <a:solidFill>
              <a:srgbClr val="01236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F481780F-01EC-41BB-A908-96080D92600C}"/>
              </a:ext>
            </a:extLst>
          </p:cNvPr>
          <p:cNvSpPr txBox="1"/>
          <p:nvPr/>
        </p:nvSpPr>
        <p:spPr>
          <a:xfrm>
            <a:off x="1733106" y="534518"/>
            <a:ext cx="9410655" cy="1107996"/>
          </a:xfrm>
          <a:prstGeom prst="rect">
            <a:avLst/>
          </a:prstGeom>
          <a:solidFill>
            <a:schemeClr val="bg1"/>
          </a:solidFill>
          <a:ln>
            <a:noFill/>
          </a:ln>
        </p:spPr>
        <p:txBody>
          <a:bodyPr wrap="square" rtlCol="0">
            <a:spAutoFit/>
          </a:bodyPr>
          <a:lstStyle/>
          <a:p>
            <a:pPr algn="ctr"/>
            <a:r>
              <a:rPr lang="en-US" sz="6600" b="1" dirty="0">
                <a:solidFill>
                  <a:srgbClr val="012369"/>
                </a:solidFill>
                <a:latin typeface="Arial" panose="020B0604020202020204" pitchFamily="34" charset="0"/>
                <a:cs typeface="Arial" panose="020B0604020202020204" pitchFamily="34" charset="0"/>
              </a:rPr>
              <a:t>Formative Assessment</a:t>
            </a:r>
          </a:p>
        </p:txBody>
      </p:sp>
      <p:sp>
        <p:nvSpPr>
          <p:cNvPr id="2" name="TextBox 1" descr="&quot;&quot;">
            <a:extLst>
              <a:ext uri="{FF2B5EF4-FFF2-40B4-BE49-F238E27FC236}">
                <a16:creationId xmlns:a16="http://schemas.microsoft.com/office/drawing/2014/main" id="{08A0A5DF-80F7-4AAD-B889-F6D772A762E6}"/>
              </a:ext>
            </a:extLst>
          </p:cNvPr>
          <p:cNvSpPr txBox="1"/>
          <p:nvPr/>
        </p:nvSpPr>
        <p:spPr>
          <a:xfrm>
            <a:off x="-3581" y="761999"/>
            <a:ext cx="1290515" cy="5333999"/>
          </a:xfrm>
          <a:prstGeom prst="rect">
            <a:avLst/>
          </a:prstGeom>
          <a:solidFill>
            <a:srgbClr val="012369"/>
          </a:solidFill>
          <a:ln>
            <a:noFill/>
          </a:ln>
        </p:spPr>
        <p:txBody>
          <a:bodyPr wrap="square" rtlCol="0">
            <a:spAutoFit/>
          </a:bodyPr>
          <a:lstStyle/>
          <a:p>
            <a:pPr algn="l"/>
            <a:endParaRPr lang="en-US" dirty="0"/>
          </a:p>
        </p:txBody>
      </p:sp>
      <p:sp>
        <p:nvSpPr>
          <p:cNvPr id="5" name="TextBox 4" descr="&quot;&quot;">
            <a:extLst>
              <a:ext uri="{FF2B5EF4-FFF2-40B4-BE49-F238E27FC236}">
                <a16:creationId xmlns:a16="http://schemas.microsoft.com/office/drawing/2014/main" id="{853FDEE9-1A47-4171-9C38-314E2CF575CD}"/>
              </a:ext>
            </a:extLst>
          </p:cNvPr>
          <p:cNvSpPr txBox="1"/>
          <p:nvPr/>
        </p:nvSpPr>
        <p:spPr>
          <a:xfrm>
            <a:off x="11685778" y="671332"/>
            <a:ext cx="555391" cy="5418843"/>
          </a:xfrm>
          <a:prstGeom prst="rect">
            <a:avLst/>
          </a:prstGeom>
          <a:solidFill>
            <a:srgbClr val="012369"/>
          </a:solidFill>
          <a:ln>
            <a:noFill/>
          </a:ln>
        </p:spPr>
        <p:txBody>
          <a:bodyPr wrap="square" rtlCol="0">
            <a:spAutoFit/>
          </a:bodyPr>
          <a:lstStyle/>
          <a:p>
            <a:pPr algn="l"/>
            <a:endParaRPr lang="en-US" dirty="0"/>
          </a:p>
        </p:txBody>
      </p:sp>
      <p:sp>
        <p:nvSpPr>
          <p:cNvPr id="6" name="Title 5" hidden="1"/>
          <p:cNvSpPr>
            <a:spLocks noGrp="1"/>
          </p:cNvSpPr>
          <p:nvPr>
            <p:ph type="title"/>
          </p:nvPr>
        </p:nvSpPr>
        <p:spPr/>
        <p:txBody>
          <a:bodyPr/>
          <a:lstStyle/>
          <a:p>
            <a:r>
              <a:rPr lang="en-US" dirty="0"/>
              <a:t>Teachers Use for Learning, Students Use as Learning</a:t>
            </a:r>
          </a:p>
        </p:txBody>
      </p:sp>
    </p:spTree>
    <p:extLst>
      <p:ext uri="{BB962C8B-B14F-4D97-AF65-F5344CB8AC3E}">
        <p14:creationId xmlns:p14="http://schemas.microsoft.com/office/powerpoint/2010/main" val="419636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29389" y="445168"/>
            <a:ext cx="11097929" cy="5967663"/>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Thumbs </a:t>
            </a:r>
          </a:p>
        </p:txBody>
      </p:sp>
      <p:pic>
        <p:nvPicPr>
          <p:cNvPr id="3" name="Picture 2" descr="Thumbs up clipart free free clipart images">
            <a:extLst>
              <a:ext uri="{FF2B5EF4-FFF2-40B4-BE49-F238E27FC236}">
                <a16:creationId xmlns:a16="http://schemas.microsoft.com/office/drawing/2014/main" id="{0DF09925-A8CA-B7CD-C6B0-7E5041A4DE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4076" y="1585830"/>
            <a:ext cx="2833370" cy="3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descr="Thumbs up clipart free free clipart images">
            <a:extLst>
              <a:ext uri="{FF2B5EF4-FFF2-40B4-BE49-F238E27FC236}">
                <a16:creationId xmlns:a16="http://schemas.microsoft.com/office/drawing/2014/main" id="{926515BE-924D-86DD-4D03-275683CF49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393590">
            <a:off x="4657089" y="1917739"/>
            <a:ext cx="2877820" cy="3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7" descr="Thumbs up clipart free free clipart images">
            <a:extLst>
              <a:ext uri="{FF2B5EF4-FFF2-40B4-BE49-F238E27FC236}">
                <a16:creationId xmlns:a16="http://schemas.microsoft.com/office/drawing/2014/main" id="{823774AE-C404-90B5-5C6B-BC61F7E823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1182170">
            <a:off x="8502248" y="2020737"/>
            <a:ext cx="2767770" cy="346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2788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74D59879-DF97-61B6-AAC3-BDB0FB2F73E7}"/>
              </a:ext>
            </a:extLst>
          </p:cNvPr>
          <p:cNvSpPr txBox="1"/>
          <p:nvPr/>
        </p:nvSpPr>
        <p:spPr>
          <a:xfrm>
            <a:off x="4899348" y="1036753"/>
            <a:ext cx="6712491" cy="5009961"/>
          </a:xfrm>
          <a:prstGeom prst="rect">
            <a:avLst/>
          </a:prstGeom>
          <a:noFill/>
          <a:ln>
            <a:noFill/>
          </a:ln>
        </p:spPr>
        <p:txBody>
          <a:bodyPr wrap="square" rtlCol="0">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How do you collect evidence to inform immediate teaching and learning?</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US" sz="3200" b="1" dirty="0">
              <a:solidFill>
                <a:srgbClr val="012369"/>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defRPr/>
            </a:pPr>
            <a:r>
              <a:rPr lang="en-US" sz="36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What tasks and activities do you use as an ongoing part     of your teaching to elicit evidence of student learning?</a:t>
            </a:r>
            <a:endParaRPr kumimoji="0" lang="en-US" sz="1100" b="0" i="0" u="none" strike="noStrike" kern="1200" cap="none" spc="0" normalizeH="0" baseline="0" noProof="0" dirty="0">
              <a:ln>
                <a:noFill/>
              </a:ln>
              <a:solidFill>
                <a:srgbClr val="01236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45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89CB5-A433-5837-419D-8BFBADE1ACD8}"/>
              </a:ext>
              <a:ext uri="{C183D7F6-B498-43B3-948B-1728B52AA6E4}">
                <adec:decorative xmlns:adec="http://schemas.microsoft.com/office/drawing/2017/decorative" val="1"/>
              </a:ext>
            </a:extLst>
          </p:cNvPr>
          <p:cNvPicPr>
            <a:picLocks noChangeAspect="1"/>
          </p:cNvPicPr>
          <p:nvPr/>
        </p:nvPicPr>
        <p:blipFill rotWithShape="1">
          <a:blip r:embed="rId3"/>
          <a:srcRect l="1703" t="2205" r="1600" b="2323"/>
          <a:stretch/>
        </p:blipFill>
        <p:spPr bwMode="auto">
          <a:xfrm>
            <a:off x="2225557" y="476361"/>
            <a:ext cx="7740886" cy="5905278"/>
          </a:xfrm>
          <a:prstGeom prst="rect">
            <a:avLst/>
          </a:prstGeom>
          <a:ln>
            <a:noFill/>
          </a:ln>
          <a:extLst>
            <a:ext uri="{53640926-AAD7-44D8-BBD7-CCE9431645EC}">
              <a14:shadowObscured xmlns:a14="http://schemas.microsoft.com/office/drawing/2010/main"/>
            </a:ext>
          </a:extLst>
        </p:spPr>
      </p:pic>
      <p:sp>
        <p:nvSpPr>
          <p:cNvPr id="2" name="Title 1" hidden="1">
            <a:extLst>
              <a:ext uri="{FF2B5EF4-FFF2-40B4-BE49-F238E27FC236}">
                <a16:creationId xmlns:a16="http://schemas.microsoft.com/office/drawing/2014/main" id="{0BEE9E36-FDD1-A0AD-2364-1374ABD063D1}"/>
              </a:ext>
            </a:extLst>
          </p:cNvPr>
          <p:cNvSpPr>
            <a:spLocks noGrp="1"/>
          </p:cNvSpPr>
          <p:nvPr>
            <p:ph type="title" idx="4294967295"/>
          </p:nvPr>
        </p:nvSpPr>
        <p:spPr/>
        <p:txBody>
          <a:bodyPr/>
          <a:lstStyle/>
          <a:p>
            <a:r>
              <a:rPr lang="en-US" dirty="0"/>
              <a:t>Formative Assessment Rubrics</a:t>
            </a:r>
          </a:p>
        </p:txBody>
      </p:sp>
    </p:spTree>
    <p:extLst>
      <p:ext uri="{BB962C8B-B14F-4D97-AF65-F5344CB8AC3E}">
        <p14:creationId xmlns:p14="http://schemas.microsoft.com/office/powerpoint/2010/main" val="215728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0" y="738182"/>
            <a:ext cx="5598160"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9" name="Title 7">
            <a:extLst>
              <a:ext uri="{FF2B5EF4-FFF2-40B4-BE49-F238E27FC236}">
                <a16:creationId xmlns:a16="http://schemas.microsoft.com/office/drawing/2014/main" id="{C33668A9-EA88-CED6-7126-79CB03699262}"/>
              </a:ext>
            </a:extLst>
          </p:cNvPr>
          <p:cNvSpPr txBox="1">
            <a:spLocks/>
          </p:cNvSpPr>
          <p:nvPr/>
        </p:nvSpPr>
        <p:spPr>
          <a:xfrm>
            <a:off x="0" y="1941740"/>
            <a:ext cx="5527040" cy="250833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gn="ctr"/>
            <a:r>
              <a:rPr lang="en-US" sz="6600" b="1" spc="-100" dirty="0">
                <a:latin typeface="Arial" panose="020B0604020202020204" pitchFamily="34" charset="0"/>
                <a:cs typeface="Arial" panose="020B0604020202020204" pitchFamily="34" charset="0"/>
              </a:rPr>
              <a:t>Collaborative Learning</a:t>
            </a:r>
          </a:p>
        </p:txBody>
      </p:sp>
      <p:pic>
        <p:nvPicPr>
          <p:cNvPr id="2" name="Picture 1">
            <a:extLst>
              <a:ext uri="{FF2B5EF4-FFF2-40B4-BE49-F238E27FC236}">
                <a16:creationId xmlns:a16="http://schemas.microsoft.com/office/drawing/2014/main" id="{E19904CD-9B43-EC9C-9AE0-7486D0250A94}"/>
              </a:ext>
              <a:ext uri="{C183D7F6-B498-43B3-948B-1728B52AA6E4}">
                <adec:decorative xmlns:adec="http://schemas.microsoft.com/office/drawing/2017/decorative" val="1"/>
              </a:ext>
            </a:extLst>
          </p:cNvPr>
          <p:cNvPicPr>
            <a:picLocks noChangeAspect="1"/>
          </p:cNvPicPr>
          <p:nvPr/>
        </p:nvPicPr>
        <p:blipFill>
          <a:blip r:embed="rId3">
            <a:duotone>
              <a:schemeClr val="accent6">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5919546" y="508148"/>
            <a:ext cx="5703494" cy="5888232"/>
          </a:xfrm>
          <a:prstGeom prst="rect">
            <a:avLst/>
          </a:prstGeom>
          <a:noFill/>
          <a:ln>
            <a:noFill/>
          </a:ln>
        </p:spPr>
      </p:pic>
      <p:sp>
        <p:nvSpPr>
          <p:cNvPr id="11" name="TextBox 10">
            <a:extLst>
              <a:ext uri="{FF2B5EF4-FFF2-40B4-BE49-F238E27FC236}">
                <a16:creationId xmlns:a16="http://schemas.microsoft.com/office/drawing/2014/main" id="{FBC6BB3D-C4F9-B1E2-50AB-83DE978BFE0F}"/>
              </a:ext>
              <a:ext uri="{C183D7F6-B498-43B3-948B-1728B52AA6E4}">
                <adec:decorative xmlns:adec="http://schemas.microsoft.com/office/drawing/2017/decorative" val="1"/>
              </a:ext>
            </a:extLst>
          </p:cNvPr>
          <p:cNvSpPr txBox="1"/>
          <p:nvPr/>
        </p:nvSpPr>
        <p:spPr>
          <a:xfrm>
            <a:off x="11778917" y="738181"/>
            <a:ext cx="413083"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itle 5" hidden="1">
            <a:extLst>
              <a:ext uri="{FF2B5EF4-FFF2-40B4-BE49-F238E27FC236}">
                <a16:creationId xmlns:a16="http://schemas.microsoft.com/office/drawing/2014/main" id="{BFCEC278-2B73-3B38-7C7E-ABB422B44421}"/>
              </a:ext>
            </a:extLst>
          </p:cNvPr>
          <p:cNvSpPr>
            <a:spLocks noGrp="1"/>
          </p:cNvSpPr>
          <p:nvPr>
            <p:ph type="title" idx="4294967295"/>
          </p:nvPr>
        </p:nvSpPr>
        <p:spPr/>
        <p:txBody>
          <a:bodyPr/>
          <a:lstStyle/>
          <a:p>
            <a:r>
              <a:rPr lang="en-US" dirty="0"/>
              <a:t>Collaborative Learning</a:t>
            </a:r>
          </a:p>
        </p:txBody>
      </p:sp>
    </p:spTree>
    <p:extLst>
      <p:ext uri="{BB962C8B-B14F-4D97-AF65-F5344CB8AC3E}">
        <p14:creationId xmlns:p14="http://schemas.microsoft.com/office/powerpoint/2010/main" val="34233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Color</a:t>
            </a:r>
            <a:r>
              <a:rPr lang="en-US" baseline="0" dirty="0"/>
              <a:t> Coding</a:t>
            </a:r>
            <a:endParaRPr lang="en-US" dirty="0"/>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8" name="Picture 7" descr="image of a multi-colored bar">
            <a:extLst>
              <a:ext uri="{FF2B5EF4-FFF2-40B4-BE49-F238E27FC236}">
                <a16:creationId xmlns:a16="http://schemas.microsoft.com/office/drawing/2014/main" id="{AE2494BC-DA95-0005-432B-9D1644EAC970}"/>
              </a:ext>
            </a:extLst>
          </p:cNvPr>
          <p:cNvPicPr>
            <a:picLocks noChangeAspect="1"/>
          </p:cNvPicPr>
          <p:nvPr/>
        </p:nvPicPr>
        <p:blipFill>
          <a:blip r:embed="rId3"/>
          <a:stretch>
            <a:fillRect/>
          </a:stretch>
        </p:blipFill>
        <p:spPr>
          <a:xfrm>
            <a:off x="1590665" y="3269068"/>
            <a:ext cx="9010669" cy="2042337"/>
          </a:xfrm>
          <a:prstGeom prst="rect">
            <a:avLst/>
          </a:prstGeom>
        </p:spPr>
      </p:pic>
      <p:sp>
        <p:nvSpPr>
          <p:cNvPr id="11" name="Rectangle 10">
            <a:extLst>
              <a:ext uri="{FF2B5EF4-FFF2-40B4-BE49-F238E27FC236}">
                <a16:creationId xmlns:a16="http://schemas.microsoft.com/office/drawing/2014/main" id="{012A4B93-C1DB-3531-86AC-9422E5E3EC8D}"/>
              </a:ext>
            </a:extLst>
          </p:cNvPr>
          <p:cNvSpPr/>
          <p:nvPr/>
        </p:nvSpPr>
        <p:spPr>
          <a:xfrm>
            <a:off x="2149246" y="1373117"/>
            <a:ext cx="7893508" cy="1421928"/>
          </a:xfrm>
          <a:prstGeom prst="rect">
            <a:avLst/>
          </a:prstGeom>
        </p:spPr>
        <p:txBody>
          <a:bodyPr wrap="none">
            <a:spAutoFit/>
          </a:bodyPr>
          <a:lstStyle/>
          <a:p>
            <a:pPr algn="ctr" defTabSz="914400">
              <a:lnSpc>
                <a:spcPct val="90000"/>
              </a:lnSpc>
              <a:spcBef>
                <a:spcPct val="0"/>
              </a:spcBef>
              <a:spcAft>
                <a:spcPts val="600"/>
              </a:spcAft>
            </a:pPr>
            <a:r>
              <a:rPr lang="en-US" sz="9600" b="1" spc="-100" dirty="0">
                <a:solidFill>
                  <a:srgbClr val="012369"/>
                </a:solidFill>
                <a:latin typeface="Arial" panose="020B0604020202020204" pitchFamily="34" charset="0"/>
                <a:cs typeface="Arial" panose="020B0604020202020204" pitchFamily="34" charset="0"/>
              </a:rPr>
              <a:t>Color-Coding</a:t>
            </a:r>
          </a:p>
        </p:txBody>
      </p:sp>
    </p:spTree>
    <p:extLst>
      <p:ext uri="{BB962C8B-B14F-4D97-AF65-F5344CB8AC3E}">
        <p14:creationId xmlns:p14="http://schemas.microsoft.com/office/powerpoint/2010/main" val="340225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descr="Flowchart of Handout 7">
            <a:extLst>
              <a:ext uri="{FF2B5EF4-FFF2-40B4-BE49-F238E27FC236}">
                <a16:creationId xmlns:a16="http://schemas.microsoft.com/office/drawing/2014/main" id="{C47AB4AE-75D5-5F8D-680C-88E940058D22}"/>
              </a:ext>
            </a:extLst>
          </p:cNvPr>
          <p:cNvSpPr txBox="1"/>
          <p:nvPr/>
        </p:nvSpPr>
        <p:spPr>
          <a:xfrm>
            <a:off x="520700" y="512956"/>
            <a:ext cx="11087100" cy="5832088"/>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Flowchart: Connector 3">
            <a:extLst>
              <a:ext uri="{FF2B5EF4-FFF2-40B4-BE49-F238E27FC236}">
                <a16:creationId xmlns:a16="http://schemas.microsoft.com/office/drawing/2014/main" id="{E2E2D6FC-0A77-C8FD-A22D-0AC6F647EDB1}"/>
              </a:ext>
              <a:ext uri="{C183D7F6-B498-43B3-948B-1728B52AA6E4}">
                <adec:decorative xmlns:adec="http://schemas.microsoft.com/office/drawing/2017/decorative" val="1"/>
              </a:ext>
            </a:extLst>
          </p:cNvPr>
          <p:cNvSpPr/>
          <p:nvPr/>
        </p:nvSpPr>
        <p:spPr>
          <a:xfrm>
            <a:off x="4703135" y="3275782"/>
            <a:ext cx="2785730" cy="2535865"/>
          </a:xfrm>
          <a:prstGeom prst="flowChartConnector">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FBFA100-5A69-0B2F-1E6E-628E6A6FC413}"/>
              </a:ext>
            </a:extLst>
          </p:cNvPr>
          <p:cNvSpPr txBox="1"/>
          <p:nvPr/>
        </p:nvSpPr>
        <p:spPr>
          <a:xfrm>
            <a:off x="4846672" y="3882242"/>
            <a:ext cx="2498651" cy="120032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Attributes</a:t>
            </a:r>
          </a:p>
        </p:txBody>
      </p:sp>
      <p:sp>
        <p:nvSpPr>
          <p:cNvPr id="7" name="Arrow: Right 6">
            <a:extLst>
              <a:ext uri="{FF2B5EF4-FFF2-40B4-BE49-F238E27FC236}">
                <a16:creationId xmlns:a16="http://schemas.microsoft.com/office/drawing/2014/main" id="{B203EA1F-D626-316F-AD92-0BE421D5E182}"/>
              </a:ext>
              <a:ext uri="{C183D7F6-B498-43B3-948B-1728B52AA6E4}">
                <adec:decorative xmlns:adec="http://schemas.microsoft.com/office/drawing/2017/decorative" val="1"/>
              </a:ext>
            </a:extLst>
          </p:cNvPr>
          <p:cNvSpPr/>
          <p:nvPr/>
        </p:nvSpPr>
        <p:spPr>
          <a:xfrm>
            <a:off x="3976577" y="4444923"/>
            <a:ext cx="63902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8DD4028-3FE0-0884-9AB5-7D7ABC4B4761}"/>
              </a:ext>
            </a:extLst>
          </p:cNvPr>
          <p:cNvSpPr txBox="1"/>
          <p:nvPr/>
        </p:nvSpPr>
        <p:spPr>
          <a:xfrm>
            <a:off x="1109672" y="4040630"/>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Progressions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Arrow: Right 8">
            <a:extLst>
              <a:ext uri="{FF2B5EF4-FFF2-40B4-BE49-F238E27FC236}">
                <a16:creationId xmlns:a16="http://schemas.microsoft.com/office/drawing/2014/main" id="{7288FDE4-E7EC-3AB5-4BE1-BBAE8E2D5269}"/>
              </a:ext>
              <a:ext uri="{C183D7F6-B498-43B3-948B-1728B52AA6E4}">
                <adec:decorative xmlns:adec="http://schemas.microsoft.com/office/drawing/2017/decorative" val="1"/>
              </a:ext>
            </a:extLst>
          </p:cNvPr>
          <p:cNvSpPr/>
          <p:nvPr/>
        </p:nvSpPr>
        <p:spPr>
          <a:xfrm rot="1774392">
            <a:off x="4059616" y="3162996"/>
            <a:ext cx="90929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1CAE263D-C0AD-3800-7D59-34852A31E2F6}"/>
              </a:ext>
            </a:extLst>
          </p:cNvPr>
          <p:cNvSpPr txBox="1"/>
          <p:nvPr/>
        </p:nvSpPr>
        <p:spPr>
          <a:xfrm>
            <a:off x="892046" y="1707516"/>
            <a:ext cx="3396056" cy="173664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Goals and Criteria            for Success</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Arrow: Right 10">
            <a:extLst>
              <a:ext uri="{FF2B5EF4-FFF2-40B4-BE49-F238E27FC236}">
                <a16:creationId xmlns:a16="http://schemas.microsoft.com/office/drawing/2014/main" id="{7688908D-A0FA-8928-E83C-B3D1D1521EBF}"/>
              </a:ext>
              <a:ext uri="{C183D7F6-B498-43B3-948B-1728B52AA6E4}">
                <adec:decorative xmlns:adec="http://schemas.microsoft.com/office/drawing/2017/decorative" val="1"/>
              </a:ext>
            </a:extLst>
          </p:cNvPr>
          <p:cNvSpPr/>
          <p:nvPr/>
        </p:nvSpPr>
        <p:spPr>
          <a:xfrm rot="5400000">
            <a:off x="5684343" y="2460015"/>
            <a:ext cx="823314"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BF1981E-DB37-2376-6458-4EFAACB5E98F}"/>
              </a:ext>
            </a:extLst>
          </p:cNvPr>
          <p:cNvSpPr txBox="1"/>
          <p:nvPr/>
        </p:nvSpPr>
        <p:spPr>
          <a:xfrm>
            <a:off x="4615597" y="1131355"/>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Descriptive Feedback</a:t>
            </a:r>
          </a:p>
        </p:txBody>
      </p:sp>
      <p:sp>
        <p:nvSpPr>
          <p:cNvPr id="13" name="Arrow: Right 12">
            <a:extLst>
              <a:ext uri="{FF2B5EF4-FFF2-40B4-BE49-F238E27FC236}">
                <a16:creationId xmlns:a16="http://schemas.microsoft.com/office/drawing/2014/main" id="{8DFCF834-80CA-DBB5-3279-26B568307BF0}"/>
              </a:ext>
              <a:ext uri="{C183D7F6-B498-43B3-948B-1728B52AA6E4}">
                <adec:decorative xmlns:adec="http://schemas.microsoft.com/office/drawing/2017/decorative" val="1"/>
              </a:ext>
            </a:extLst>
          </p:cNvPr>
          <p:cNvSpPr/>
          <p:nvPr/>
        </p:nvSpPr>
        <p:spPr>
          <a:xfrm rot="19825608" flipH="1">
            <a:off x="7223094" y="3181812"/>
            <a:ext cx="90929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DE9CBCDC-2839-A1E5-4150-3273125A7A00}"/>
              </a:ext>
            </a:extLst>
          </p:cNvPr>
          <p:cNvSpPr txBox="1"/>
          <p:nvPr/>
        </p:nvSpPr>
        <p:spPr>
          <a:xfrm>
            <a:off x="7903898" y="1692354"/>
            <a:ext cx="3396056" cy="173664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Self- 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Assessment</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Arrow: Right 14">
            <a:extLst>
              <a:ext uri="{FF2B5EF4-FFF2-40B4-BE49-F238E27FC236}">
                <a16:creationId xmlns:a16="http://schemas.microsoft.com/office/drawing/2014/main" id="{53461654-1828-0F2E-E7DD-59CE1B35C96E}"/>
              </a:ext>
              <a:ext uri="{C183D7F6-B498-43B3-948B-1728B52AA6E4}">
                <adec:decorative xmlns:adec="http://schemas.microsoft.com/office/drawing/2017/decorative" val="1"/>
              </a:ext>
            </a:extLst>
          </p:cNvPr>
          <p:cNvSpPr/>
          <p:nvPr/>
        </p:nvSpPr>
        <p:spPr>
          <a:xfrm flipH="1">
            <a:off x="7576400" y="4462025"/>
            <a:ext cx="639020" cy="430650"/>
          </a:xfrm>
          <a:prstGeom prst="rightArrow">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C163FEFD-CA1D-6DBE-73D8-B12002E48CAC}"/>
              </a:ext>
            </a:extLst>
          </p:cNvPr>
          <p:cNvSpPr txBox="1"/>
          <p:nvPr/>
        </p:nvSpPr>
        <p:spPr>
          <a:xfrm>
            <a:off x="8121525" y="4040630"/>
            <a:ext cx="2960803" cy="1191816"/>
          </a:xfrm>
          <a:prstGeom prst="roundRect">
            <a:avLst/>
          </a:prstGeom>
          <a:solidFill>
            <a:srgbClr val="012369"/>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hidden="1">
            <a:extLst>
              <a:ext uri="{FF2B5EF4-FFF2-40B4-BE49-F238E27FC236}">
                <a16:creationId xmlns:a16="http://schemas.microsoft.com/office/drawing/2014/main" id="{EC5C0F25-8DEB-E3DE-6FA1-17A4DA3235BC}"/>
              </a:ext>
            </a:extLst>
          </p:cNvPr>
          <p:cNvSpPr>
            <a:spLocks noGrp="1"/>
          </p:cNvSpPr>
          <p:nvPr>
            <p:ph type="title" idx="4294967295"/>
          </p:nvPr>
        </p:nvSpPr>
        <p:spPr/>
        <p:txBody>
          <a:bodyPr/>
          <a:lstStyle/>
          <a:p>
            <a:r>
              <a:rPr lang="en-US" dirty="0"/>
              <a:t>Key Attributes</a:t>
            </a:r>
          </a:p>
        </p:txBody>
      </p:sp>
    </p:spTree>
    <p:extLst>
      <p:ext uri="{BB962C8B-B14F-4D97-AF65-F5344CB8AC3E}">
        <p14:creationId xmlns:p14="http://schemas.microsoft.com/office/powerpoint/2010/main" val="426929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pic>
        <p:nvPicPr>
          <p:cNvPr id="4" name="Picture 3" descr="Diagram of Dimensions of Formative Assessment">
            <a:extLst>
              <a:ext uri="{FF2B5EF4-FFF2-40B4-BE49-F238E27FC236}">
                <a16:creationId xmlns:a16="http://schemas.microsoft.com/office/drawing/2014/main" id="{0873B53B-E535-93AC-C5E7-FA6F12B9F561}"/>
              </a:ext>
            </a:extLst>
          </p:cNvPr>
          <p:cNvPicPr>
            <a:picLocks noChangeAspect="1"/>
          </p:cNvPicPr>
          <p:nvPr/>
        </p:nvPicPr>
        <p:blipFill rotWithShape="1">
          <a:blip r:embed="rId3"/>
          <a:srcRect l="2353" t="3127" r="2273" b="3003"/>
          <a:stretch/>
        </p:blipFill>
        <p:spPr bwMode="auto">
          <a:xfrm>
            <a:off x="2147850" y="426437"/>
            <a:ext cx="7896299" cy="6005125"/>
          </a:xfrm>
          <a:prstGeom prst="rect">
            <a:avLst/>
          </a:prstGeom>
          <a:ln>
            <a:noFill/>
          </a:ln>
          <a:extLst>
            <a:ext uri="{53640926-AAD7-44D8-BBD7-CCE9431645EC}">
              <a14:shadowObscured xmlns:a14="http://schemas.microsoft.com/office/drawing/2010/main"/>
            </a:ext>
          </a:extLst>
        </p:spPr>
      </p:pic>
      <p:sp>
        <p:nvSpPr>
          <p:cNvPr id="2" name="Title 1" hidden="1">
            <a:extLst>
              <a:ext uri="{FF2B5EF4-FFF2-40B4-BE49-F238E27FC236}">
                <a16:creationId xmlns:a16="http://schemas.microsoft.com/office/drawing/2014/main" id="{6BE542A8-6150-1523-370B-E38DF79C40EF}"/>
              </a:ext>
            </a:extLst>
          </p:cNvPr>
          <p:cNvSpPr>
            <a:spLocks noGrp="1"/>
          </p:cNvSpPr>
          <p:nvPr>
            <p:ph type="title" idx="4294967295"/>
          </p:nvPr>
        </p:nvSpPr>
        <p:spPr/>
        <p:txBody>
          <a:bodyPr/>
          <a:lstStyle/>
          <a:p>
            <a:r>
              <a:rPr lang="en-US" dirty="0"/>
              <a:t>Dimensions</a:t>
            </a:r>
            <a:r>
              <a:rPr lang="en-US" baseline="0" dirty="0"/>
              <a:t> of Formative Assessment</a:t>
            </a:r>
            <a:endParaRPr lang="en-US" dirty="0"/>
          </a:p>
        </p:txBody>
      </p:sp>
    </p:spTree>
    <p:extLst>
      <p:ext uri="{BB962C8B-B14F-4D97-AF65-F5344CB8AC3E}">
        <p14:creationId xmlns:p14="http://schemas.microsoft.com/office/powerpoint/2010/main" val="382498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03234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C328-EED7-0950-DD46-021DBF88880F}"/>
              </a:ext>
              <a:ext uri="{C183D7F6-B498-43B3-948B-1728B52AA6E4}">
                <adec:decorative xmlns:adec="http://schemas.microsoft.com/office/drawing/2017/decorative" val="1"/>
              </a:ext>
            </a:extLst>
          </p:cNvPr>
          <p:cNvSpPr txBox="1"/>
          <p:nvPr/>
        </p:nvSpPr>
        <p:spPr>
          <a:xfrm>
            <a:off x="11778917" y="738182"/>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15EAA6C0-BC76-099B-55E8-4D5A04D6FD1E}"/>
              </a:ext>
              <a:ext uri="{C183D7F6-B498-43B3-948B-1728B52AA6E4}">
                <adec:decorative xmlns:adec="http://schemas.microsoft.com/office/drawing/2017/decorative" val="1"/>
              </a:ext>
            </a:extLst>
          </p:cNvPr>
          <p:cNvSpPr txBox="1"/>
          <p:nvPr/>
        </p:nvSpPr>
        <p:spPr>
          <a:xfrm>
            <a:off x="0" y="738182"/>
            <a:ext cx="3715415"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902DB606-D1AC-E8A8-0DCF-A75961ABFE37}"/>
              </a:ext>
            </a:extLst>
          </p:cNvPr>
          <p:cNvSpPr txBox="1"/>
          <p:nvPr/>
        </p:nvSpPr>
        <p:spPr>
          <a:xfrm>
            <a:off x="129847" y="2551837"/>
            <a:ext cx="3455719" cy="1754326"/>
          </a:xfrm>
          <a:prstGeom prst="rect">
            <a:avLst/>
          </a:prstGeom>
          <a:noFill/>
          <a:ln>
            <a:noFill/>
          </a:ln>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Culture Exchange</a:t>
            </a:r>
          </a:p>
        </p:txBody>
      </p:sp>
      <p:pic>
        <p:nvPicPr>
          <p:cNvPr id="2" name="Picture 1">
            <a:extLst>
              <a:ext uri="{FF2B5EF4-FFF2-40B4-BE49-F238E27FC236}">
                <a16:creationId xmlns:a16="http://schemas.microsoft.com/office/drawing/2014/main" id="{8C1D7D0A-2F2B-0914-4886-DC4C67FABB8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18" t="8924" r="11325" b="52243"/>
          <a:stretch/>
        </p:blipFill>
        <p:spPr bwMode="auto">
          <a:xfrm>
            <a:off x="3751090" y="861567"/>
            <a:ext cx="7992151" cy="5181395"/>
          </a:xfrm>
          <a:prstGeom prst="rect">
            <a:avLst/>
          </a:prstGeom>
          <a:noFill/>
          <a:ln>
            <a:noFill/>
          </a:ln>
          <a:extLst>
            <a:ext uri="{53640926-AAD7-44D8-BBD7-CCE9431645EC}">
              <a14:shadowObscured xmlns:a14="http://schemas.microsoft.com/office/drawing/2010/main"/>
            </a:ext>
          </a:extLst>
        </p:spPr>
      </p:pic>
      <p:sp>
        <p:nvSpPr>
          <p:cNvPr id="3" name="Title 2" hidden="1">
            <a:extLst>
              <a:ext uri="{FF2B5EF4-FFF2-40B4-BE49-F238E27FC236}">
                <a16:creationId xmlns:a16="http://schemas.microsoft.com/office/drawing/2014/main" id="{EDA02EE9-1ABC-4019-AF50-12B1F40AA5A9}"/>
              </a:ext>
            </a:extLst>
          </p:cNvPr>
          <p:cNvSpPr>
            <a:spLocks noGrp="1"/>
          </p:cNvSpPr>
          <p:nvPr>
            <p:ph type="title" idx="4294967295"/>
          </p:nvPr>
        </p:nvSpPr>
        <p:spPr/>
        <p:txBody>
          <a:bodyPr/>
          <a:lstStyle/>
          <a:p>
            <a:r>
              <a:rPr lang="en-US" dirty="0"/>
              <a:t>Culture Exchange</a:t>
            </a:r>
          </a:p>
        </p:txBody>
      </p:sp>
    </p:spTree>
    <p:extLst>
      <p:ext uri="{BB962C8B-B14F-4D97-AF65-F5344CB8AC3E}">
        <p14:creationId xmlns:p14="http://schemas.microsoft.com/office/powerpoint/2010/main" val="44969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8C328-EED7-0950-DD46-021DBF88880F}"/>
              </a:ext>
              <a:ext uri="{C183D7F6-B498-43B3-948B-1728B52AA6E4}">
                <adec:decorative xmlns:adec="http://schemas.microsoft.com/office/drawing/2017/decorative" val="1"/>
              </a:ext>
            </a:extLst>
          </p:cNvPr>
          <p:cNvSpPr txBox="1"/>
          <p:nvPr/>
        </p:nvSpPr>
        <p:spPr>
          <a:xfrm>
            <a:off x="11778917" y="738182"/>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15EAA6C0-BC76-099B-55E8-4D5A04D6FD1E}"/>
              </a:ext>
              <a:ext uri="{C183D7F6-B498-43B3-948B-1728B52AA6E4}">
                <adec:decorative xmlns:adec="http://schemas.microsoft.com/office/drawing/2017/decorative" val="1"/>
              </a:ext>
            </a:extLst>
          </p:cNvPr>
          <p:cNvSpPr txBox="1"/>
          <p:nvPr/>
        </p:nvSpPr>
        <p:spPr>
          <a:xfrm>
            <a:off x="0" y="738182"/>
            <a:ext cx="3715415"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 name="Rectangle 1">
            <a:extLst>
              <a:ext uri="{FF2B5EF4-FFF2-40B4-BE49-F238E27FC236}">
                <a16:creationId xmlns:a16="http://schemas.microsoft.com/office/drawing/2014/main" id="{8A849FF7-ADF7-2E36-8E79-842FF7CE5D45}"/>
              </a:ext>
            </a:extLst>
          </p:cNvPr>
          <p:cNvSpPr/>
          <p:nvPr/>
        </p:nvSpPr>
        <p:spPr>
          <a:xfrm>
            <a:off x="235615" y="1228397"/>
            <a:ext cx="3479800" cy="4401205"/>
          </a:xfrm>
          <a:prstGeom prst="rect">
            <a:avLst/>
          </a:prstGeom>
        </p:spPr>
        <p:txBody>
          <a:bodyPr wrap="square">
            <a:spAutoFit/>
          </a:bodyPr>
          <a:lstStyle/>
          <a:p>
            <a:r>
              <a:rPr lang="en-US" sz="4000" b="1" u="sng" dirty="0">
                <a:solidFill>
                  <a:schemeClr val="bg1"/>
                </a:solidFill>
                <a:latin typeface="Arial" panose="020B0604020202020204" pitchFamily="34" charset="0"/>
                <a:cs typeface="Arial" panose="020B0604020202020204" pitchFamily="34" charset="0"/>
              </a:rPr>
              <a:t>Dimension </a:t>
            </a:r>
            <a:r>
              <a:rPr lang="en-US" sz="3600" b="1" u="sng" dirty="0">
                <a:solidFill>
                  <a:schemeClr val="bg1"/>
                </a:solidFill>
                <a:latin typeface="Arial" panose="020B0604020202020204" pitchFamily="34" charset="0"/>
                <a:cs typeface="Arial" panose="020B0604020202020204" pitchFamily="34" charset="0"/>
              </a:rPr>
              <a:t>1</a:t>
            </a:r>
            <a:r>
              <a:rPr lang="en-US" sz="4000" b="1" dirty="0">
                <a:solidFill>
                  <a:schemeClr val="bg1"/>
                </a:solidFill>
                <a:latin typeface="Arial" panose="020B0604020202020204" pitchFamily="34" charset="0"/>
                <a:cs typeface="Arial" panose="020B0604020202020204" pitchFamily="34" charset="0"/>
              </a:rPr>
              <a:t>:</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Learning Goals</a:t>
            </a:r>
          </a:p>
          <a:p>
            <a:endParaRPr lang="en-US" sz="4000" b="1" dirty="0">
              <a:solidFill>
                <a:schemeClr val="bg1"/>
              </a:solidFill>
              <a:latin typeface="Arial" panose="020B0604020202020204" pitchFamily="34" charset="0"/>
              <a:cs typeface="Arial" panose="020B0604020202020204" pitchFamily="34" charset="0"/>
            </a:endParaRPr>
          </a:p>
          <a:p>
            <a:r>
              <a:rPr lang="en-US" sz="4000" b="1" u="sng" dirty="0">
                <a:solidFill>
                  <a:schemeClr val="bg1"/>
                </a:solidFill>
                <a:latin typeface="Arial" panose="020B0604020202020204" pitchFamily="34" charset="0"/>
                <a:cs typeface="Arial" panose="020B0604020202020204" pitchFamily="34" charset="0"/>
              </a:rPr>
              <a:t>Dimension </a:t>
            </a:r>
            <a:r>
              <a:rPr lang="en-US" sz="3600" b="1" u="sng" dirty="0">
                <a:solidFill>
                  <a:schemeClr val="bg1"/>
                </a:solidFill>
                <a:latin typeface="Arial" panose="020B0604020202020204" pitchFamily="34" charset="0"/>
                <a:cs typeface="Arial" panose="020B0604020202020204" pitchFamily="34" charset="0"/>
              </a:rPr>
              <a:t>2</a:t>
            </a:r>
            <a:r>
              <a:rPr lang="en-US" sz="4000" b="1" dirty="0">
                <a:solidFill>
                  <a:schemeClr val="bg1"/>
                </a:solidFill>
                <a:latin typeface="Arial" panose="020B0604020202020204" pitchFamily="34" charset="0"/>
                <a:cs typeface="Arial" panose="020B0604020202020204" pitchFamily="34" charset="0"/>
              </a:rPr>
              <a:t>:</a:t>
            </a:r>
          </a:p>
          <a:p>
            <a:r>
              <a:rPr lang="en-US" sz="4000" b="1" dirty="0">
                <a:solidFill>
                  <a:schemeClr val="bg1"/>
                </a:solidFill>
                <a:latin typeface="Arial" panose="020B0604020202020204" pitchFamily="34" charset="0"/>
                <a:cs typeface="Arial" panose="020B0604020202020204" pitchFamily="34" charset="0"/>
              </a:rPr>
              <a:t>Criteria for Success</a:t>
            </a:r>
            <a:endParaRPr lang="en-US"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B9BF1D1-2030-086A-4CEA-E6CE1D45484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97" t="3424" r="2534" b="3309"/>
          <a:stretch/>
        </p:blipFill>
        <p:spPr bwMode="auto">
          <a:xfrm>
            <a:off x="4272151" y="812146"/>
            <a:ext cx="6950029" cy="5280238"/>
          </a:xfrm>
          <a:prstGeom prst="rect">
            <a:avLst/>
          </a:prstGeom>
          <a:noFill/>
          <a:ln>
            <a:noFill/>
          </a:ln>
          <a:extLst>
            <a:ext uri="{53640926-AAD7-44D8-BBD7-CCE9431645EC}">
              <a14:shadowObscured xmlns:a14="http://schemas.microsoft.com/office/drawing/2010/main"/>
            </a:ext>
          </a:extLst>
        </p:spPr>
      </p:pic>
      <p:sp>
        <p:nvSpPr>
          <p:cNvPr id="3" name="Title 2" hidden="1">
            <a:extLst>
              <a:ext uri="{FF2B5EF4-FFF2-40B4-BE49-F238E27FC236}">
                <a16:creationId xmlns:a16="http://schemas.microsoft.com/office/drawing/2014/main" id="{32E0E1E1-3E9D-37BB-5DFA-685C412D6259}"/>
              </a:ext>
            </a:extLst>
          </p:cNvPr>
          <p:cNvSpPr>
            <a:spLocks noGrp="1"/>
          </p:cNvSpPr>
          <p:nvPr>
            <p:ph type="title" idx="4294967295"/>
          </p:nvPr>
        </p:nvSpPr>
        <p:spPr/>
        <p:txBody>
          <a:bodyPr/>
          <a:lstStyle/>
          <a:p>
            <a:r>
              <a:rPr lang="en-US" dirty="0"/>
              <a:t>Dimension 1 &amp; 2</a:t>
            </a:r>
          </a:p>
        </p:txBody>
      </p:sp>
    </p:spTree>
    <p:extLst>
      <p:ext uri="{BB962C8B-B14F-4D97-AF65-F5344CB8AC3E}">
        <p14:creationId xmlns:p14="http://schemas.microsoft.com/office/powerpoint/2010/main" val="56022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Rubrics</a:t>
            </a:r>
            <a:r>
              <a:rPr lang="en-US" baseline="0" dirty="0"/>
              <a:t> describe the level of implementation</a:t>
            </a:r>
            <a:endParaRPr lang="en-US" dirty="0"/>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8AAEBC4D-0DF8-D59E-C474-3787372DF6A7}"/>
              </a:ext>
            </a:extLst>
          </p:cNvPr>
          <p:cNvSpPr txBox="1"/>
          <p:nvPr/>
        </p:nvSpPr>
        <p:spPr>
          <a:xfrm>
            <a:off x="1009650" y="983337"/>
            <a:ext cx="10172700" cy="5328062"/>
          </a:xfrm>
          <a:prstGeom prst="rect">
            <a:avLst/>
          </a:prstGeom>
          <a:noFill/>
          <a:ln>
            <a:noFill/>
          </a:ln>
        </p:spPr>
        <p:txBody>
          <a:bodyPr wrap="square" rtlCol="0">
            <a:spAutoFit/>
          </a:bodyPr>
          <a:lstStyle/>
          <a:p>
            <a:pPr marL="0" marR="0" algn="ctr">
              <a:lnSpc>
                <a:spcPct val="107000"/>
              </a:lnSpc>
              <a:spcBef>
                <a:spcPts val="0"/>
              </a:spcBef>
              <a:spcAft>
                <a:spcPts val="800"/>
              </a:spcAft>
            </a:pPr>
            <a:r>
              <a:rPr lang="en-US" sz="5400" b="1" i="1" dirty="0">
                <a:solidFill>
                  <a:srgbClr val="BF0D3E"/>
                </a:solidFill>
                <a:effectLst/>
                <a:latin typeface="Arial" panose="020B0604020202020204" pitchFamily="34" charset="0"/>
                <a:ea typeface="Calibri" panose="020F0502020204030204" pitchFamily="34" charset="0"/>
                <a:cs typeface="Arial" panose="020B0604020202020204" pitchFamily="34" charset="0"/>
              </a:rPr>
              <a:t>Rubrics describe the</a:t>
            </a:r>
          </a:p>
          <a:p>
            <a:pPr marL="0" marR="0" algn="ctr">
              <a:lnSpc>
                <a:spcPct val="107000"/>
              </a:lnSpc>
              <a:spcBef>
                <a:spcPts val="0"/>
              </a:spcBef>
              <a:spcAft>
                <a:spcPts val="800"/>
              </a:spcAft>
            </a:pPr>
            <a:r>
              <a:rPr lang="en-US" sz="5400" b="1" i="1" dirty="0">
                <a:solidFill>
                  <a:srgbClr val="BF0D3E"/>
                </a:solidFill>
                <a:effectLst/>
                <a:latin typeface="Arial" panose="020B0604020202020204" pitchFamily="34" charset="0"/>
                <a:ea typeface="Calibri" panose="020F0502020204030204" pitchFamily="34" charset="0"/>
                <a:cs typeface="Arial" panose="020B0604020202020204" pitchFamily="34" charset="0"/>
              </a:rPr>
              <a:t>level of implementation</a:t>
            </a:r>
          </a:p>
          <a:p>
            <a:pPr marL="0" marR="0" algn="ctr">
              <a:lnSpc>
                <a:spcPct val="107000"/>
              </a:lnSpc>
              <a:spcBef>
                <a:spcPts val="0"/>
              </a:spcBef>
              <a:spcAft>
                <a:spcPts val="800"/>
              </a:spcAft>
            </a:pPr>
            <a:r>
              <a:rPr lang="en-US" sz="54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NOT the</a:t>
            </a:r>
          </a:p>
          <a:p>
            <a:pPr marL="0" marR="0" algn="ctr">
              <a:lnSpc>
                <a:spcPct val="107000"/>
              </a:lnSpc>
              <a:spcBef>
                <a:spcPts val="0"/>
              </a:spcBef>
              <a:spcAft>
                <a:spcPts val="800"/>
              </a:spcAft>
            </a:pPr>
            <a:r>
              <a:rPr lang="en-US" sz="54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level of expertise</a:t>
            </a:r>
          </a:p>
          <a:p>
            <a:pPr marL="0" marR="0" algn="ctr">
              <a:lnSpc>
                <a:spcPct val="107000"/>
              </a:lnSpc>
              <a:spcBef>
                <a:spcPts val="0"/>
              </a:spcBef>
              <a:spcAft>
                <a:spcPts val="800"/>
              </a:spcAft>
            </a:pPr>
            <a:r>
              <a:rPr lang="en-US" sz="5400" b="1" dirty="0">
                <a:solidFill>
                  <a:srgbClr val="012369"/>
                </a:solidFill>
                <a:effectLst/>
                <a:latin typeface="Arial" panose="020B0604020202020204" pitchFamily="34" charset="0"/>
                <a:ea typeface="Calibri" panose="020F0502020204030204" pitchFamily="34" charset="0"/>
                <a:cs typeface="Arial" panose="020B0604020202020204" pitchFamily="34" charset="0"/>
              </a:rPr>
              <a:t>of a teacher.</a:t>
            </a:r>
            <a:endParaRPr lang="en-US" sz="5400" b="1" dirty="0">
              <a:effectLst/>
              <a:latin typeface="Arial" panose="020B0604020202020204" pitchFamily="34" charset="0"/>
              <a:ea typeface="Calibri" panose="020F050202020403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295049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D27F8-A46C-6AB8-4BE7-E76F6414B29C}"/>
              </a:ext>
              <a:ext uri="{C183D7F6-B498-43B3-948B-1728B52AA6E4}">
                <adec:decorative xmlns:adec="http://schemas.microsoft.com/office/drawing/2017/decorative" val="1"/>
              </a:ext>
            </a:extLst>
          </p:cNvPr>
          <p:cNvSpPr txBox="1"/>
          <p:nvPr/>
        </p:nvSpPr>
        <p:spPr>
          <a:xfrm>
            <a:off x="581025" y="501650"/>
            <a:ext cx="11029950" cy="58547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quot;&quot;">
            <a:extLst>
              <a:ext uri="{FF2B5EF4-FFF2-40B4-BE49-F238E27FC236}">
                <a16:creationId xmlns:a16="http://schemas.microsoft.com/office/drawing/2014/main" id="{8372C583-2603-4E4C-B851-71E3E2EB4592}"/>
              </a:ext>
            </a:extLst>
          </p:cNvPr>
          <p:cNvPicPr/>
          <p:nvPr/>
        </p:nvPicPr>
        <p:blipFill>
          <a:blip r:embed="rId3">
            <a:duotone>
              <a:srgbClr val="4472C4">
                <a:shade val="45000"/>
                <a:satMod val="135000"/>
              </a:srgb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71750" y="1266666"/>
            <a:ext cx="7048500" cy="4324668"/>
          </a:xfrm>
          <a:prstGeom prst="rect">
            <a:avLst/>
          </a:prstGeom>
          <a:noFill/>
        </p:spPr>
      </p:pic>
      <p:sp>
        <p:nvSpPr>
          <p:cNvPr id="6" name="Text Box 3">
            <a:extLst>
              <a:ext uri="{FF2B5EF4-FFF2-40B4-BE49-F238E27FC236}">
                <a16:creationId xmlns:a16="http://schemas.microsoft.com/office/drawing/2014/main" id="{BF877A7A-A9E4-BBB7-C2E6-C00ABD6895F2}"/>
              </a:ext>
            </a:extLst>
          </p:cNvPr>
          <p:cNvSpPr txBox="1"/>
          <p:nvPr/>
        </p:nvSpPr>
        <p:spPr>
          <a:xfrm>
            <a:off x="787400" y="3200400"/>
            <a:ext cx="3465623" cy="105255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5400" b="1" dirty="0">
                <a:solidFill>
                  <a:srgbClr val="BF0D3E"/>
                </a:solidFill>
                <a:latin typeface="Arial Black" panose="020B0A04020102020204" pitchFamily="34" charset="0"/>
                <a:ea typeface="Calibri" panose="020F0502020204030204" pitchFamily="34" charset="0"/>
                <a:cs typeface="Arial" panose="020B0604020202020204" pitchFamily="34" charset="0"/>
              </a:rPr>
              <a:t> Actively</a:t>
            </a:r>
            <a:endParaRPr kumimoji="0" lang="en-US" sz="54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8" name="Text Box 3">
            <a:extLst>
              <a:ext uri="{FF2B5EF4-FFF2-40B4-BE49-F238E27FC236}">
                <a16:creationId xmlns:a16="http://schemas.microsoft.com/office/drawing/2014/main" id="{DE694214-88CA-8EE5-ED07-9C114FCD72F8}"/>
              </a:ext>
            </a:extLst>
          </p:cNvPr>
          <p:cNvSpPr txBox="1"/>
          <p:nvPr/>
        </p:nvSpPr>
        <p:spPr>
          <a:xfrm>
            <a:off x="6879265" y="2641600"/>
            <a:ext cx="4622926" cy="82498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rPr>
              <a:t>Connecting</a:t>
            </a:r>
            <a:endParaRPr kumimoji="0" lang="en-US" sz="28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15B3400D-98AC-9E1E-48C2-62B28587995C}"/>
              </a:ext>
            </a:extLst>
          </p:cNvPr>
          <p:cNvSpPr>
            <a:spLocks noGrp="1"/>
          </p:cNvSpPr>
          <p:nvPr>
            <p:ph type="title" idx="4294967295"/>
          </p:nvPr>
        </p:nvSpPr>
        <p:spPr/>
        <p:txBody>
          <a:bodyPr/>
          <a:lstStyle/>
          <a:p>
            <a:r>
              <a:rPr lang="en-US" dirty="0"/>
              <a:t>Actively Connecting</a:t>
            </a:r>
          </a:p>
        </p:txBody>
      </p:sp>
    </p:spTree>
    <p:extLst>
      <p:ext uri="{BB962C8B-B14F-4D97-AF65-F5344CB8AC3E}">
        <p14:creationId xmlns:p14="http://schemas.microsoft.com/office/powerpoint/2010/main" val="73394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D21AF-BE06-D058-2FEB-D15681067558}"/>
              </a:ext>
              <a:ext uri="{C183D7F6-B498-43B3-948B-1728B52AA6E4}">
                <adec:decorative xmlns:adec="http://schemas.microsoft.com/office/drawing/2017/decorative" val="1"/>
              </a:ext>
            </a:extLst>
          </p:cNvPr>
          <p:cNvSpPr txBox="1"/>
          <p:nvPr/>
        </p:nvSpPr>
        <p:spPr>
          <a:xfrm>
            <a:off x="615176" y="458470"/>
            <a:ext cx="10961648" cy="5941060"/>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Arrow: Right 2">
            <a:extLst>
              <a:ext uri="{FF2B5EF4-FFF2-40B4-BE49-F238E27FC236}">
                <a16:creationId xmlns:a16="http://schemas.microsoft.com/office/drawing/2014/main" id="{476A0D4C-91E5-345D-BE75-074D01703EE4}"/>
              </a:ext>
              <a:ext uri="{C183D7F6-B498-43B3-948B-1728B52AA6E4}">
                <adec:decorative xmlns:adec="http://schemas.microsoft.com/office/drawing/2017/decorative" val="1"/>
              </a:ext>
            </a:extLst>
          </p:cNvPr>
          <p:cNvSpPr/>
          <p:nvPr/>
        </p:nvSpPr>
        <p:spPr>
          <a:xfrm>
            <a:off x="1008575" y="729234"/>
            <a:ext cx="10174850" cy="5440680"/>
          </a:xfrm>
          <a:prstGeom prst="rightArrow">
            <a:avLst/>
          </a:prstGeom>
          <a:solidFill>
            <a:srgbClr val="01236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B24360-9DFB-BEC5-C1FC-172A5E008FE8}"/>
              </a:ext>
              <a:ext uri="{C183D7F6-B498-43B3-948B-1728B52AA6E4}">
                <adec:decorative xmlns:adec="http://schemas.microsoft.com/office/drawing/2017/decorative" val="1"/>
              </a:ext>
            </a:extLst>
          </p:cNvPr>
          <p:cNvSpPr/>
          <p:nvPr/>
        </p:nvSpPr>
        <p:spPr>
          <a:xfrm>
            <a:off x="1147841" y="2491740"/>
            <a:ext cx="194674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34E8C42-ADDF-1EEF-D44F-276156562E56}"/>
              </a:ext>
              <a:ext uri="{C183D7F6-B498-43B3-948B-1728B52AA6E4}">
                <adec:decorative xmlns:adec="http://schemas.microsoft.com/office/drawing/2017/decorative" val="1"/>
              </a:ext>
            </a:extLst>
          </p:cNvPr>
          <p:cNvSpPr/>
          <p:nvPr/>
        </p:nvSpPr>
        <p:spPr>
          <a:xfrm>
            <a:off x="3456344" y="2491740"/>
            <a:ext cx="194674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22B67F9-687C-DB2D-B902-6A67DBF5B031}"/>
              </a:ext>
              <a:ext uri="{C183D7F6-B498-43B3-948B-1728B52AA6E4}">
                <adec:decorative xmlns:adec="http://schemas.microsoft.com/office/drawing/2017/decorative" val="1"/>
              </a:ext>
            </a:extLst>
          </p:cNvPr>
          <p:cNvSpPr/>
          <p:nvPr/>
        </p:nvSpPr>
        <p:spPr>
          <a:xfrm>
            <a:off x="5780979" y="2491740"/>
            <a:ext cx="194674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565A109-4E83-3485-9047-F2CDC7ECAD71}"/>
              </a:ext>
              <a:ext uri="{C183D7F6-B498-43B3-948B-1728B52AA6E4}">
                <adec:decorative xmlns:adec="http://schemas.microsoft.com/office/drawing/2017/decorative" val="1"/>
              </a:ext>
            </a:extLst>
          </p:cNvPr>
          <p:cNvSpPr/>
          <p:nvPr/>
        </p:nvSpPr>
        <p:spPr>
          <a:xfrm>
            <a:off x="8105614" y="2512314"/>
            <a:ext cx="1946740" cy="1874520"/>
          </a:xfrm>
          <a:prstGeom prst="roundRect">
            <a:avLst/>
          </a:prstGeom>
          <a:solidFill>
            <a:schemeClr val="bg1"/>
          </a:solidFill>
          <a:ln w="381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1F9B5D-4CC5-7831-4090-BC70328B1310}"/>
              </a:ext>
            </a:extLst>
          </p:cNvPr>
          <p:cNvSpPr txBox="1"/>
          <p:nvPr/>
        </p:nvSpPr>
        <p:spPr>
          <a:xfrm>
            <a:off x="1346842" y="3034075"/>
            <a:ext cx="1516474"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Topic</a:t>
            </a:r>
          </a:p>
        </p:txBody>
      </p:sp>
      <p:sp>
        <p:nvSpPr>
          <p:cNvPr id="9" name="TextBox 8">
            <a:extLst>
              <a:ext uri="{FF2B5EF4-FFF2-40B4-BE49-F238E27FC236}">
                <a16:creationId xmlns:a16="http://schemas.microsoft.com/office/drawing/2014/main" id="{C52E6DFE-3FCF-82A5-F7A1-41B143092FBA}"/>
              </a:ext>
            </a:extLst>
          </p:cNvPr>
          <p:cNvSpPr txBox="1"/>
          <p:nvPr/>
        </p:nvSpPr>
        <p:spPr>
          <a:xfrm>
            <a:off x="3687418" y="3034075"/>
            <a:ext cx="1478385"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Goal</a:t>
            </a:r>
          </a:p>
        </p:txBody>
      </p:sp>
      <p:sp>
        <p:nvSpPr>
          <p:cNvPr id="10" name="TextBox 9">
            <a:extLst>
              <a:ext uri="{FF2B5EF4-FFF2-40B4-BE49-F238E27FC236}">
                <a16:creationId xmlns:a16="http://schemas.microsoft.com/office/drawing/2014/main" id="{B38575F6-1000-5BB2-9887-F4A7A39607B8}"/>
              </a:ext>
            </a:extLst>
          </p:cNvPr>
          <p:cNvSpPr txBox="1"/>
          <p:nvPr/>
        </p:nvSpPr>
        <p:spPr>
          <a:xfrm>
            <a:off x="5973135" y="2828835"/>
            <a:ext cx="1549612" cy="1200329"/>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Criteria                   for                        Success</a:t>
            </a:r>
          </a:p>
        </p:txBody>
      </p:sp>
      <p:sp>
        <p:nvSpPr>
          <p:cNvPr id="11" name="TextBox 10">
            <a:extLst>
              <a:ext uri="{FF2B5EF4-FFF2-40B4-BE49-F238E27FC236}">
                <a16:creationId xmlns:a16="http://schemas.microsoft.com/office/drawing/2014/main" id="{79C965B5-A68B-1B44-08B6-4FBBCDA8EF89}"/>
              </a:ext>
            </a:extLst>
          </p:cNvPr>
          <p:cNvSpPr txBox="1"/>
          <p:nvPr/>
        </p:nvSpPr>
        <p:spPr>
          <a:xfrm>
            <a:off x="8299470" y="3034075"/>
            <a:ext cx="1478385" cy="830997"/>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Learning</a:t>
            </a:r>
          </a:p>
          <a:p>
            <a:pPr algn="ctr"/>
            <a:r>
              <a:rPr lang="en-US" sz="2400" b="1" dirty="0">
                <a:solidFill>
                  <a:srgbClr val="BF0D3E"/>
                </a:solidFill>
                <a:latin typeface="Arial" panose="020B0604020202020204" pitchFamily="34" charset="0"/>
                <a:cs typeface="Arial" panose="020B0604020202020204" pitchFamily="34" charset="0"/>
              </a:rPr>
              <a:t>Task</a:t>
            </a:r>
          </a:p>
        </p:txBody>
      </p:sp>
      <p:sp>
        <p:nvSpPr>
          <p:cNvPr id="12" name="Title 11" hidden="1">
            <a:extLst>
              <a:ext uri="{FF2B5EF4-FFF2-40B4-BE49-F238E27FC236}">
                <a16:creationId xmlns:a16="http://schemas.microsoft.com/office/drawing/2014/main" id="{6F6A4AAE-D2C9-D3AD-41EB-4AABCEE50C1B}"/>
              </a:ext>
            </a:extLst>
          </p:cNvPr>
          <p:cNvSpPr>
            <a:spLocks noGrp="1"/>
          </p:cNvSpPr>
          <p:nvPr>
            <p:ph type="title" idx="4294967295"/>
          </p:nvPr>
        </p:nvSpPr>
        <p:spPr/>
        <p:txBody>
          <a:bodyPr/>
          <a:lstStyle/>
          <a:p>
            <a:r>
              <a:rPr lang="en-US" dirty="0"/>
              <a:t>Learning Goals and Criteria for Success</a:t>
            </a:r>
          </a:p>
        </p:txBody>
      </p:sp>
    </p:spTree>
    <p:extLst>
      <p:ext uri="{BB962C8B-B14F-4D97-AF65-F5344CB8AC3E}">
        <p14:creationId xmlns:p14="http://schemas.microsoft.com/office/powerpoint/2010/main" val="413580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descr="&quot;&quot;">
            <a:extLst>
              <a:ext uri="{FF2B5EF4-FFF2-40B4-BE49-F238E27FC236}">
                <a16:creationId xmlns:a16="http://schemas.microsoft.com/office/drawing/2014/main" id="{E1689BF5-04B1-4BBB-AA19-AB00CF7D59FE}"/>
              </a:ext>
            </a:extLst>
          </p:cNvPr>
          <p:cNvSpPr txBox="1"/>
          <p:nvPr/>
        </p:nvSpPr>
        <p:spPr>
          <a:xfrm>
            <a:off x="7654" y="373372"/>
            <a:ext cx="11692064" cy="4164133"/>
          </a:xfrm>
          <a:prstGeom prst="rect">
            <a:avLst/>
          </a:prstGeom>
          <a:gradFill flip="none" rotWithShape="1">
            <a:gsLst>
              <a:gs pos="0">
                <a:srgbClr val="8090B4">
                  <a:tint val="66000"/>
                  <a:satMod val="160000"/>
                </a:srgbClr>
              </a:gs>
              <a:gs pos="50000">
                <a:srgbClr val="8090B4">
                  <a:tint val="44500"/>
                  <a:satMod val="160000"/>
                </a:srgbClr>
              </a:gs>
              <a:gs pos="100000">
                <a:srgbClr val="8090B4">
                  <a:tint val="23500"/>
                  <a:satMod val="160000"/>
                </a:srgbClr>
              </a:gs>
            </a:gsLst>
            <a:lin ang="16200000" scaled="1"/>
            <a:tileRect/>
          </a:gra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4" name="Rectangle 23" descr="&quot;&quot;">
            <a:extLst>
              <a:ext uri="{FF2B5EF4-FFF2-40B4-BE49-F238E27FC236}">
                <a16:creationId xmlns:a16="http://schemas.microsoft.com/office/drawing/2014/main" id="{22A45788-C148-4C36-A0B0-A8C9E6CE7D51}"/>
              </a:ext>
            </a:extLst>
          </p:cNvPr>
          <p:cNvSpPr/>
          <p:nvPr/>
        </p:nvSpPr>
        <p:spPr>
          <a:xfrm>
            <a:off x="-30602" y="6452639"/>
            <a:ext cx="11707367" cy="42895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descr="&quot;&quot;">
            <a:extLst>
              <a:ext uri="{FF2B5EF4-FFF2-40B4-BE49-F238E27FC236}">
                <a16:creationId xmlns:a16="http://schemas.microsoft.com/office/drawing/2014/main" id="{C9557DA1-9D8C-4403-9B13-31C68A8A287F}"/>
              </a:ext>
            </a:extLst>
          </p:cNvPr>
          <p:cNvSpPr/>
          <p:nvPr/>
        </p:nvSpPr>
        <p:spPr>
          <a:xfrm>
            <a:off x="-30602" y="4478556"/>
            <a:ext cx="11722671" cy="131120"/>
          </a:xfrm>
          <a:prstGeom prst="rect">
            <a:avLst/>
          </a:prstGeom>
          <a:solidFill>
            <a:srgbClr val="41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quot;&quot;">
            <a:extLst>
              <a:ext uri="{FF2B5EF4-FFF2-40B4-BE49-F238E27FC236}">
                <a16:creationId xmlns:a16="http://schemas.microsoft.com/office/drawing/2014/main" id="{0C30BBF3-A3E9-4BAD-A3B8-8FFA03B5578A}"/>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66587" y="443887"/>
            <a:ext cx="2702165" cy="6871634"/>
          </a:xfrm>
          <a:prstGeom prst="rect">
            <a:avLst/>
          </a:prstGeom>
        </p:spPr>
      </p:pic>
      <p:sp>
        <p:nvSpPr>
          <p:cNvPr id="2" name="Rectangle 1" descr="&quot;&quot;">
            <a:extLst>
              <a:ext uri="{FF2B5EF4-FFF2-40B4-BE49-F238E27FC236}">
                <a16:creationId xmlns:a16="http://schemas.microsoft.com/office/drawing/2014/main" id="{50991B0C-5F9F-4EB4-AF77-A34110C19FED}"/>
              </a:ext>
            </a:extLst>
          </p:cNvPr>
          <p:cNvSpPr/>
          <p:nvPr/>
        </p:nvSpPr>
        <p:spPr>
          <a:xfrm>
            <a:off x="0" y="-1"/>
            <a:ext cx="11692064" cy="37337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Image result for free clipart art easel">
            <a:extLst>
              <a:ext uri="{FF2B5EF4-FFF2-40B4-BE49-F238E27FC236}">
                <a16:creationId xmlns:a16="http://schemas.microsoft.com/office/drawing/2014/main" id="{E91BF00F-AD14-4CD7-A09C-2EA803F8E8E3}"/>
              </a:ext>
            </a:extLst>
          </p:cNvPr>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405145" y="898451"/>
            <a:ext cx="1780306" cy="4286236"/>
          </a:xfrm>
          <a:prstGeom prst="rect">
            <a:avLst/>
          </a:prstGeom>
          <a:noFill/>
          <a:ln>
            <a:noFill/>
          </a:ln>
          <a:effectLst>
            <a:outerShdw blurRad="50800" dist="38100" algn="l" rotWithShape="0">
              <a:prstClr val="black">
                <a:alpha val="40000"/>
              </a:prstClr>
            </a:outerShdw>
          </a:effectLst>
        </p:spPr>
      </p:pic>
      <p:pic>
        <p:nvPicPr>
          <p:cNvPr id="11" name="Picture 10" descr="Image result for free clipart art easel">
            <a:extLst>
              <a:ext uri="{FF2B5EF4-FFF2-40B4-BE49-F238E27FC236}">
                <a16:creationId xmlns:a16="http://schemas.microsoft.com/office/drawing/2014/main" id="{341DE46C-29CC-4A1C-9E3A-4758C81842BA}"/>
              </a:ext>
            </a:extLst>
          </p:cNvPr>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48599" y="1124772"/>
            <a:ext cx="2223139" cy="5767267"/>
          </a:xfrm>
          <a:prstGeom prst="rect">
            <a:avLst/>
          </a:prstGeom>
          <a:noFill/>
          <a:effectLst>
            <a:outerShdw blurRad="50800" dist="38100" algn="l" rotWithShape="0">
              <a:prstClr val="black">
                <a:alpha val="40000"/>
              </a:prstClr>
            </a:outerShdw>
          </a:effectLst>
        </p:spPr>
      </p:pic>
      <p:pic>
        <p:nvPicPr>
          <p:cNvPr id="19" name="Picture 18" descr="Image result for free clipart art easel">
            <a:extLst>
              <a:ext uri="{FF2B5EF4-FFF2-40B4-BE49-F238E27FC236}">
                <a16:creationId xmlns:a16="http://schemas.microsoft.com/office/drawing/2014/main" id="{04A7380B-3769-4C46-B62A-0E7F00131E88}"/>
              </a:ext>
            </a:extLst>
          </p:cNvPr>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48717" y="967837"/>
            <a:ext cx="2117996" cy="5067083"/>
          </a:xfrm>
          <a:prstGeom prst="rect">
            <a:avLst/>
          </a:prstGeom>
          <a:noFill/>
          <a:effectLst>
            <a:outerShdw blurRad="50800" dist="38100" algn="l" rotWithShape="0">
              <a:prstClr val="black">
                <a:alpha val="40000"/>
              </a:prstClr>
            </a:outerShdw>
          </a:effectLst>
        </p:spPr>
      </p:pic>
      <p:sp>
        <p:nvSpPr>
          <p:cNvPr id="22" name="TextBox 21" descr="&quot;&quot;">
            <a:extLst>
              <a:ext uri="{FF2B5EF4-FFF2-40B4-BE49-F238E27FC236}">
                <a16:creationId xmlns:a16="http://schemas.microsoft.com/office/drawing/2014/main" id="{09333861-CBA1-413B-9540-02701AF429E9}"/>
              </a:ext>
            </a:extLst>
          </p:cNvPr>
          <p:cNvSpPr txBox="1"/>
          <p:nvPr/>
        </p:nvSpPr>
        <p:spPr>
          <a:xfrm>
            <a:off x="6980074" y="1513212"/>
            <a:ext cx="1960188" cy="2576222"/>
          </a:xfrm>
          <a:prstGeom prst="rect">
            <a:avLst/>
          </a:prstGeom>
          <a:solidFill>
            <a:schemeClr val="bg1"/>
          </a:solidFill>
          <a:ln>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DA3DBB0E-842E-42BE-84E1-36A5C17FA83D}"/>
              </a:ext>
            </a:extLst>
          </p:cNvPr>
          <p:cNvSpPr txBox="1"/>
          <p:nvPr/>
        </p:nvSpPr>
        <p:spPr>
          <a:xfrm>
            <a:off x="1064570" y="968948"/>
            <a:ext cx="2226129" cy="3000250"/>
          </a:xfrm>
          <a:prstGeom prst="rect">
            <a:avLst/>
          </a:prstGeom>
          <a:solidFill>
            <a:schemeClr val="bg1"/>
          </a:solidFill>
          <a:ln>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5BD4E43F-F15F-4779-B873-2C3186E093C4}"/>
              </a:ext>
            </a:extLst>
          </p:cNvPr>
          <p:cNvSpPr txBox="1"/>
          <p:nvPr/>
        </p:nvSpPr>
        <p:spPr>
          <a:xfrm>
            <a:off x="1077863" y="1711298"/>
            <a:ext cx="2236645" cy="144655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Gallery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mn-ea"/>
                <a:cs typeface="Arial" panose="020B0604020202020204" pitchFamily="34" charset="0"/>
              </a:rPr>
              <a:t>Walk</a:t>
            </a:r>
          </a:p>
        </p:txBody>
      </p:sp>
      <p:sp>
        <p:nvSpPr>
          <p:cNvPr id="8" name="TextBox 7" descr="&quot;&quot;">
            <a:extLst>
              <a:ext uri="{FF2B5EF4-FFF2-40B4-BE49-F238E27FC236}">
                <a16:creationId xmlns:a16="http://schemas.microsoft.com/office/drawing/2014/main" id="{E4C1D0EE-1D4F-424B-BF94-0F2C91F17C79}"/>
              </a:ext>
            </a:extLst>
          </p:cNvPr>
          <p:cNvSpPr txBox="1"/>
          <p:nvPr/>
        </p:nvSpPr>
        <p:spPr>
          <a:xfrm>
            <a:off x="9498049" y="1174898"/>
            <a:ext cx="1586759" cy="1965732"/>
          </a:xfrm>
          <a:prstGeom prst="rect">
            <a:avLst/>
          </a:prstGeom>
          <a:solidFill>
            <a:schemeClr val="bg1"/>
          </a:solidFill>
          <a:ln>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1" name="TextBox 20" descr="&quot;&quot;">
            <a:extLst>
              <a:ext uri="{FF2B5EF4-FFF2-40B4-BE49-F238E27FC236}">
                <a16:creationId xmlns:a16="http://schemas.microsoft.com/office/drawing/2014/main" id="{49CBAA5B-4B95-4F4A-9C50-05EEA6D9F81B}"/>
              </a:ext>
            </a:extLst>
          </p:cNvPr>
          <p:cNvSpPr txBox="1"/>
          <p:nvPr/>
        </p:nvSpPr>
        <p:spPr>
          <a:xfrm>
            <a:off x="4485003" y="1290084"/>
            <a:ext cx="1879466" cy="2294317"/>
          </a:xfrm>
          <a:prstGeom prst="rect">
            <a:avLst/>
          </a:prstGeom>
          <a:solidFill>
            <a:schemeClr val="bg1"/>
          </a:solidFill>
          <a:ln>
            <a:solidFill>
              <a:srgbClr val="002F8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Gallery Walk</a:t>
            </a:r>
          </a:p>
        </p:txBody>
      </p:sp>
      <p:pic>
        <p:nvPicPr>
          <p:cNvPr id="7" name="Picture 6">
            <a:extLst>
              <a:ext uri="{FF2B5EF4-FFF2-40B4-BE49-F238E27FC236}">
                <a16:creationId xmlns:a16="http://schemas.microsoft.com/office/drawing/2014/main" id="{B17FAA09-163B-1EC5-8B92-14BDBE5A2488}"/>
              </a:ext>
              <a:ext uri="{C183D7F6-B498-43B3-948B-1728B52AA6E4}">
                <adec:decorative xmlns:adec="http://schemas.microsoft.com/office/drawing/2017/decorative" val="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43890" t="9083" r="6561" b="8549"/>
          <a:stretch/>
        </p:blipFill>
        <p:spPr bwMode="auto">
          <a:xfrm>
            <a:off x="4706754" y="1780445"/>
            <a:ext cx="1389246" cy="1299192"/>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7329CEF-9BD3-2BC5-1A91-0585A82E53D9}"/>
              </a:ext>
              <a:ext uri="{C183D7F6-B498-43B3-948B-1728B52AA6E4}">
                <adec:decorative xmlns:adec="http://schemas.microsoft.com/office/drawing/2017/decorative" val="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43890" t="9083" r="6561" b="8549"/>
          <a:stretch/>
        </p:blipFill>
        <p:spPr bwMode="auto">
          <a:xfrm>
            <a:off x="9731055" y="1641324"/>
            <a:ext cx="1116731" cy="1044341"/>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6E7B807-BADB-2289-D43B-449C11E3DBAA}"/>
              </a:ext>
              <a:ext uri="{C183D7F6-B498-43B3-948B-1728B52AA6E4}">
                <adec:decorative xmlns:adec="http://schemas.microsoft.com/office/drawing/2017/decorative" val="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l="43890" t="9083" r="6561" b="8549"/>
          <a:stretch/>
        </p:blipFill>
        <p:spPr bwMode="auto">
          <a:xfrm>
            <a:off x="7176757" y="1734875"/>
            <a:ext cx="1566822" cy="1465256"/>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D2FA2BB7-8CA8-2813-0D45-450DA470005C}"/>
              </a:ext>
            </a:extLst>
          </p:cNvPr>
          <p:cNvSpPr txBox="1"/>
          <p:nvPr/>
        </p:nvSpPr>
        <p:spPr>
          <a:xfrm>
            <a:off x="7027321" y="3157663"/>
            <a:ext cx="1865694" cy="954107"/>
          </a:xfrm>
          <a:prstGeom prst="rect">
            <a:avLst/>
          </a:prstGeom>
          <a:noFill/>
          <a:ln>
            <a:noFill/>
          </a:ln>
        </p:spPr>
        <p:txBody>
          <a:bodyPr wrap="square" rtlCol="0">
            <a:spAutoFit/>
          </a:bodyPr>
          <a:lstStyle/>
          <a:p>
            <a:pPr algn="ctr"/>
            <a:r>
              <a:rPr lang="en-US" sz="2800" b="1" dirty="0">
                <a:solidFill>
                  <a:srgbClr val="012369"/>
                </a:solidFill>
                <a:latin typeface="Arial" panose="020B0604020202020204" pitchFamily="34" charset="0"/>
                <a:cs typeface="Arial" panose="020B0604020202020204" pitchFamily="34" charset="0"/>
              </a:rPr>
              <a:t>Peer Feedback</a:t>
            </a:r>
          </a:p>
        </p:txBody>
      </p:sp>
    </p:spTree>
    <p:extLst>
      <p:ext uri="{BB962C8B-B14F-4D97-AF65-F5344CB8AC3E}">
        <p14:creationId xmlns:p14="http://schemas.microsoft.com/office/powerpoint/2010/main" val="302383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33330" y="399361"/>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Leaf</a:t>
            </a:r>
            <a:r>
              <a:rPr lang="en-US" baseline="0" dirty="0"/>
              <a:t> rippling in water</a:t>
            </a:r>
            <a:endParaRPr lang="en-US" dirty="0"/>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74D59879-DF97-61B6-AAC3-BDB0FB2F73E7}"/>
              </a:ext>
            </a:extLst>
          </p:cNvPr>
          <p:cNvSpPr txBox="1"/>
          <p:nvPr/>
        </p:nvSpPr>
        <p:spPr>
          <a:xfrm>
            <a:off x="4630849" y="1328263"/>
            <a:ext cx="7127821" cy="4201471"/>
          </a:xfrm>
          <a:prstGeom prst="rect">
            <a:avLst/>
          </a:prstGeom>
          <a:noFill/>
          <a:ln>
            <a:noFill/>
          </a:ln>
        </p:spPr>
        <p:txBody>
          <a:bodyPr wrap="square" rtlCol="0">
            <a:spAutoFit/>
          </a:bodyPr>
          <a:lstStyle/>
          <a:p>
            <a:pPr>
              <a:lnSpc>
                <a:spcPct val="107000"/>
              </a:lnSpc>
              <a:spcAft>
                <a:spcPts val="800"/>
              </a:spcAft>
              <a:defRPr/>
            </a:pPr>
            <a:r>
              <a:rPr lang="en-US" sz="4000" b="1" dirty="0">
                <a:solidFill>
                  <a:srgbClr val="012369"/>
                </a:solidFill>
                <a:latin typeface="Arial" panose="020B0604020202020204" pitchFamily="34" charset="0"/>
                <a:cs typeface="Arial" panose="020B0604020202020204" pitchFamily="34" charset="0"/>
              </a:rPr>
              <a:t>What will be the outcome    of schoolwide efforts to implement Learning Goals and Criteria for Success?</a:t>
            </a:r>
          </a:p>
          <a:p>
            <a:pPr>
              <a:lnSpc>
                <a:spcPct val="107000"/>
              </a:lnSpc>
              <a:spcAft>
                <a:spcPts val="800"/>
              </a:spcAft>
              <a:defRPr/>
            </a:pPr>
            <a:endParaRPr lang="en-US" sz="4000" b="1" dirty="0">
              <a:solidFill>
                <a:srgbClr val="012369"/>
              </a:solidFill>
              <a:latin typeface="Arial" panose="020B0604020202020204" pitchFamily="34" charset="0"/>
              <a:cs typeface="Arial" panose="020B0604020202020204" pitchFamily="34" charset="0"/>
            </a:endParaRPr>
          </a:p>
          <a:p>
            <a:pPr>
              <a:lnSpc>
                <a:spcPct val="107000"/>
              </a:lnSpc>
              <a:spcAft>
                <a:spcPts val="800"/>
              </a:spcAft>
              <a:defRPr/>
            </a:pPr>
            <a:r>
              <a:rPr lang="en-US" sz="4000" b="1" dirty="0">
                <a:solidFill>
                  <a:srgbClr val="012369"/>
                </a:solidFill>
                <a:latin typeface="Arial" panose="020B0604020202020204" pitchFamily="34" charset="0"/>
                <a:cs typeface="Arial" panose="020B0604020202020204" pitchFamily="34" charset="0"/>
              </a:rPr>
              <a:t>What support will you need?</a:t>
            </a:r>
          </a:p>
        </p:txBody>
      </p:sp>
    </p:spTree>
    <p:extLst>
      <p:ext uri="{BB962C8B-B14F-4D97-AF65-F5344CB8AC3E}">
        <p14:creationId xmlns:p14="http://schemas.microsoft.com/office/powerpoint/2010/main" val="57590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29389" y="445168"/>
            <a:ext cx="11097929" cy="5967663"/>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Root word</a:t>
            </a:r>
          </a:p>
        </p:txBody>
      </p:sp>
      <p:pic>
        <p:nvPicPr>
          <p:cNvPr id="7" name="Picture 6">
            <a:extLst>
              <a:ext uri="{FF2B5EF4-FFF2-40B4-BE49-F238E27FC236}">
                <a16:creationId xmlns:a16="http://schemas.microsoft.com/office/drawing/2014/main" id="{6C20BD6E-A068-2F43-31F6-2EC8F3159E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7794" y="1137121"/>
            <a:ext cx="10681118" cy="3798137"/>
          </a:xfrm>
          <a:prstGeom prst="rect">
            <a:avLst/>
          </a:prstGeom>
        </p:spPr>
      </p:pic>
      <p:sp>
        <p:nvSpPr>
          <p:cNvPr id="8" name="TextBox 7">
            <a:extLst>
              <a:ext uri="{FF2B5EF4-FFF2-40B4-BE49-F238E27FC236}">
                <a16:creationId xmlns:a16="http://schemas.microsoft.com/office/drawing/2014/main" id="{C4E9280A-C76B-2991-DA58-D74A9916C2B0}"/>
              </a:ext>
            </a:extLst>
          </p:cNvPr>
          <p:cNvSpPr txBox="1"/>
          <p:nvPr/>
        </p:nvSpPr>
        <p:spPr>
          <a:xfrm>
            <a:off x="1216490" y="5080668"/>
            <a:ext cx="9759019" cy="1015663"/>
          </a:xfrm>
          <a:prstGeom prst="rect">
            <a:avLst/>
          </a:prstGeom>
          <a:noFill/>
          <a:ln>
            <a:noFill/>
          </a:ln>
        </p:spPr>
        <p:txBody>
          <a:bodyPr wrap="square" rtlCol="0">
            <a:spAutoFit/>
          </a:bodyPr>
          <a:lstStyle/>
          <a:p>
            <a:pPr algn="ctr"/>
            <a:r>
              <a:rPr lang="en-US" sz="6000" b="1" dirty="0">
                <a:solidFill>
                  <a:srgbClr val="012369"/>
                </a:solidFill>
                <a:latin typeface="Arial" panose="020B0604020202020204" pitchFamily="34" charset="0"/>
                <a:cs typeface="Arial" panose="020B0604020202020204" pitchFamily="34" charset="0"/>
              </a:rPr>
              <a:t>Formative Assessment</a:t>
            </a:r>
          </a:p>
        </p:txBody>
      </p:sp>
      <p:sp>
        <p:nvSpPr>
          <p:cNvPr id="9" name="TextBox 8">
            <a:extLst>
              <a:ext uri="{FF2B5EF4-FFF2-40B4-BE49-F238E27FC236}">
                <a16:creationId xmlns:a16="http://schemas.microsoft.com/office/drawing/2014/main" id="{8C5A5619-EF50-7BD7-FDDB-68272151B662}"/>
              </a:ext>
            </a:extLst>
          </p:cNvPr>
          <p:cNvSpPr txBox="1"/>
          <p:nvPr/>
        </p:nvSpPr>
        <p:spPr>
          <a:xfrm>
            <a:off x="1318587" y="2298194"/>
            <a:ext cx="1971708" cy="1569660"/>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Do You Know?</a:t>
            </a:r>
          </a:p>
        </p:txBody>
      </p:sp>
      <p:sp>
        <p:nvSpPr>
          <p:cNvPr id="10" name="TextBox 9">
            <a:extLst>
              <a:ext uri="{FF2B5EF4-FFF2-40B4-BE49-F238E27FC236}">
                <a16:creationId xmlns:a16="http://schemas.microsoft.com/office/drawing/2014/main" id="{4D3CAC5D-2DEA-C58C-F953-DDD4BFA14350}"/>
              </a:ext>
            </a:extLst>
          </p:cNvPr>
          <p:cNvSpPr txBox="1"/>
          <p:nvPr/>
        </p:nvSpPr>
        <p:spPr>
          <a:xfrm>
            <a:off x="5110146" y="2051973"/>
            <a:ext cx="1971708" cy="2062103"/>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Do You Want to Know?</a:t>
            </a:r>
          </a:p>
        </p:txBody>
      </p:sp>
      <p:sp>
        <p:nvSpPr>
          <p:cNvPr id="11" name="TextBox 10">
            <a:extLst>
              <a:ext uri="{FF2B5EF4-FFF2-40B4-BE49-F238E27FC236}">
                <a16:creationId xmlns:a16="http://schemas.microsoft.com/office/drawing/2014/main" id="{87DAE86E-3FEB-62E3-C899-73533136470D}"/>
              </a:ext>
            </a:extLst>
          </p:cNvPr>
          <p:cNvSpPr txBox="1"/>
          <p:nvPr/>
        </p:nvSpPr>
        <p:spPr>
          <a:xfrm>
            <a:off x="8901705" y="2298194"/>
            <a:ext cx="1971707" cy="1569660"/>
          </a:xfrm>
          <a:prstGeom prst="rect">
            <a:avLst/>
          </a:prstGeom>
          <a:noFill/>
          <a:ln>
            <a:noFill/>
          </a:ln>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What             Did You Learn?</a:t>
            </a:r>
          </a:p>
        </p:txBody>
      </p:sp>
    </p:spTree>
    <p:extLst>
      <p:ext uri="{BB962C8B-B14F-4D97-AF65-F5344CB8AC3E}">
        <p14:creationId xmlns:p14="http://schemas.microsoft.com/office/powerpoint/2010/main" val="2868667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920841" y="678809"/>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061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4CC40-C6A7-C2A8-B90C-AB84B4D01682}"/>
              </a:ext>
              <a:ext uri="{C183D7F6-B498-43B3-948B-1728B52AA6E4}">
                <adec:decorative xmlns:adec="http://schemas.microsoft.com/office/drawing/2017/decorative" val="1"/>
              </a:ext>
            </a:extLst>
          </p:cNvPr>
          <p:cNvSpPr txBox="1"/>
          <p:nvPr/>
        </p:nvSpPr>
        <p:spPr>
          <a:xfrm>
            <a:off x="5256453" y="717614"/>
            <a:ext cx="6935547" cy="5340097"/>
          </a:xfrm>
          <a:prstGeom prst="rect">
            <a:avLst/>
          </a:prstGeom>
          <a:solidFill>
            <a:srgbClr val="012369"/>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extBox 2" descr="&quot;&quot;">
            <a:extLst>
              <a:ext uri="{FF2B5EF4-FFF2-40B4-BE49-F238E27FC236}">
                <a16:creationId xmlns:a16="http://schemas.microsoft.com/office/drawing/2014/main" id="{8418D640-D7B5-E3D7-F208-08136D6B5024}"/>
              </a:ext>
            </a:extLst>
          </p:cNvPr>
          <p:cNvSpPr txBox="1"/>
          <p:nvPr/>
        </p:nvSpPr>
        <p:spPr>
          <a:xfrm>
            <a:off x="0" y="717614"/>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lowchart: Connector 4">
            <a:extLst>
              <a:ext uri="{FF2B5EF4-FFF2-40B4-BE49-F238E27FC236}">
                <a16:creationId xmlns:a16="http://schemas.microsoft.com/office/drawing/2014/main" id="{614BAC5B-C922-A0F2-EBD6-AD1D001124D3}"/>
              </a:ext>
              <a:ext uri="{C183D7F6-B498-43B3-948B-1728B52AA6E4}">
                <adec:decorative xmlns:adec="http://schemas.microsoft.com/office/drawing/2017/decorative" val="1"/>
              </a:ext>
            </a:extLst>
          </p:cNvPr>
          <p:cNvSpPr/>
          <p:nvPr/>
        </p:nvSpPr>
        <p:spPr>
          <a:xfrm>
            <a:off x="1328896" y="2839451"/>
            <a:ext cx="2909869" cy="2835654"/>
          </a:xfrm>
          <a:prstGeom prst="flowChartConnector">
            <a:avLst/>
          </a:prstGeom>
          <a:solidFill>
            <a:schemeClr val="bg1"/>
          </a:solidFill>
          <a:ln w="168275">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Graphic 17" descr="Blueprint with solid fill">
            <a:extLst>
              <a:ext uri="{FF2B5EF4-FFF2-40B4-BE49-F238E27FC236}">
                <a16:creationId xmlns:a16="http://schemas.microsoft.com/office/drawing/2014/main" id="{16C87662-EA76-F849-8F65-EE9FC8DC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786" y="3208534"/>
            <a:ext cx="2074914" cy="2074914"/>
          </a:xfrm>
          <a:prstGeom prst="rect">
            <a:avLst/>
          </a:prstGeom>
        </p:spPr>
      </p:pic>
      <p:sp>
        <p:nvSpPr>
          <p:cNvPr id="8" name="TextBox 7">
            <a:extLst>
              <a:ext uri="{FF2B5EF4-FFF2-40B4-BE49-F238E27FC236}">
                <a16:creationId xmlns:a16="http://schemas.microsoft.com/office/drawing/2014/main" id="{F7835E74-1C64-9A15-DAC3-FA40791CECF4}"/>
              </a:ext>
            </a:extLst>
          </p:cNvPr>
          <p:cNvSpPr txBox="1"/>
          <p:nvPr/>
        </p:nvSpPr>
        <p:spPr>
          <a:xfrm>
            <a:off x="5288051" y="896814"/>
            <a:ext cx="6744351" cy="4924361"/>
          </a:xfrm>
          <a:prstGeom prst="rect">
            <a:avLst/>
          </a:prstGeom>
          <a:noFill/>
          <a:ln>
            <a:noFill/>
          </a:ln>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Collective Input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Final Action Plan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Implementation</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Coaching</a:t>
            </a:r>
            <a:endParaRPr kumimoji="0" lang="en-US" sz="5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5CC2D31-58D2-8CEC-CE6C-65819C943F89}"/>
              </a:ext>
            </a:extLst>
          </p:cNvPr>
          <p:cNvSpPr txBox="1"/>
          <p:nvPr/>
        </p:nvSpPr>
        <p:spPr>
          <a:xfrm>
            <a:off x="811505" y="717614"/>
            <a:ext cx="4013200" cy="193899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Planning</a:t>
            </a:r>
          </a:p>
        </p:txBody>
      </p:sp>
      <p:sp>
        <p:nvSpPr>
          <p:cNvPr id="4" name="Title 3" hidden="1">
            <a:extLst>
              <a:ext uri="{FF2B5EF4-FFF2-40B4-BE49-F238E27FC236}">
                <a16:creationId xmlns:a16="http://schemas.microsoft.com/office/drawing/2014/main" id="{213D017D-0EE2-51A2-3FEE-820F897D686B}"/>
              </a:ext>
            </a:extLst>
          </p:cNvPr>
          <p:cNvSpPr>
            <a:spLocks noGrp="1"/>
          </p:cNvSpPr>
          <p:nvPr>
            <p:ph type="title" idx="4294967295"/>
          </p:nvPr>
        </p:nvSpPr>
        <p:spPr/>
        <p:txBody>
          <a:bodyPr/>
          <a:lstStyle/>
          <a:p>
            <a:r>
              <a:rPr lang="en-US" dirty="0"/>
              <a:t>Action Planning</a:t>
            </a:r>
          </a:p>
        </p:txBody>
      </p:sp>
    </p:spTree>
    <p:extLst>
      <p:ext uri="{BB962C8B-B14F-4D97-AF65-F5344CB8AC3E}">
        <p14:creationId xmlns:p14="http://schemas.microsoft.com/office/powerpoint/2010/main" val="343718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algn="l"/>
            <a:endParaRPr lang="en-US" dirty="0"/>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50538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Collaborative Teams</a:t>
            </a:r>
          </a:p>
        </p:txBody>
      </p:sp>
      <p:sp>
        <p:nvSpPr>
          <p:cNvPr id="4" name="TextBox 3">
            <a:extLst>
              <a:ext uri="{FF2B5EF4-FFF2-40B4-BE49-F238E27FC236}">
                <a16:creationId xmlns:a16="http://schemas.microsoft.com/office/drawing/2014/main" id="{51D57AFA-748D-AF19-673D-037C1F16FDBC}"/>
              </a:ext>
            </a:extLst>
          </p:cNvPr>
          <p:cNvSpPr txBox="1"/>
          <p:nvPr/>
        </p:nvSpPr>
        <p:spPr>
          <a:xfrm>
            <a:off x="2169571" y="4868052"/>
            <a:ext cx="7852857" cy="146712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Team Roles</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spc="-100" dirty="0">
                <a:ln w="38100">
                  <a:noFill/>
                </a:ln>
                <a:solidFill>
                  <a:srgbClr val="FFFFFF"/>
                </a:solidFill>
                <a:latin typeface="Arial" panose="020B0604020202020204" pitchFamily="34" charset="0"/>
                <a:cs typeface="Arial" panose="020B0604020202020204" pitchFamily="34" charset="0"/>
              </a:rPr>
              <a:t>Team Norms</a:t>
            </a:r>
            <a:endPar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083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BDA515-54A2-D07A-0A29-9D3CDBE574AE}"/>
              </a:ext>
              <a:ext uri="{C183D7F6-B498-43B3-948B-1728B52AA6E4}">
                <adec:decorative xmlns:adec="http://schemas.microsoft.com/office/drawing/2017/decorative" val="1"/>
              </a:ext>
            </a:extLst>
          </p:cNvPr>
          <p:cNvSpPr/>
          <p:nvPr/>
        </p:nvSpPr>
        <p:spPr>
          <a:xfrm>
            <a:off x="433330" y="399360"/>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4EA5B06A-9DA3-07E9-C144-26AA841E6956}"/>
              </a:ext>
            </a:extLst>
          </p:cNvPr>
          <p:cNvSpPr txBox="1"/>
          <p:nvPr/>
        </p:nvSpPr>
        <p:spPr>
          <a:xfrm>
            <a:off x="433331" y="738483"/>
            <a:ext cx="11325339"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Formative Assessment Supports</a:t>
            </a:r>
          </a:p>
        </p:txBody>
      </p:sp>
      <p:sp>
        <p:nvSpPr>
          <p:cNvPr id="8" name="TextBox 7">
            <a:extLst>
              <a:ext uri="{FF2B5EF4-FFF2-40B4-BE49-F238E27FC236}">
                <a16:creationId xmlns:a16="http://schemas.microsoft.com/office/drawing/2014/main" id="{87B0B6C5-2AFF-ED20-81BB-D2154FE80944}"/>
              </a:ext>
            </a:extLst>
          </p:cNvPr>
          <p:cNvSpPr txBox="1"/>
          <p:nvPr/>
        </p:nvSpPr>
        <p:spPr>
          <a:xfrm>
            <a:off x="433330" y="5397330"/>
            <a:ext cx="10713641" cy="74308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G</a:t>
            </a:r>
            <a:r>
              <a:rPr lang="en-US" sz="4800" b="1" spc="-100" dirty="0" err="1">
                <a:ln w="38100">
                  <a:noFill/>
                </a:ln>
                <a:solidFill>
                  <a:srgbClr val="BF0D3E"/>
                </a:solidFill>
                <a:latin typeface="Arial" panose="020B0604020202020204" pitchFamily="34" charset="0"/>
                <a:cs typeface="Arial" panose="020B0604020202020204" pitchFamily="34" charset="0"/>
              </a:rPr>
              <a:t>rowth</a:t>
            </a:r>
            <a:r>
              <a:rPr lang="en-US" sz="4800" b="1" spc="-100" dirty="0">
                <a:ln w="38100">
                  <a:noFill/>
                </a:ln>
                <a:solidFill>
                  <a:srgbClr val="BF0D3E"/>
                </a:solidFill>
                <a:latin typeface="Arial" panose="020B0604020202020204" pitchFamily="34" charset="0"/>
                <a:cs typeface="Arial" panose="020B0604020202020204" pitchFamily="34" charset="0"/>
              </a:rPr>
              <a:t> for </a:t>
            </a:r>
            <a:r>
              <a:rPr kumimoji="0" lang="en-US" sz="4800" b="1" i="0" u="none" strike="noStrike" kern="1200" cap="none" spc="-100" normalizeH="0" baseline="0" noProof="0" dirty="0">
                <a:ln w="38100">
                  <a:noFill/>
                </a:ln>
                <a:solidFill>
                  <a:srgbClr val="BF0D3E"/>
                </a:solidFill>
                <a:effectLst/>
                <a:uLnTx/>
                <a:uFillTx/>
                <a:latin typeface="Arial" panose="020B0604020202020204" pitchFamily="34" charset="0"/>
                <a:ea typeface="+mn-ea"/>
                <a:cs typeface="Arial" panose="020B0604020202020204" pitchFamily="34" charset="0"/>
              </a:rPr>
              <a:t>All Students</a:t>
            </a:r>
          </a:p>
        </p:txBody>
      </p:sp>
      <p:pic>
        <p:nvPicPr>
          <p:cNvPr id="7" name="Picture 6">
            <a:extLst>
              <a:ext uri="{FF2B5EF4-FFF2-40B4-BE49-F238E27FC236}">
                <a16:creationId xmlns:a16="http://schemas.microsoft.com/office/drawing/2014/main" id="{A5DA70DF-ED10-C971-AE2A-6FE1B023CD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1021" y="5397330"/>
            <a:ext cx="501783" cy="684460"/>
          </a:xfrm>
          <a:prstGeom prst="rect">
            <a:avLst/>
          </a:prstGeom>
          <a:noFill/>
        </p:spPr>
      </p:pic>
      <p:sp>
        <p:nvSpPr>
          <p:cNvPr id="2" name="Title 1" hidden="1">
            <a:extLst>
              <a:ext uri="{FF2B5EF4-FFF2-40B4-BE49-F238E27FC236}">
                <a16:creationId xmlns:a16="http://schemas.microsoft.com/office/drawing/2014/main" id="{C861397D-74DE-3ADC-4E8C-7DE195F9193E}"/>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AZPLS strategy implementation</a:t>
            </a:r>
            <a:endParaRPr lang="en-US" dirty="0"/>
          </a:p>
        </p:txBody>
      </p:sp>
      <p:pic>
        <p:nvPicPr>
          <p:cNvPr id="9" name="Picture 8" descr="Picture of seedlings growing in a nursery">
            <a:extLst>
              <a:ext uri="{FF2B5EF4-FFF2-40B4-BE49-F238E27FC236}">
                <a16:creationId xmlns:a16="http://schemas.microsoft.com/office/drawing/2014/main" id="{D397A994-84A2-0A94-FE27-69EE78448A5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829838" y="1594579"/>
            <a:ext cx="6532324" cy="3668838"/>
          </a:xfrm>
          <a:prstGeom prst="rect">
            <a:avLst/>
          </a:prstGeom>
          <a:ln w="57150">
            <a:solidFill>
              <a:srgbClr val="012369"/>
            </a:solidFill>
          </a:ln>
        </p:spPr>
      </p:pic>
    </p:spTree>
    <p:extLst>
      <p:ext uri="{BB962C8B-B14F-4D97-AF65-F5344CB8AC3E}">
        <p14:creationId xmlns:p14="http://schemas.microsoft.com/office/powerpoint/2010/main" val="2888907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23A42311-210D-9435-41B2-726ECE4DB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377412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A87A44A3-A5E4-097C-96EE-35C49C495615}"/>
              </a:ext>
            </a:extLst>
          </p:cNvPr>
          <p:cNvSpPr txBox="1"/>
          <p:nvPr/>
        </p:nvSpPr>
        <p:spPr>
          <a:xfrm>
            <a:off x="5519329" y="1256080"/>
            <a:ext cx="6440793"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Dimensions of Formative Assessment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b="1" dirty="0">
                <a:solidFill>
                  <a:srgbClr val="FFFFFF"/>
                </a:solidFill>
                <a:latin typeface="Arial" panose="020B0604020202020204" pitchFamily="34" charset="0"/>
                <a:cs typeface="Arial" panose="020B0604020202020204" pitchFamily="34" charset="0"/>
              </a:rPr>
              <a:t>Learning Goals with Criteria for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Action Plan Priorities</a:t>
            </a: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0BBA509-D907-34E0-3B03-203D80C0443C}"/>
              </a:ext>
            </a:extLst>
          </p:cNvPr>
          <p:cNvSpPr txBox="1"/>
          <p:nvPr/>
        </p:nvSpPr>
        <p:spPr>
          <a:xfrm>
            <a:off x="2175161" y="2539999"/>
            <a:ext cx="1215739"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0" dirty="0">
                <a:solidFill>
                  <a:srgbClr val="BF0D3E"/>
                </a:solidFill>
                <a:latin typeface="Arial Black" panose="020B0A04020102020204" pitchFamily="34" charset="0"/>
              </a:rPr>
              <a:t>3</a:t>
            </a:r>
            <a:endParaRPr kumimoji="0" lang="en-US" sz="11500" b="0" i="0" u="none" strike="noStrike" kern="1200" cap="none" spc="0" normalizeH="0" baseline="0" noProof="0" dirty="0">
              <a:ln>
                <a:noFill/>
              </a:ln>
              <a:solidFill>
                <a:srgbClr val="BF0D3E"/>
              </a:solidFill>
              <a:effectLst/>
              <a:uLnTx/>
              <a:uFillTx/>
              <a:latin typeface="Arial Black" panose="020B0A04020102020204" pitchFamily="34" charset="0"/>
              <a:ea typeface="+mn-ea"/>
              <a:cs typeface="+mn-cs"/>
            </a:endParaRPr>
          </a:p>
        </p:txBody>
      </p:sp>
      <p:sp>
        <p:nvSpPr>
          <p:cNvPr id="7" name="Title 6" hidden="1">
            <a:extLst>
              <a:ext uri="{FF2B5EF4-FFF2-40B4-BE49-F238E27FC236}">
                <a16:creationId xmlns:a16="http://schemas.microsoft.com/office/drawing/2014/main" id="{F6A84E62-B689-F669-4F7C-8BA9B63E7380}"/>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Explicit comprehension strategies </a:t>
            </a:r>
            <a:endParaRPr lang="en-US" dirty="0"/>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Tree>
    <p:extLst>
      <p:ext uri="{BB962C8B-B14F-4D97-AF65-F5344CB8AC3E}">
        <p14:creationId xmlns:p14="http://schemas.microsoft.com/office/powerpoint/2010/main" val="267948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29389" y="445168"/>
            <a:ext cx="11097929" cy="5967663"/>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Collective</a:t>
            </a:r>
            <a:r>
              <a:rPr lang="en-US" baseline="0" dirty="0"/>
              <a:t> and Individual Implementation</a:t>
            </a:r>
            <a:endParaRPr lang="en-US" dirty="0"/>
          </a:p>
        </p:txBody>
      </p:sp>
      <p:sp>
        <p:nvSpPr>
          <p:cNvPr id="5" name="TextBox 4">
            <a:extLst>
              <a:ext uri="{FF2B5EF4-FFF2-40B4-BE49-F238E27FC236}">
                <a16:creationId xmlns:a16="http://schemas.microsoft.com/office/drawing/2014/main" id="{1CEF88F4-2094-CB4B-60C8-A34A273B451B}"/>
              </a:ext>
            </a:extLst>
          </p:cNvPr>
          <p:cNvSpPr txBox="1"/>
          <p:nvPr/>
        </p:nvSpPr>
        <p:spPr>
          <a:xfrm>
            <a:off x="529389" y="1583876"/>
            <a:ext cx="6543324" cy="4062651"/>
          </a:xfrm>
          <a:prstGeom prst="rect">
            <a:avLst/>
          </a:prstGeom>
          <a:noFill/>
          <a:ln>
            <a:noFill/>
          </a:ln>
        </p:spPr>
        <p:txBody>
          <a:bodyPr wrap="square" rtlCol="0">
            <a:spAutoFit/>
          </a:bodyPr>
          <a:lstStyle/>
          <a:p>
            <a:pPr algn="ctr"/>
            <a:r>
              <a:rPr lang="en-US" sz="6000" b="1" dirty="0">
                <a:solidFill>
                  <a:srgbClr val="BF0D3E"/>
                </a:solidFill>
                <a:latin typeface="Arial" panose="020B0604020202020204" pitchFamily="34" charset="0"/>
                <a:cs typeface="Arial" panose="020B0604020202020204" pitchFamily="34" charset="0"/>
              </a:rPr>
              <a:t>Collective</a:t>
            </a:r>
          </a:p>
          <a:p>
            <a:pPr algn="ctr"/>
            <a:r>
              <a:rPr lang="en-US" sz="6000" b="1" dirty="0">
                <a:solidFill>
                  <a:srgbClr val="BF0D3E"/>
                </a:solidFill>
                <a:latin typeface="Arial" panose="020B0604020202020204" pitchFamily="34" charset="0"/>
                <a:cs typeface="Arial" panose="020B0604020202020204" pitchFamily="34" charset="0"/>
              </a:rPr>
              <a:t>and</a:t>
            </a:r>
          </a:p>
          <a:p>
            <a:pPr algn="ctr"/>
            <a:r>
              <a:rPr lang="en-US" sz="6000" b="1" dirty="0">
                <a:solidFill>
                  <a:srgbClr val="BF0D3E"/>
                </a:solidFill>
                <a:latin typeface="Arial" panose="020B0604020202020204" pitchFamily="34" charset="0"/>
                <a:cs typeface="Arial" panose="020B0604020202020204" pitchFamily="34" charset="0"/>
              </a:rPr>
              <a:t>Individual</a:t>
            </a:r>
          </a:p>
          <a:p>
            <a:pPr algn="ctr"/>
            <a:r>
              <a:rPr lang="en-US" sz="6000" b="1" dirty="0">
                <a:solidFill>
                  <a:srgbClr val="BF0D3E"/>
                </a:solidFill>
                <a:latin typeface="Arial" panose="020B0604020202020204" pitchFamily="34" charset="0"/>
                <a:cs typeface="Arial" panose="020B0604020202020204" pitchFamily="34" charset="0"/>
              </a:rPr>
              <a:t>Implementation</a:t>
            </a:r>
          </a:p>
          <a:p>
            <a:pPr algn="ctr"/>
            <a:endParaRPr lang="en-US" dirty="0"/>
          </a:p>
        </p:txBody>
      </p:sp>
      <p:pic>
        <p:nvPicPr>
          <p:cNvPr id="6" name="Graphic 22" descr="Cycle with people with solid fill">
            <a:extLst>
              <a:ext uri="{FF2B5EF4-FFF2-40B4-BE49-F238E27FC236}">
                <a16:creationId xmlns:a16="http://schemas.microsoft.com/office/drawing/2014/main" id="{999A8012-9A96-C705-F4E1-BA001EE97A0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2086" t="12795" r="12357" b="12926"/>
          <a:stretch/>
        </p:blipFill>
        <p:spPr bwMode="auto">
          <a:xfrm>
            <a:off x="6906600" y="1293542"/>
            <a:ext cx="4220885" cy="41489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736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27679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23266"/>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6110032" y="733765"/>
            <a:ext cx="6092888"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0919" y="744343"/>
            <a:ext cx="434922"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descr="Flowchart:&#10;Where are we headed?&#10;Where are we now?&#10;How will we close the gap?">
            <a:extLst>
              <a:ext uri="{FF2B5EF4-FFF2-40B4-BE49-F238E27FC236}">
                <a16:creationId xmlns:a16="http://schemas.microsoft.com/office/drawing/2014/main" id="{35090F84-98C0-45D1-8E98-454B7FA49E49}"/>
              </a:ext>
            </a:extLst>
          </p:cNvPr>
          <p:cNvGraphicFramePr/>
          <p:nvPr/>
        </p:nvGraphicFramePr>
        <p:xfrm>
          <a:off x="612717" y="869950"/>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1216975" y="1792226"/>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3381238" y="1789300"/>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2215148" y="4236604"/>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2651211" y="3055781"/>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6208206" y="2022258"/>
            <a:ext cx="5852859" cy="281348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     and Team Implementation</a:t>
            </a:r>
          </a:p>
        </p:txBody>
      </p:sp>
      <p:pic>
        <p:nvPicPr>
          <p:cNvPr id="15" name="Picture 14">
            <a:extLst>
              <a:ext uri="{FF2B5EF4-FFF2-40B4-BE49-F238E27FC236}">
                <a16:creationId xmlns:a16="http://schemas.microsoft.com/office/drawing/2014/main" id="{C3A8F392-E827-9374-46F2-5D09849E9CF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75855" y="3271793"/>
            <a:ext cx="548301" cy="747913"/>
          </a:xfrm>
          <a:prstGeom prst="rect">
            <a:avLst/>
          </a:prstGeom>
          <a:noFill/>
        </p:spPr>
      </p:pic>
      <p:sp>
        <p:nvSpPr>
          <p:cNvPr id="3" name="Title 2" hidden="1">
            <a:extLst>
              <a:ext uri="{FF2B5EF4-FFF2-40B4-BE49-F238E27FC236}">
                <a16:creationId xmlns:a16="http://schemas.microsoft.com/office/drawing/2014/main" id="{727B61F4-D598-A7CF-5A90-032B5C9D1D60}"/>
              </a:ext>
            </a:extLst>
          </p:cNvPr>
          <p:cNvSpPr>
            <a:spLocks noGrp="1"/>
          </p:cNvSpPr>
          <p:nvPr>
            <p:ph type="title" idx="4294967295"/>
          </p:nvPr>
        </p:nvSpPr>
        <p:spPr/>
        <p:txBody>
          <a:bodyPr/>
          <a:lstStyle/>
          <a:p>
            <a:r>
              <a:rPr lang="en-US" dirty="0"/>
              <a:t>Individual and Team Implementation</a:t>
            </a:r>
          </a:p>
        </p:txBody>
      </p:sp>
    </p:spTree>
    <p:extLst>
      <p:ext uri="{BB962C8B-B14F-4D97-AF65-F5344CB8AC3E}">
        <p14:creationId xmlns:p14="http://schemas.microsoft.com/office/powerpoint/2010/main" val="181682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23266"/>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727B61F4-D598-A7CF-5A90-032B5C9D1D60}"/>
              </a:ext>
            </a:extLst>
          </p:cNvPr>
          <p:cNvSpPr>
            <a:spLocks noGrp="1"/>
          </p:cNvSpPr>
          <p:nvPr>
            <p:ph type="title" idx="4294967295"/>
          </p:nvPr>
        </p:nvSpPr>
        <p:spPr/>
        <p:txBody>
          <a:bodyPr/>
          <a:lstStyle/>
          <a:p>
            <a:r>
              <a:rPr lang="en-US" dirty="0"/>
              <a:t>Assessment Review</a:t>
            </a:r>
          </a:p>
        </p:txBody>
      </p:sp>
      <p:pic>
        <p:nvPicPr>
          <p:cNvPr id="12" name="Picture 11" descr="Free vector graphics of Impossible">
            <a:extLst>
              <a:ext uri="{FF2B5EF4-FFF2-40B4-BE49-F238E27FC236}">
                <a16:creationId xmlns:a16="http://schemas.microsoft.com/office/drawing/2014/main" id="{61406FCD-7A7F-2C84-BC62-74D684179AD3}"/>
              </a:ext>
            </a:extLst>
          </p:cNvPr>
          <p:cNvPicPr>
            <a:picLocks noChangeAspect="1"/>
          </p:cNvPicPr>
          <p:nvPr/>
        </p:nvPicPr>
        <p:blipFill rotWithShape="1">
          <a:blip r:embed="rId3">
            <a:duotone>
              <a:srgbClr val="4472C4">
                <a:shade val="45000"/>
                <a:satMod val="135000"/>
              </a:srgbClr>
              <a:prstClr val="white"/>
            </a:duotone>
            <a:extLst>
              <a:ext uri="{28A0092B-C50C-407E-A947-70E740481C1C}">
                <a14:useLocalDpi xmlns:a14="http://schemas.microsoft.com/office/drawing/2010/main" val="0"/>
              </a:ext>
            </a:extLst>
          </a:blip>
          <a:srcRect l="16214" r="15027" b="42840"/>
          <a:stretch/>
        </p:blipFill>
        <p:spPr bwMode="auto">
          <a:xfrm>
            <a:off x="217461" y="696068"/>
            <a:ext cx="6739062" cy="578783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6634976" y="733765"/>
            <a:ext cx="5546103"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6" name="TextBox 15">
            <a:extLst>
              <a:ext uri="{FF2B5EF4-FFF2-40B4-BE49-F238E27FC236}">
                <a16:creationId xmlns:a16="http://schemas.microsoft.com/office/drawing/2014/main" id="{0721856B-226A-3BA7-E4B2-5286F35A8D70}"/>
              </a:ext>
            </a:extLst>
          </p:cNvPr>
          <p:cNvSpPr txBox="1"/>
          <p:nvPr/>
        </p:nvSpPr>
        <p:spPr>
          <a:xfrm>
            <a:off x="6747406" y="2386019"/>
            <a:ext cx="5371248" cy="2123658"/>
          </a:xfrm>
          <a:prstGeom prst="rect">
            <a:avLst/>
          </a:prstGeom>
          <a:noFill/>
          <a:ln>
            <a:noFill/>
          </a:ln>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Assessment</a:t>
            </a:r>
          </a:p>
          <a:p>
            <a:pPr algn="ctr"/>
            <a:r>
              <a:rPr lang="en-US" sz="6600" b="1" dirty="0">
                <a:solidFill>
                  <a:schemeClr val="bg1"/>
                </a:solidFill>
                <a:latin typeface="Arial" panose="020B0604020202020204" pitchFamily="34" charset="0"/>
                <a:cs typeface="Arial" panose="020B0604020202020204" pitchFamily="34" charset="0"/>
              </a:rPr>
              <a:t>Review</a:t>
            </a: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0920" y="733765"/>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AAA82ADC-39D5-6DCC-176A-76835EF85FF9}"/>
              </a:ext>
            </a:extLst>
          </p:cNvPr>
          <p:cNvSpPr txBox="1"/>
          <p:nvPr/>
        </p:nvSpPr>
        <p:spPr>
          <a:xfrm rot="17982389">
            <a:off x="1058551" y="2034745"/>
            <a:ext cx="3344447" cy="769441"/>
          </a:xfrm>
          <a:prstGeom prst="rect">
            <a:avLst/>
          </a:prstGeom>
          <a:noFill/>
          <a:ln>
            <a:noFill/>
          </a:ln>
        </p:spPr>
        <p:txBody>
          <a:bodyPr wrap="square" rtlCol="0">
            <a:spAutoFit/>
          </a:bodyPr>
          <a:lstStyle/>
          <a:p>
            <a:pPr algn="l"/>
            <a:r>
              <a:rPr lang="en-US" sz="4400" b="1" dirty="0">
                <a:solidFill>
                  <a:srgbClr val="012369"/>
                </a:solidFill>
                <a:latin typeface="Arial" panose="020B0604020202020204" pitchFamily="34" charset="0"/>
                <a:cs typeface="Arial" panose="020B0604020202020204" pitchFamily="34" charset="0"/>
              </a:rPr>
              <a:t>Summative</a:t>
            </a:r>
          </a:p>
        </p:txBody>
      </p:sp>
      <p:sp>
        <p:nvSpPr>
          <p:cNvPr id="18" name="TextBox 17">
            <a:extLst>
              <a:ext uri="{FF2B5EF4-FFF2-40B4-BE49-F238E27FC236}">
                <a16:creationId xmlns:a16="http://schemas.microsoft.com/office/drawing/2014/main" id="{F1786E25-5400-4D8E-DC28-48164A67F563}"/>
              </a:ext>
            </a:extLst>
          </p:cNvPr>
          <p:cNvSpPr txBox="1"/>
          <p:nvPr/>
        </p:nvSpPr>
        <p:spPr>
          <a:xfrm>
            <a:off x="1641363" y="5312197"/>
            <a:ext cx="3048000" cy="769441"/>
          </a:xfrm>
          <a:prstGeom prst="rect">
            <a:avLst/>
          </a:prstGeom>
          <a:noFill/>
          <a:ln>
            <a:noFill/>
          </a:ln>
        </p:spPr>
        <p:txBody>
          <a:bodyPr wrap="square" rtlCol="0">
            <a:spAutoFit/>
          </a:bodyPr>
          <a:lstStyle/>
          <a:p>
            <a:pPr algn="l"/>
            <a:r>
              <a:rPr lang="en-US" sz="4400" b="1" dirty="0">
                <a:solidFill>
                  <a:srgbClr val="012369"/>
                </a:solidFill>
                <a:latin typeface="Arial" panose="020B0604020202020204" pitchFamily="34" charset="0"/>
                <a:cs typeface="Arial" panose="020B0604020202020204" pitchFamily="34" charset="0"/>
              </a:rPr>
              <a:t>Formative</a:t>
            </a:r>
          </a:p>
        </p:txBody>
      </p:sp>
      <p:sp>
        <p:nvSpPr>
          <p:cNvPr id="19" name="TextBox 18">
            <a:extLst>
              <a:ext uri="{FF2B5EF4-FFF2-40B4-BE49-F238E27FC236}">
                <a16:creationId xmlns:a16="http://schemas.microsoft.com/office/drawing/2014/main" id="{005D5EF3-0695-3B7F-FF39-4F568E125641}"/>
              </a:ext>
            </a:extLst>
          </p:cNvPr>
          <p:cNvSpPr txBox="1"/>
          <p:nvPr/>
        </p:nvSpPr>
        <p:spPr>
          <a:xfrm rot="3681393">
            <a:off x="4518247" y="4260255"/>
            <a:ext cx="2077555" cy="769441"/>
          </a:xfrm>
          <a:prstGeom prst="rect">
            <a:avLst/>
          </a:prstGeom>
          <a:noFill/>
          <a:ln>
            <a:noFill/>
          </a:ln>
        </p:spPr>
        <p:txBody>
          <a:bodyPr wrap="square" rtlCol="0">
            <a:spAutoFit/>
          </a:bodyPr>
          <a:lstStyle/>
          <a:p>
            <a:pPr algn="l"/>
            <a:r>
              <a:rPr lang="en-US" sz="4400" b="1" dirty="0">
                <a:solidFill>
                  <a:srgbClr val="012369"/>
                </a:solidFill>
                <a:latin typeface="Arial" panose="020B0604020202020204" pitchFamily="34" charset="0"/>
                <a:cs typeface="Arial" panose="020B0604020202020204" pitchFamily="34" charset="0"/>
              </a:rPr>
              <a:t>Interim</a:t>
            </a:r>
          </a:p>
        </p:txBody>
      </p:sp>
    </p:spTree>
    <p:extLst>
      <p:ext uri="{BB962C8B-B14F-4D97-AF65-F5344CB8AC3E}">
        <p14:creationId xmlns:p14="http://schemas.microsoft.com/office/powerpoint/2010/main" val="2851069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ZSPDG &amp;quot;&quot;/&gt;&lt;property id=&quot;20307&quot; value=&quot;256&quot;/&gt;&lt;/object&gt;&lt;object type=&quot;3&quot; unique_id=&quot;10004&quot;&gt;&lt;property id=&quot;20148&quot; value=&quot;5&quot;/&gt;&lt;property id=&quot;20300&quot; value=&quot;Slide 2 - &amp;quot;Who We Are&amp;quot;&quot;/&gt;&lt;property id=&quot;20307&quot; value=&quot;270&quot;/&gt;&lt;/object&gt;&lt;object type=&quot;3&quot; unique_id=&quot;10005&quot;&gt;&lt;property id=&quot;20148&quot; value=&quot;5&quot;/&gt;&lt;property id=&quot;20300&quot; value=&quot;Slide 3 - &amp;quot;Goal of  the  AZSPDG &amp;quot;&quot;/&gt;&lt;property id=&quot;20307&quot; value=&quot;257&quot;/&gt;&lt;/object&gt;&lt;object type=&quot;3&quot; unique_id=&quot;10006&quot;&gt;&lt;property id=&quot;20148&quot; value=&quot;5&quot;/&gt;&lt;property id=&quot;20300&quot; value=&quot;Slide 6 - &amp;quot;How are Parents Connected?  &amp;quot;&quot;/&gt;&lt;property id=&quot;20307&quot; value=&quot;262&quot;/&gt;&lt;/object&gt;&lt;object type=&quot;3&quot; unique_id=&quot;10007&quot;&gt;&lt;property id=&quot;20148&quot; value=&quot;5&quot;/&gt;&lt;property id=&quot;20300&quot; value=&quot;Slide 8 - &amp;quot;Partnership&amp;quot;&quot;/&gt;&lt;property id=&quot;20307&quot; value=&quot;258&quot;/&gt;&lt;/object&gt;&lt;object type=&quot;3&quot; unique_id=&quot;10008&quot;&gt;&lt;property id=&quot;20148&quot; value=&quot;5&quot;/&gt;&lt;property id=&quot;20300&quot; value=&quot;Slide 7&quot;/&gt;&lt;property id=&quot;20307&quot; value=&quot;271&quot;/&gt;&lt;/object&gt;&lt;object type=&quot;3&quot; unique_id=&quot;10009&quot;&gt;&lt;property id=&quot;20148&quot; value=&quot;5&quot;/&gt;&lt;property id=&quot;20300&quot; value=&quot;Slide 9 - &amp;quot;Outcomes &amp;quot;&quot;/&gt;&lt;property id=&quot;20307&quot; value=&quot;267&quot;/&gt;&lt;/object&gt;&lt;object type=&quot;3&quot; unique_id=&quot;10010&quot;&gt;&lt;property id=&quot;20148&quot; value=&quot;5&quot;/&gt;&lt;property id=&quot;20300&quot; value=&quot;Slide 10 - &amp;quot;Successes &amp;quot;&quot;/&gt;&lt;property id=&quot;20307&quot; value=&quot;268&quot;/&gt;&lt;/object&gt;&lt;object type=&quot;3&quot; unique_id=&quot;10011&quot;&gt;&lt;property id=&quot;20148&quot; value=&quot;5&quot;/&gt;&lt;property id=&quot;20300&quot; value=&quot;Slide 11 - &amp;quot;Collaborations  &amp;amp; Communication &amp;quot;&quot;/&gt;&lt;property id=&quot;20307&quot; value=&quot;272&quot;/&gt;&lt;/object&gt;&lt;object type=&quot;3&quot; unique_id=&quot;10012&quot;&gt;&lt;property id=&quot;20148&quot; value=&quot;5&quot;/&gt;&lt;property id=&quot;20300&quot; value=&quot;Slide 12 - &amp;quot;Challenges &amp;quot;&quot;/&gt;&lt;property id=&quot;20307&quot; value=&quot;260&quot;/&gt;&lt;/object&gt;&lt;object type=&quot;3&quot; unique_id=&quot;10013&quot;&gt;&lt;property id=&quot;20148&quot; value=&quot;5&quot;/&gt;&lt;property id=&quot;20300&quot; value=&quot;Slide 13 - &amp;quot;If you had to do it all over again what would you do differently? &amp;quot;&quot;/&gt;&lt;property id=&quot;20307&quot; value=&quot;264&quot;/&gt;&lt;/object&gt;&lt;object type=&quot;3&quot; unique_id=&quot;10014&quot;&gt;&lt;property id=&quot;20148&quot; value=&quot;5&quot;/&gt;&lt;property id=&quot;20300&quot; value=&quot;Slide 14 - &amp;quot;What are you most proud of in your family engagement work? &amp;quot;&quot;/&gt;&lt;property id=&quot;20307&quot; value=&quot;265&quot;/&gt;&lt;/object&gt;&lt;object type=&quot;3&quot; unique_id=&quot;10015&quot;&gt;&lt;property id=&quot;20148&quot; value=&quot;5&quot;/&gt;&lt;property id=&quot;20300&quot; value=&quot;Slide 15 - &amp;quot;  &amp;quot;&quot;/&gt;&lt;property id=&quot;20307&quot; value=&quot;269&quot;/&gt;&lt;/object&gt;&lt;object type=&quot;3&quot; unique_id=&quot;10121&quot;&gt;&lt;property id=&quot;20148&quot; value=&quot;5&quot;/&gt;&lt;property id=&quot;20300&quot; value=&quot;Slide 4 - &amp;quot;About  the  AZSPDG &amp;quot;&quot;/&gt;&lt;property id=&quot;20307&quot; value=&quot;274&quot;/&gt;&lt;/object&gt;&lt;object type=&quot;3&quot; unique_id=&quot;10122&quot;&gt;&lt;property id=&quot;20148&quot; value=&quot;5&quot;/&gt;&lt;property id=&quot;20300&quot; value=&quot;Slide 5 - &amp;quot;About  the  AZSPDG &amp;quot;&quot;/&gt;&lt;property id=&quot;20307&quot; value=&quot;273&quot;/&gt;&lt;/object&gt;&lt;object type=&quot;3&quot; unique_id=&quot;10463&quot;&gt;&lt;property id=&quot;20148&quot; value=&quot;5&quot;/&gt;&lt;property id=&quot;20300&quot; value=&quot;Slide 16 - &amp;quot;Contact Us&amp;quot;&quot;/&gt;&lt;property id=&quot;20307&quot; value=&quot;275&quot;/&gt;&lt;/object&gt;&lt;/object&gt;&lt;object type=&quot;8&quot; unique_id=&quot;10030&quot;&gt;&lt;/object&gt;&lt;/object&gt;&lt;/database&gt;"/>
  <p:tag name="SECTOMILLISECCONVERTED" val="1"/>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15628</TotalTime>
  <Words>5524</Words>
  <Application>Microsoft Office PowerPoint</Application>
  <PresentationFormat>Widescreen</PresentationFormat>
  <Paragraphs>412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Corbel</vt:lpstr>
      <vt:lpstr>Wingdings 2</vt:lpstr>
      <vt:lpstr>Frame</vt:lpstr>
      <vt:lpstr>Module 3</vt:lpstr>
      <vt:lpstr>AZPLS Norms</vt:lpstr>
      <vt:lpstr>Collaborative Teams</vt:lpstr>
      <vt:lpstr>Series Module Overview</vt:lpstr>
      <vt:lpstr>Explicit comprehension strategies </vt:lpstr>
      <vt:lpstr>Collective and Individual Implementation</vt:lpstr>
      <vt:lpstr>Professional Learning Process</vt:lpstr>
      <vt:lpstr>Individual and Team Implementation</vt:lpstr>
      <vt:lpstr>Assessment Review</vt:lpstr>
      <vt:lpstr>Formative Assessment</vt:lpstr>
      <vt:lpstr>Let’s dig deeper</vt:lpstr>
      <vt:lpstr>Teachers Use for Learning, Students Use as Learning</vt:lpstr>
      <vt:lpstr>Thumbs </vt:lpstr>
      <vt:lpstr>What literacy skills do students need to have success?</vt:lpstr>
      <vt:lpstr>Formative Assessment Rubrics</vt:lpstr>
      <vt:lpstr>Collaborative Learning</vt:lpstr>
      <vt:lpstr>Color Coding</vt:lpstr>
      <vt:lpstr>Key Attributes</vt:lpstr>
      <vt:lpstr>Dimensions of Formative Assessment</vt:lpstr>
      <vt:lpstr>Culture Exchange</vt:lpstr>
      <vt:lpstr>Dimension 1 &amp; 2</vt:lpstr>
      <vt:lpstr>Rubrics describe the level of implementation</vt:lpstr>
      <vt:lpstr>Actively Connecting</vt:lpstr>
      <vt:lpstr>Learning Goals and Criteria for Success</vt:lpstr>
      <vt:lpstr>Gallery Walk</vt:lpstr>
      <vt:lpstr>Leaf rippling in water</vt:lpstr>
      <vt:lpstr>Root word</vt:lpstr>
      <vt:lpstr>Your Collaboration Skills</vt:lpstr>
      <vt:lpstr>Action Planning</vt:lpstr>
      <vt:lpstr>AZPLS strategy implementation</vt:lpstr>
      <vt:lpstr>Arizona Dept of Ed Exceptional Student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348</cp:revision>
  <dcterms:created xsi:type="dcterms:W3CDTF">2018-12-14T20:47:54Z</dcterms:created>
  <dcterms:modified xsi:type="dcterms:W3CDTF">2023-05-28T04:30:47Z</dcterms:modified>
</cp:coreProperties>
</file>