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1"/>
  </p:notesMasterIdLst>
  <p:sldIdLst>
    <p:sldId id="1044" r:id="rId3"/>
    <p:sldId id="1045" r:id="rId4"/>
    <p:sldId id="1046" r:id="rId5"/>
    <p:sldId id="1047" r:id="rId6"/>
    <p:sldId id="985" r:id="rId7"/>
    <p:sldId id="1016" r:id="rId8"/>
    <p:sldId id="1037" r:id="rId9"/>
    <p:sldId id="1048" r:id="rId10"/>
    <p:sldId id="1049" r:id="rId11"/>
    <p:sldId id="1026" r:id="rId12"/>
    <p:sldId id="1051" r:id="rId13"/>
    <p:sldId id="1052" r:id="rId14"/>
    <p:sldId id="1053" r:id="rId15"/>
    <p:sldId id="1054" r:id="rId16"/>
    <p:sldId id="1055" r:id="rId17"/>
    <p:sldId id="1057" r:id="rId18"/>
    <p:sldId id="1056" r:id="rId19"/>
    <p:sldId id="1058" r:id="rId20"/>
    <p:sldId id="1059" r:id="rId21"/>
    <p:sldId id="1031" r:id="rId22"/>
    <p:sldId id="1060" r:id="rId23"/>
    <p:sldId id="1086" r:id="rId24"/>
    <p:sldId id="1061" r:id="rId25"/>
    <p:sldId id="1062" r:id="rId26"/>
    <p:sldId id="1074" r:id="rId27"/>
    <p:sldId id="1073" r:id="rId28"/>
    <p:sldId id="1064" r:id="rId29"/>
    <p:sldId id="1076" r:id="rId30"/>
    <p:sldId id="1077" r:id="rId31"/>
    <p:sldId id="1079" r:id="rId32"/>
    <p:sldId id="991" r:id="rId33"/>
    <p:sldId id="1063" r:id="rId34"/>
    <p:sldId id="1042" r:id="rId35"/>
    <p:sldId id="1075" r:id="rId36"/>
    <p:sldId id="1085" r:id="rId37"/>
    <p:sldId id="1084" r:id="rId38"/>
    <p:sldId id="1083" r:id="rId39"/>
    <p:sldId id="61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369"/>
    <a:srgbClr val="BF0D3E"/>
    <a:srgbClr val="FCAF17"/>
    <a:srgbClr val="DF869F"/>
    <a:srgbClr val="CF4A6E"/>
    <a:srgbClr val="41598F"/>
    <a:srgbClr val="8090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p:normalViewPr>
  <p:slideViewPr>
    <p:cSldViewPr snapToGrid="0">
      <p:cViewPr varScale="1">
        <p:scale>
          <a:sx n="94" d="100"/>
          <a:sy n="94" d="100"/>
        </p:scale>
        <p:origin x="420"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22E682-06CB-4206-9D53-0C12DFFD78BB}" type="doc">
      <dgm:prSet loTypeId="urn:microsoft.com/office/officeart/2005/8/layout/cycle8" loCatId="cycle" qsTypeId="urn:microsoft.com/office/officeart/2005/8/quickstyle/simple5" qsCatId="simple" csTypeId="urn:microsoft.com/office/officeart/2005/8/colors/colorful5" csCatId="colorful" phldr="1"/>
      <dgm:spPr/>
      <dgm:t>
        <a:bodyPr/>
        <a:lstStyle/>
        <a:p>
          <a:endParaRPr lang="en-US"/>
        </a:p>
      </dgm:t>
    </dgm:pt>
    <dgm:pt modelId="{4DB908AB-92C9-43A0-9D95-F2E08291277F}">
      <dgm:prSet phldrT="[Text]" custT="1"/>
      <dgm:spPr>
        <a:solidFill>
          <a:schemeClr val="bg1"/>
        </a:solidFill>
        <a:ln w="57150">
          <a:solidFill>
            <a:srgbClr val="012169"/>
          </a:solidFill>
        </a:ln>
        <a:effectLst/>
      </dgm:spPr>
      <dgm:t>
        <a:bodyPr/>
        <a:lstStyle/>
        <a:p>
          <a:pPr algn="ctr"/>
          <a:endParaRPr lang="en-US" sz="1600" b="1" dirty="0">
            <a:solidFill>
              <a:srgbClr val="BF0D3E"/>
            </a:solidFill>
            <a:latin typeface="Arial" panose="020B0604020202020204" pitchFamily="34" charset="0"/>
            <a:cs typeface="Arial" panose="020B0604020202020204" pitchFamily="34" charset="0"/>
          </a:endParaRPr>
        </a:p>
      </dgm:t>
    </dgm:pt>
    <dgm:pt modelId="{1B06E588-C415-4565-958E-A3AC3437B0B1}" type="parTrans" cxnId="{0A4D1830-4125-41AD-BEBA-C68CA0D8E59A}">
      <dgm:prSet/>
      <dgm:spPr/>
      <dgm:t>
        <a:bodyPr/>
        <a:lstStyle/>
        <a:p>
          <a:pPr algn="ctr"/>
          <a:endParaRPr lang="en-US"/>
        </a:p>
      </dgm:t>
    </dgm:pt>
    <dgm:pt modelId="{619AB1EE-9E9A-4578-95DA-5A13A4ECD94C}" type="sibTrans" cxnId="{0A4D1830-4125-41AD-BEBA-C68CA0D8E59A}">
      <dgm:prSet/>
      <dgm:spPr/>
      <dgm:t>
        <a:bodyPr/>
        <a:lstStyle/>
        <a:p>
          <a:pPr algn="ctr"/>
          <a:endParaRPr lang="en-US"/>
        </a:p>
      </dgm:t>
    </dgm:pt>
    <dgm:pt modelId="{75931E6C-2CB9-405A-9C02-7A6DB6361DF4}">
      <dgm:prSet phldrT="[Text]" custT="1"/>
      <dgm:spPr>
        <a:solidFill>
          <a:schemeClr val="bg1"/>
        </a:solidFill>
        <a:ln w="57150">
          <a:solidFill>
            <a:srgbClr val="012169"/>
          </a:solidFill>
        </a:ln>
        <a:effectLst/>
      </dgm:spPr>
      <dgm:t>
        <a:bodyPr/>
        <a:lstStyle/>
        <a:p>
          <a:pPr algn="ctr"/>
          <a:endParaRPr lang="en-US" sz="1600" b="1" dirty="0">
            <a:solidFill>
              <a:srgbClr val="002060"/>
            </a:solidFill>
            <a:latin typeface="Arial" panose="020B0604020202020204" pitchFamily="34" charset="0"/>
            <a:cs typeface="Arial" panose="020B0604020202020204" pitchFamily="34" charset="0"/>
          </a:endParaRPr>
        </a:p>
      </dgm:t>
    </dgm:pt>
    <dgm:pt modelId="{5F2D66E7-C6FA-4A9F-AA69-F98E19E31B16}" type="parTrans" cxnId="{0727B77E-ACCF-46AA-B9E1-EB9BF5662F3E}">
      <dgm:prSet/>
      <dgm:spPr/>
      <dgm:t>
        <a:bodyPr/>
        <a:lstStyle/>
        <a:p>
          <a:pPr algn="ctr"/>
          <a:endParaRPr lang="en-US"/>
        </a:p>
      </dgm:t>
    </dgm:pt>
    <dgm:pt modelId="{8DC250BE-C784-40AC-B41E-52FF49075A25}" type="sibTrans" cxnId="{0727B77E-ACCF-46AA-B9E1-EB9BF5662F3E}">
      <dgm:prSet/>
      <dgm:spPr/>
      <dgm:t>
        <a:bodyPr/>
        <a:lstStyle/>
        <a:p>
          <a:pPr algn="ctr"/>
          <a:endParaRPr lang="en-US"/>
        </a:p>
      </dgm:t>
    </dgm:pt>
    <dgm:pt modelId="{64415FC0-7A1D-41B3-96EF-13F4843F4F53}">
      <dgm:prSet phldrT="[Text]" custT="1"/>
      <dgm:spPr>
        <a:solidFill>
          <a:schemeClr val="bg1"/>
        </a:solidFill>
        <a:ln w="57150">
          <a:solidFill>
            <a:srgbClr val="012169"/>
          </a:solidFill>
        </a:ln>
        <a:effectLst/>
      </dgm:spPr>
      <dgm:t>
        <a:bodyPr/>
        <a:lstStyle/>
        <a:p>
          <a:pPr algn="ctr"/>
          <a:endParaRPr lang="en-US" sz="2000" b="1" dirty="0">
            <a:solidFill>
              <a:srgbClr val="002F8E"/>
            </a:solidFill>
            <a:latin typeface="Arial" panose="020B0604020202020204" pitchFamily="34" charset="0"/>
            <a:cs typeface="Arial" panose="020B0604020202020204" pitchFamily="34" charset="0"/>
          </a:endParaRPr>
        </a:p>
      </dgm:t>
    </dgm:pt>
    <dgm:pt modelId="{57D463DD-C5DF-46F7-BBB8-8F22352014B6}" type="sibTrans" cxnId="{880C0973-B114-4992-AC6D-3D9684D78546}">
      <dgm:prSet/>
      <dgm:spPr/>
      <dgm:t>
        <a:bodyPr/>
        <a:lstStyle/>
        <a:p>
          <a:pPr algn="ctr"/>
          <a:endParaRPr lang="en-US"/>
        </a:p>
      </dgm:t>
    </dgm:pt>
    <dgm:pt modelId="{322F63D1-7DB3-4193-A9F7-DDFA495B901E}" type="parTrans" cxnId="{880C0973-B114-4992-AC6D-3D9684D78546}">
      <dgm:prSet/>
      <dgm:spPr/>
      <dgm:t>
        <a:bodyPr/>
        <a:lstStyle/>
        <a:p>
          <a:pPr algn="ctr"/>
          <a:endParaRPr lang="en-US"/>
        </a:p>
      </dgm:t>
    </dgm:pt>
    <dgm:pt modelId="{001DC6DD-8BEC-4ADC-BD18-3C7D9484A166}" type="pres">
      <dgm:prSet presAssocID="{6E22E682-06CB-4206-9D53-0C12DFFD78BB}" presName="compositeShape" presStyleCnt="0">
        <dgm:presLayoutVars>
          <dgm:chMax val="7"/>
          <dgm:dir/>
          <dgm:resizeHandles val="exact"/>
        </dgm:presLayoutVars>
      </dgm:prSet>
      <dgm:spPr/>
    </dgm:pt>
    <dgm:pt modelId="{CE7FE453-A297-484F-98EE-C4E0724B41F4}" type="pres">
      <dgm:prSet presAssocID="{6E22E682-06CB-4206-9D53-0C12DFFD78BB}" presName="wedge1" presStyleLbl="node1" presStyleIdx="0" presStyleCnt="3" custScaleX="108048" custScaleY="106826"/>
      <dgm:spPr/>
    </dgm:pt>
    <dgm:pt modelId="{E38AE5ED-C4CE-41A9-B501-0CE1975F372A}" type="pres">
      <dgm:prSet presAssocID="{6E22E682-06CB-4206-9D53-0C12DFFD78BB}" presName="dummy1a" presStyleCnt="0"/>
      <dgm:spPr/>
    </dgm:pt>
    <dgm:pt modelId="{0DB8D7DC-6585-4C75-8140-3D8C0DB1AE7D}" type="pres">
      <dgm:prSet presAssocID="{6E22E682-06CB-4206-9D53-0C12DFFD78BB}" presName="dummy1b" presStyleCnt="0"/>
      <dgm:spPr/>
    </dgm:pt>
    <dgm:pt modelId="{CAE182D5-062B-4A09-9337-5C0DABF76751}" type="pres">
      <dgm:prSet presAssocID="{6E22E682-06CB-4206-9D53-0C12DFFD78BB}" presName="wedge1Tx" presStyleLbl="node1" presStyleIdx="0" presStyleCnt="3">
        <dgm:presLayoutVars>
          <dgm:chMax val="0"/>
          <dgm:chPref val="0"/>
          <dgm:bulletEnabled val="1"/>
        </dgm:presLayoutVars>
      </dgm:prSet>
      <dgm:spPr/>
    </dgm:pt>
    <dgm:pt modelId="{42024380-CB21-437E-8C5B-263FFC186430}" type="pres">
      <dgm:prSet presAssocID="{6E22E682-06CB-4206-9D53-0C12DFFD78BB}" presName="wedge2" presStyleLbl="node1" presStyleIdx="1" presStyleCnt="3" custAng="0" custScaleX="117253" custScaleY="108308" custLinFactNeighborX="240" custLinFactNeighborY="186"/>
      <dgm:spPr/>
    </dgm:pt>
    <dgm:pt modelId="{3139F813-0751-479E-98DD-5DBA829BC286}" type="pres">
      <dgm:prSet presAssocID="{6E22E682-06CB-4206-9D53-0C12DFFD78BB}" presName="dummy2a" presStyleCnt="0"/>
      <dgm:spPr/>
    </dgm:pt>
    <dgm:pt modelId="{92155A59-8BBA-417D-8BAA-44FC55F33AAE}" type="pres">
      <dgm:prSet presAssocID="{6E22E682-06CB-4206-9D53-0C12DFFD78BB}" presName="dummy2b" presStyleCnt="0"/>
      <dgm:spPr/>
    </dgm:pt>
    <dgm:pt modelId="{3FB6D09C-6DAD-4345-9FF0-0AD04D876EDF}" type="pres">
      <dgm:prSet presAssocID="{6E22E682-06CB-4206-9D53-0C12DFFD78BB}" presName="wedge2Tx" presStyleLbl="node1" presStyleIdx="1" presStyleCnt="3">
        <dgm:presLayoutVars>
          <dgm:chMax val="0"/>
          <dgm:chPref val="0"/>
          <dgm:bulletEnabled val="1"/>
        </dgm:presLayoutVars>
      </dgm:prSet>
      <dgm:spPr/>
    </dgm:pt>
    <dgm:pt modelId="{797EBAE2-7122-4EC0-B5D4-DBA02478AC16}" type="pres">
      <dgm:prSet presAssocID="{6E22E682-06CB-4206-9D53-0C12DFFD78BB}" presName="wedge3" presStyleLbl="node1" presStyleIdx="2" presStyleCnt="3" custScaleX="104081" custScaleY="110042" custLinFactNeighborX="-522" custLinFactNeighborY="445"/>
      <dgm:spPr/>
    </dgm:pt>
    <dgm:pt modelId="{7529FC32-9512-4896-99AF-7F892B9F7AF4}" type="pres">
      <dgm:prSet presAssocID="{6E22E682-06CB-4206-9D53-0C12DFFD78BB}" presName="dummy3a" presStyleCnt="0"/>
      <dgm:spPr/>
    </dgm:pt>
    <dgm:pt modelId="{3301F55B-E4C5-4813-857A-20C6A987AC9D}" type="pres">
      <dgm:prSet presAssocID="{6E22E682-06CB-4206-9D53-0C12DFFD78BB}" presName="dummy3b" presStyleCnt="0"/>
      <dgm:spPr/>
    </dgm:pt>
    <dgm:pt modelId="{78B02902-4CE7-4660-A56C-99DBCFD1E869}" type="pres">
      <dgm:prSet presAssocID="{6E22E682-06CB-4206-9D53-0C12DFFD78BB}" presName="wedge3Tx" presStyleLbl="node1" presStyleIdx="2" presStyleCnt="3">
        <dgm:presLayoutVars>
          <dgm:chMax val="0"/>
          <dgm:chPref val="0"/>
          <dgm:bulletEnabled val="1"/>
        </dgm:presLayoutVars>
      </dgm:prSet>
      <dgm:spPr/>
    </dgm:pt>
    <dgm:pt modelId="{FD4B27A2-5E3B-4CBF-96DF-397C5F7F4BDF}" type="pres">
      <dgm:prSet presAssocID="{619AB1EE-9E9A-4578-95DA-5A13A4ECD94C}" presName="arrowWedge1" presStyleLbl="fgSibTrans2D1" presStyleIdx="0" presStyleCnt="3" custScaleX="111399" custScaleY="110295" custLinFactNeighborX="-758" custLinFactNeighborY="686"/>
      <dgm:spPr>
        <a:solidFill>
          <a:srgbClr val="012169"/>
        </a:solidFill>
        <a:effectLst/>
      </dgm:spPr>
    </dgm:pt>
    <dgm:pt modelId="{E7D72E2C-0E6C-4BFC-9EF9-807CA70C6A06}" type="pres">
      <dgm:prSet presAssocID="{57D463DD-C5DF-46F7-BBB8-8F22352014B6}" presName="arrowWedge2" presStyleLbl="fgSibTrans2D1" presStyleIdx="1" presStyleCnt="3" custAng="0" custScaleX="115166" custScaleY="113648" custLinFactNeighborX="-743" custLinFactNeighborY="-1151"/>
      <dgm:spPr>
        <a:solidFill>
          <a:srgbClr val="012169"/>
        </a:solidFill>
        <a:effectLst/>
      </dgm:spPr>
    </dgm:pt>
    <dgm:pt modelId="{29F0539A-FDE5-414D-956B-B24E8C0FE345}" type="pres">
      <dgm:prSet presAssocID="{8DC250BE-C784-40AC-B41E-52FF49075A25}" presName="arrowWedge3" presStyleLbl="fgSibTrans2D1" presStyleIdx="2" presStyleCnt="3" custScaleX="111103" custScaleY="108069" custLinFactNeighborX="1524" custLinFactNeighborY="-137"/>
      <dgm:spPr>
        <a:solidFill>
          <a:srgbClr val="012169"/>
        </a:solidFill>
        <a:effectLst/>
      </dgm:spPr>
    </dgm:pt>
  </dgm:ptLst>
  <dgm:cxnLst>
    <dgm:cxn modelId="{0A4D1830-4125-41AD-BEBA-C68CA0D8E59A}" srcId="{6E22E682-06CB-4206-9D53-0C12DFFD78BB}" destId="{4DB908AB-92C9-43A0-9D95-F2E08291277F}" srcOrd="0" destOrd="0" parTransId="{1B06E588-C415-4565-958E-A3AC3437B0B1}" sibTransId="{619AB1EE-9E9A-4578-95DA-5A13A4ECD94C}"/>
    <dgm:cxn modelId="{79F76A42-05DD-411E-B13F-EEC32CE3BABA}" type="presOf" srcId="{4DB908AB-92C9-43A0-9D95-F2E08291277F}" destId="{CAE182D5-062B-4A09-9337-5C0DABF76751}" srcOrd="1" destOrd="0" presId="urn:microsoft.com/office/officeart/2005/8/layout/cycle8"/>
    <dgm:cxn modelId="{82E54564-D833-4713-ACFF-1FC166395ED9}" type="presOf" srcId="{75931E6C-2CB9-405A-9C02-7A6DB6361DF4}" destId="{78B02902-4CE7-4660-A56C-99DBCFD1E869}" srcOrd="1" destOrd="0" presId="urn:microsoft.com/office/officeart/2005/8/layout/cycle8"/>
    <dgm:cxn modelId="{880C0973-B114-4992-AC6D-3D9684D78546}" srcId="{6E22E682-06CB-4206-9D53-0C12DFFD78BB}" destId="{64415FC0-7A1D-41B3-96EF-13F4843F4F53}" srcOrd="1" destOrd="0" parTransId="{322F63D1-7DB3-4193-A9F7-DDFA495B901E}" sibTransId="{57D463DD-C5DF-46F7-BBB8-8F22352014B6}"/>
    <dgm:cxn modelId="{0727B77E-ACCF-46AA-B9E1-EB9BF5662F3E}" srcId="{6E22E682-06CB-4206-9D53-0C12DFFD78BB}" destId="{75931E6C-2CB9-405A-9C02-7A6DB6361DF4}" srcOrd="2" destOrd="0" parTransId="{5F2D66E7-C6FA-4A9F-AA69-F98E19E31B16}" sibTransId="{8DC250BE-C784-40AC-B41E-52FF49075A25}"/>
    <dgm:cxn modelId="{A50DB487-5187-4FE8-A947-D463893CFC31}" type="presOf" srcId="{6E22E682-06CB-4206-9D53-0C12DFFD78BB}" destId="{001DC6DD-8BEC-4ADC-BD18-3C7D9484A166}" srcOrd="0" destOrd="0" presId="urn:microsoft.com/office/officeart/2005/8/layout/cycle8"/>
    <dgm:cxn modelId="{096E918D-58CA-409B-AE2B-F956C6F95B9F}" type="presOf" srcId="{64415FC0-7A1D-41B3-96EF-13F4843F4F53}" destId="{3FB6D09C-6DAD-4345-9FF0-0AD04D876EDF}" srcOrd="1" destOrd="0" presId="urn:microsoft.com/office/officeart/2005/8/layout/cycle8"/>
    <dgm:cxn modelId="{1368538F-2784-46C4-8678-CB42198AF2D0}" type="presOf" srcId="{64415FC0-7A1D-41B3-96EF-13F4843F4F53}" destId="{42024380-CB21-437E-8C5B-263FFC186430}" srcOrd="0" destOrd="0" presId="urn:microsoft.com/office/officeart/2005/8/layout/cycle8"/>
    <dgm:cxn modelId="{2C94D098-B1CC-40BD-90A9-E105699D289E}" type="presOf" srcId="{75931E6C-2CB9-405A-9C02-7A6DB6361DF4}" destId="{797EBAE2-7122-4EC0-B5D4-DBA02478AC16}" srcOrd="0" destOrd="0" presId="urn:microsoft.com/office/officeart/2005/8/layout/cycle8"/>
    <dgm:cxn modelId="{928031FC-CB29-40D6-B11B-71E243E58A5E}" type="presOf" srcId="{4DB908AB-92C9-43A0-9D95-F2E08291277F}" destId="{CE7FE453-A297-484F-98EE-C4E0724B41F4}" srcOrd="0" destOrd="0" presId="urn:microsoft.com/office/officeart/2005/8/layout/cycle8"/>
    <dgm:cxn modelId="{43BA2B14-E4B0-4D63-9D38-59A92894AFD7}" type="presParOf" srcId="{001DC6DD-8BEC-4ADC-BD18-3C7D9484A166}" destId="{CE7FE453-A297-484F-98EE-C4E0724B41F4}" srcOrd="0" destOrd="0" presId="urn:microsoft.com/office/officeart/2005/8/layout/cycle8"/>
    <dgm:cxn modelId="{6A790BF2-9125-4B55-9EB8-4CC17079EB0B}" type="presParOf" srcId="{001DC6DD-8BEC-4ADC-BD18-3C7D9484A166}" destId="{E38AE5ED-C4CE-41A9-B501-0CE1975F372A}" srcOrd="1" destOrd="0" presId="urn:microsoft.com/office/officeart/2005/8/layout/cycle8"/>
    <dgm:cxn modelId="{37D27103-3A2F-4271-9EB0-C5BC353C0434}" type="presParOf" srcId="{001DC6DD-8BEC-4ADC-BD18-3C7D9484A166}" destId="{0DB8D7DC-6585-4C75-8140-3D8C0DB1AE7D}" srcOrd="2" destOrd="0" presId="urn:microsoft.com/office/officeart/2005/8/layout/cycle8"/>
    <dgm:cxn modelId="{E2774B03-70EA-4AC9-A3C3-51C2017A21FF}" type="presParOf" srcId="{001DC6DD-8BEC-4ADC-BD18-3C7D9484A166}" destId="{CAE182D5-062B-4A09-9337-5C0DABF76751}" srcOrd="3" destOrd="0" presId="urn:microsoft.com/office/officeart/2005/8/layout/cycle8"/>
    <dgm:cxn modelId="{ECF12074-F348-439B-87F4-89325C2248E5}" type="presParOf" srcId="{001DC6DD-8BEC-4ADC-BD18-3C7D9484A166}" destId="{42024380-CB21-437E-8C5B-263FFC186430}" srcOrd="4" destOrd="0" presId="urn:microsoft.com/office/officeart/2005/8/layout/cycle8"/>
    <dgm:cxn modelId="{AA49C063-16D2-4608-AE49-8A8C6593AF9E}" type="presParOf" srcId="{001DC6DD-8BEC-4ADC-BD18-3C7D9484A166}" destId="{3139F813-0751-479E-98DD-5DBA829BC286}" srcOrd="5" destOrd="0" presId="urn:microsoft.com/office/officeart/2005/8/layout/cycle8"/>
    <dgm:cxn modelId="{D1B7B745-81F9-4BC1-8613-7C5C47247286}" type="presParOf" srcId="{001DC6DD-8BEC-4ADC-BD18-3C7D9484A166}" destId="{92155A59-8BBA-417D-8BAA-44FC55F33AAE}" srcOrd="6" destOrd="0" presId="urn:microsoft.com/office/officeart/2005/8/layout/cycle8"/>
    <dgm:cxn modelId="{0962BB1B-C57E-40D5-B9C7-3033302B8D4C}" type="presParOf" srcId="{001DC6DD-8BEC-4ADC-BD18-3C7D9484A166}" destId="{3FB6D09C-6DAD-4345-9FF0-0AD04D876EDF}" srcOrd="7" destOrd="0" presId="urn:microsoft.com/office/officeart/2005/8/layout/cycle8"/>
    <dgm:cxn modelId="{E56385B5-19E7-4257-B5C9-AD2F457E306F}" type="presParOf" srcId="{001DC6DD-8BEC-4ADC-BD18-3C7D9484A166}" destId="{797EBAE2-7122-4EC0-B5D4-DBA02478AC16}" srcOrd="8" destOrd="0" presId="urn:microsoft.com/office/officeart/2005/8/layout/cycle8"/>
    <dgm:cxn modelId="{A0CC4905-F92F-49D3-B7C8-A43E4FE1DA7A}" type="presParOf" srcId="{001DC6DD-8BEC-4ADC-BD18-3C7D9484A166}" destId="{7529FC32-9512-4896-99AF-7F892B9F7AF4}" srcOrd="9" destOrd="0" presId="urn:microsoft.com/office/officeart/2005/8/layout/cycle8"/>
    <dgm:cxn modelId="{3194B170-FD47-4499-806C-8D3A860BD3AC}" type="presParOf" srcId="{001DC6DD-8BEC-4ADC-BD18-3C7D9484A166}" destId="{3301F55B-E4C5-4813-857A-20C6A987AC9D}" srcOrd="10" destOrd="0" presId="urn:microsoft.com/office/officeart/2005/8/layout/cycle8"/>
    <dgm:cxn modelId="{225C384A-1EE4-4DEA-9401-A29B8E37113C}" type="presParOf" srcId="{001DC6DD-8BEC-4ADC-BD18-3C7D9484A166}" destId="{78B02902-4CE7-4660-A56C-99DBCFD1E869}" srcOrd="11" destOrd="0" presId="urn:microsoft.com/office/officeart/2005/8/layout/cycle8"/>
    <dgm:cxn modelId="{93284365-54A7-42DE-99D5-83ABF3C34408}" type="presParOf" srcId="{001DC6DD-8BEC-4ADC-BD18-3C7D9484A166}" destId="{FD4B27A2-5E3B-4CBF-96DF-397C5F7F4BDF}" srcOrd="12" destOrd="0" presId="urn:microsoft.com/office/officeart/2005/8/layout/cycle8"/>
    <dgm:cxn modelId="{F1E77DC0-7B44-4D62-875C-40B87232176A}" type="presParOf" srcId="{001DC6DD-8BEC-4ADC-BD18-3C7D9484A166}" destId="{E7D72E2C-0E6C-4BFC-9EF9-807CA70C6A06}" srcOrd="13" destOrd="0" presId="urn:microsoft.com/office/officeart/2005/8/layout/cycle8"/>
    <dgm:cxn modelId="{DE74CC3B-CC1B-44C2-8C90-0FCB62816440}" type="presParOf" srcId="{001DC6DD-8BEC-4ADC-BD18-3C7D9484A166}" destId="{29F0539A-FDE5-414D-956B-B24E8C0FE345}"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F834DCB-EE33-4096-BF7A-F9446CAEEC0C}"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E1E83900-4C0A-400F-BB8E-78481988F169}">
      <dgm:prSet custT="1"/>
      <dgm:spPr>
        <a:ln w="57150">
          <a:solidFill>
            <a:srgbClr val="BF0D3E"/>
          </a:solidFill>
        </a:ln>
      </dgm:spPr>
      <dgm:t>
        <a:bodyPr/>
        <a:lstStyle/>
        <a:p>
          <a:r>
            <a:rPr lang="en-US" sz="3600" b="1" dirty="0">
              <a:solidFill>
                <a:srgbClr val="012369"/>
              </a:solidFill>
              <a:latin typeface="Arial" panose="020B0604020202020204" pitchFamily="34" charset="0"/>
              <a:cs typeface="Arial" panose="020B0604020202020204" pitchFamily="34" charset="0"/>
            </a:rPr>
            <a:t>10 minutes for Readings</a:t>
          </a:r>
          <a:endParaRPr lang="en-US" sz="3600" dirty="0">
            <a:solidFill>
              <a:srgbClr val="012369"/>
            </a:solidFill>
            <a:latin typeface="Arial" panose="020B0604020202020204" pitchFamily="34" charset="0"/>
            <a:cs typeface="Arial" panose="020B0604020202020204" pitchFamily="34" charset="0"/>
          </a:endParaRPr>
        </a:p>
      </dgm:t>
    </dgm:pt>
    <dgm:pt modelId="{BDE898DD-8A7B-4BD2-8635-AE1352969858}" type="parTrans" cxnId="{F55815A7-DD26-4B52-85B6-3203D4A51E61}">
      <dgm:prSet/>
      <dgm:spPr/>
      <dgm:t>
        <a:bodyPr/>
        <a:lstStyle/>
        <a:p>
          <a:endParaRPr lang="en-US"/>
        </a:p>
      </dgm:t>
    </dgm:pt>
    <dgm:pt modelId="{3C5EB653-07C0-41A8-9B62-3378A6196FB5}" type="sibTrans" cxnId="{F55815A7-DD26-4B52-85B6-3203D4A51E61}">
      <dgm:prSet/>
      <dgm:spPr/>
      <dgm:t>
        <a:bodyPr/>
        <a:lstStyle/>
        <a:p>
          <a:endParaRPr lang="en-US"/>
        </a:p>
      </dgm:t>
    </dgm:pt>
    <dgm:pt modelId="{88970FE4-AF83-4724-AF70-4F22F5AA75D1}">
      <dgm:prSet custT="1"/>
      <dgm:spPr>
        <a:ln w="57150">
          <a:solidFill>
            <a:srgbClr val="BF0D3E"/>
          </a:solidFill>
        </a:ln>
      </dgm:spPr>
      <dgm:t>
        <a:bodyPr/>
        <a:lstStyle/>
        <a:p>
          <a:r>
            <a:rPr lang="en-US" sz="3600" b="1" dirty="0">
              <a:solidFill>
                <a:srgbClr val="012369"/>
              </a:solidFill>
              <a:latin typeface="Arial" panose="020B0604020202020204" pitchFamily="34" charset="0"/>
              <a:cs typeface="Arial" panose="020B0604020202020204" pitchFamily="34" charset="0"/>
            </a:rPr>
            <a:t> 6 minutes for Summarizing</a:t>
          </a:r>
          <a:endParaRPr lang="en-US" sz="3600" dirty="0">
            <a:solidFill>
              <a:srgbClr val="012369"/>
            </a:solidFill>
            <a:latin typeface="Arial" panose="020B0604020202020204" pitchFamily="34" charset="0"/>
            <a:cs typeface="Arial" panose="020B0604020202020204" pitchFamily="34" charset="0"/>
          </a:endParaRPr>
        </a:p>
      </dgm:t>
    </dgm:pt>
    <dgm:pt modelId="{84217050-B931-4824-BA24-159D5E11CD76}" type="parTrans" cxnId="{7B69B2FB-B45F-46BD-A9B1-243B8E776CC6}">
      <dgm:prSet/>
      <dgm:spPr/>
      <dgm:t>
        <a:bodyPr/>
        <a:lstStyle/>
        <a:p>
          <a:endParaRPr lang="en-US"/>
        </a:p>
      </dgm:t>
    </dgm:pt>
    <dgm:pt modelId="{F8CE30A9-9D74-4071-86D7-42E576F05767}" type="sibTrans" cxnId="{7B69B2FB-B45F-46BD-A9B1-243B8E776CC6}">
      <dgm:prSet/>
      <dgm:spPr/>
      <dgm:t>
        <a:bodyPr/>
        <a:lstStyle/>
        <a:p>
          <a:endParaRPr lang="en-US"/>
        </a:p>
      </dgm:t>
    </dgm:pt>
    <dgm:pt modelId="{B2D4D02B-200F-452E-B775-D334EBB9FB76}">
      <dgm:prSet custT="1"/>
      <dgm:spPr>
        <a:ln w="57150">
          <a:solidFill>
            <a:srgbClr val="BF0D3E"/>
          </a:solidFill>
        </a:ln>
      </dgm:spPr>
      <dgm:t>
        <a:bodyPr/>
        <a:lstStyle/>
        <a:p>
          <a:r>
            <a:rPr lang="en-US" sz="4000" b="1" dirty="0"/>
            <a:t> </a:t>
          </a:r>
          <a:r>
            <a:rPr lang="en-US" sz="3600" b="1" dirty="0">
              <a:solidFill>
                <a:srgbClr val="012369"/>
              </a:solidFill>
              <a:latin typeface="Arial" panose="020B0604020202020204" pitchFamily="34" charset="0"/>
              <a:cs typeface="Arial" panose="020B0604020202020204" pitchFamily="34" charset="0"/>
            </a:rPr>
            <a:t>6 minutes for Brainstorming </a:t>
          </a:r>
          <a:endParaRPr lang="en-US" sz="4000" dirty="0">
            <a:solidFill>
              <a:srgbClr val="012369"/>
            </a:solidFill>
            <a:latin typeface="Arial" panose="020B0604020202020204" pitchFamily="34" charset="0"/>
            <a:cs typeface="Arial" panose="020B0604020202020204" pitchFamily="34" charset="0"/>
          </a:endParaRPr>
        </a:p>
      </dgm:t>
    </dgm:pt>
    <dgm:pt modelId="{2463D6A2-4E81-433C-9657-E10D493FCBEC}" type="parTrans" cxnId="{7D8A8956-FD2C-4322-B492-1AE9957C5A41}">
      <dgm:prSet/>
      <dgm:spPr/>
      <dgm:t>
        <a:bodyPr/>
        <a:lstStyle/>
        <a:p>
          <a:endParaRPr lang="en-US"/>
        </a:p>
      </dgm:t>
    </dgm:pt>
    <dgm:pt modelId="{8D0C214E-8E7E-4708-8214-2BB410A97411}" type="sibTrans" cxnId="{7D8A8956-FD2C-4322-B492-1AE9957C5A41}">
      <dgm:prSet/>
      <dgm:spPr/>
      <dgm:t>
        <a:bodyPr/>
        <a:lstStyle/>
        <a:p>
          <a:endParaRPr lang="en-US"/>
        </a:p>
      </dgm:t>
    </dgm:pt>
    <dgm:pt modelId="{1F2D03BE-2148-4812-90CA-A23C3AE0C76B}">
      <dgm:prSet custT="1"/>
      <dgm:spPr>
        <a:ln w="57150">
          <a:solidFill>
            <a:srgbClr val="BF0D3E"/>
          </a:solidFill>
        </a:ln>
      </dgm:spPr>
      <dgm:t>
        <a:bodyPr/>
        <a:lstStyle/>
        <a:p>
          <a:r>
            <a:rPr lang="en-US" sz="3600" b="1" dirty="0">
              <a:solidFill>
                <a:srgbClr val="012369"/>
              </a:solidFill>
              <a:latin typeface="Arial" panose="020B0604020202020204" pitchFamily="34" charset="0"/>
              <a:cs typeface="Arial" panose="020B0604020202020204" pitchFamily="34" charset="0"/>
            </a:rPr>
            <a:t>25 minutes for Planning</a:t>
          </a:r>
          <a:endParaRPr lang="en-US" sz="3600" dirty="0">
            <a:solidFill>
              <a:srgbClr val="012369"/>
            </a:solidFill>
            <a:latin typeface="Arial" panose="020B0604020202020204" pitchFamily="34" charset="0"/>
            <a:cs typeface="Arial" panose="020B0604020202020204" pitchFamily="34" charset="0"/>
          </a:endParaRPr>
        </a:p>
      </dgm:t>
    </dgm:pt>
    <dgm:pt modelId="{BB63732B-71DC-4D39-9BD0-570787F00BCA}" type="parTrans" cxnId="{E181BBF0-6677-458F-851D-6DDEBDF00C5B}">
      <dgm:prSet/>
      <dgm:spPr/>
      <dgm:t>
        <a:bodyPr/>
        <a:lstStyle/>
        <a:p>
          <a:endParaRPr lang="en-US"/>
        </a:p>
      </dgm:t>
    </dgm:pt>
    <dgm:pt modelId="{A3B09F95-1C89-4BEC-A868-73DF50BAFF59}" type="sibTrans" cxnId="{E181BBF0-6677-458F-851D-6DDEBDF00C5B}">
      <dgm:prSet/>
      <dgm:spPr/>
      <dgm:t>
        <a:bodyPr/>
        <a:lstStyle/>
        <a:p>
          <a:endParaRPr lang="en-US"/>
        </a:p>
      </dgm:t>
    </dgm:pt>
    <dgm:pt modelId="{AEE47670-3B31-490D-9CF0-901BCA373733}" type="pres">
      <dgm:prSet presAssocID="{6F834DCB-EE33-4096-BF7A-F9446CAEEC0C}" presName="linear" presStyleCnt="0">
        <dgm:presLayoutVars>
          <dgm:animLvl val="lvl"/>
          <dgm:resizeHandles val="exact"/>
        </dgm:presLayoutVars>
      </dgm:prSet>
      <dgm:spPr/>
    </dgm:pt>
    <dgm:pt modelId="{38E15E63-09F6-4648-AC93-926D443414DD}" type="pres">
      <dgm:prSet presAssocID="{E1E83900-4C0A-400F-BB8E-78481988F169}" presName="parentText" presStyleLbl="node1" presStyleIdx="0" presStyleCnt="4" custLinFactY="-25105" custLinFactNeighborX="40571" custLinFactNeighborY="-100000">
        <dgm:presLayoutVars>
          <dgm:chMax val="0"/>
          <dgm:bulletEnabled val="1"/>
        </dgm:presLayoutVars>
      </dgm:prSet>
      <dgm:spPr/>
    </dgm:pt>
    <dgm:pt modelId="{90474FED-7E66-4189-92DC-D5CAC43EC2F7}" type="pres">
      <dgm:prSet presAssocID="{3C5EB653-07C0-41A8-9B62-3378A6196FB5}" presName="spacer" presStyleCnt="0"/>
      <dgm:spPr/>
    </dgm:pt>
    <dgm:pt modelId="{10B8BB83-0496-42F3-B21E-32FD029129C5}" type="pres">
      <dgm:prSet presAssocID="{88970FE4-AF83-4724-AF70-4F22F5AA75D1}" presName="parentText" presStyleLbl="node1" presStyleIdx="1" presStyleCnt="4">
        <dgm:presLayoutVars>
          <dgm:chMax val="0"/>
          <dgm:bulletEnabled val="1"/>
        </dgm:presLayoutVars>
      </dgm:prSet>
      <dgm:spPr/>
    </dgm:pt>
    <dgm:pt modelId="{86BB29EE-026E-490C-94D0-225AE50E61C5}" type="pres">
      <dgm:prSet presAssocID="{F8CE30A9-9D74-4071-86D7-42E576F05767}" presName="spacer" presStyleCnt="0"/>
      <dgm:spPr/>
    </dgm:pt>
    <dgm:pt modelId="{6A4D6F5A-C349-490F-B551-1EC442280892}" type="pres">
      <dgm:prSet presAssocID="{B2D4D02B-200F-452E-B775-D334EBB9FB76}" presName="parentText" presStyleLbl="node1" presStyleIdx="2" presStyleCnt="4">
        <dgm:presLayoutVars>
          <dgm:chMax val="0"/>
          <dgm:bulletEnabled val="1"/>
        </dgm:presLayoutVars>
      </dgm:prSet>
      <dgm:spPr/>
    </dgm:pt>
    <dgm:pt modelId="{B6BF3815-0019-43AA-B436-5EBB32EC29EB}" type="pres">
      <dgm:prSet presAssocID="{8D0C214E-8E7E-4708-8214-2BB410A97411}" presName="spacer" presStyleCnt="0"/>
      <dgm:spPr/>
    </dgm:pt>
    <dgm:pt modelId="{13482DE8-C9F0-41C9-A2F8-34B2C604EE95}" type="pres">
      <dgm:prSet presAssocID="{1F2D03BE-2148-4812-90CA-A23C3AE0C76B}" presName="parentText" presStyleLbl="node1" presStyleIdx="3" presStyleCnt="4">
        <dgm:presLayoutVars>
          <dgm:chMax val="0"/>
          <dgm:bulletEnabled val="1"/>
        </dgm:presLayoutVars>
      </dgm:prSet>
      <dgm:spPr/>
    </dgm:pt>
  </dgm:ptLst>
  <dgm:cxnLst>
    <dgm:cxn modelId="{8132285B-B9E5-48D4-A660-D134CB60D672}" type="presOf" srcId="{B2D4D02B-200F-452E-B775-D334EBB9FB76}" destId="{6A4D6F5A-C349-490F-B551-1EC442280892}" srcOrd="0" destOrd="0" presId="urn:microsoft.com/office/officeart/2005/8/layout/vList2"/>
    <dgm:cxn modelId="{0526146F-17A9-4094-8404-92E2FEC0A5BB}" type="presOf" srcId="{1F2D03BE-2148-4812-90CA-A23C3AE0C76B}" destId="{13482DE8-C9F0-41C9-A2F8-34B2C604EE95}" srcOrd="0" destOrd="0" presId="urn:microsoft.com/office/officeart/2005/8/layout/vList2"/>
    <dgm:cxn modelId="{7D8A8956-FD2C-4322-B492-1AE9957C5A41}" srcId="{6F834DCB-EE33-4096-BF7A-F9446CAEEC0C}" destId="{B2D4D02B-200F-452E-B775-D334EBB9FB76}" srcOrd="2" destOrd="0" parTransId="{2463D6A2-4E81-433C-9657-E10D493FCBEC}" sibTransId="{8D0C214E-8E7E-4708-8214-2BB410A97411}"/>
    <dgm:cxn modelId="{2FB7C38A-990E-49A4-85C2-233AC033D387}" type="presOf" srcId="{E1E83900-4C0A-400F-BB8E-78481988F169}" destId="{38E15E63-09F6-4648-AC93-926D443414DD}" srcOrd="0" destOrd="0" presId="urn:microsoft.com/office/officeart/2005/8/layout/vList2"/>
    <dgm:cxn modelId="{4ACF1496-A9BC-4E68-AE4C-83394D668687}" type="presOf" srcId="{88970FE4-AF83-4724-AF70-4F22F5AA75D1}" destId="{10B8BB83-0496-42F3-B21E-32FD029129C5}" srcOrd="0" destOrd="0" presId="urn:microsoft.com/office/officeart/2005/8/layout/vList2"/>
    <dgm:cxn modelId="{F55815A7-DD26-4B52-85B6-3203D4A51E61}" srcId="{6F834DCB-EE33-4096-BF7A-F9446CAEEC0C}" destId="{E1E83900-4C0A-400F-BB8E-78481988F169}" srcOrd="0" destOrd="0" parTransId="{BDE898DD-8A7B-4BD2-8635-AE1352969858}" sibTransId="{3C5EB653-07C0-41A8-9B62-3378A6196FB5}"/>
    <dgm:cxn modelId="{145116E5-DF83-4D74-BB88-9CCA3B20B578}" type="presOf" srcId="{6F834DCB-EE33-4096-BF7A-F9446CAEEC0C}" destId="{AEE47670-3B31-490D-9CF0-901BCA373733}" srcOrd="0" destOrd="0" presId="urn:microsoft.com/office/officeart/2005/8/layout/vList2"/>
    <dgm:cxn modelId="{E181BBF0-6677-458F-851D-6DDEBDF00C5B}" srcId="{6F834DCB-EE33-4096-BF7A-F9446CAEEC0C}" destId="{1F2D03BE-2148-4812-90CA-A23C3AE0C76B}" srcOrd="3" destOrd="0" parTransId="{BB63732B-71DC-4D39-9BD0-570787F00BCA}" sibTransId="{A3B09F95-1C89-4BEC-A868-73DF50BAFF59}"/>
    <dgm:cxn modelId="{7B69B2FB-B45F-46BD-A9B1-243B8E776CC6}" srcId="{6F834DCB-EE33-4096-BF7A-F9446CAEEC0C}" destId="{88970FE4-AF83-4724-AF70-4F22F5AA75D1}" srcOrd="1" destOrd="0" parTransId="{84217050-B931-4824-BA24-159D5E11CD76}" sibTransId="{F8CE30A9-9D74-4071-86D7-42E576F05767}"/>
    <dgm:cxn modelId="{C8A87729-650C-40FF-8110-0A8DE47D84D5}" type="presParOf" srcId="{AEE47670-3B31-490D-9CF0-901BCA373733}" destId="{38E15E63-09F6-4648-AC93-926D443414DD}" srcOrd="0" destOrd="0" presId="urn:microsoft.com/office/officeart/2005/8/layout/vList2"/>
    <dgm:cxn modelId="{3C83AF93-B03E-439C-A374-D415F2913DC1}" type="presParOf" srcId="{AEE47670-3B31-490D-9CF0-901BCA373733}" destId="{90474FED-7E66-4189-92DC-D5CAC43EC2F7}" srcOrd="1" destOrd="0" presId="urn:microsoft.com/office/officeart/2005/8/layout/vList2"/>
    <dgm:cxn modelId="{F973E312-A04B-4454-8B81-8DD5F84B98AF}" type="presParOf" srcId="{AEE47670-3B31-490D-9CF0-901BCA373733}" destId="{10B8BB83-0496-42F3-B21E-32FD029129C5}" srcOrd="2" destOrd="0" presId="urn:microsoft.com/office/officeart/2005/8/layout/vList2"/>
    <dgm:cxn modelId="{39F44432-2EB9-4110-87CD-D4D4C01F3478}" type="presParOf" srcId="{AEE47670-3B31-490D-9CF0-901BCA373733}" destId="{86BB29EE-026E-490C-94D0-225AE50E61C5}" srcOrd="3" destOrd="0" presId="urn:microsoft.com/office/officeart/2005/8/layout/vList2"/>
    <dgm:cxn modelId="{C65D30EA-2CCD-43BE-A1B3-2BFFA3403F5C}" type="presParOf" srcId="{AEE47670-3B31-490D-9CF0-901BCA373733}" destId="{6A4D6F5A-C349-490F-B551-1EC442280892}" srcOrd="4" destOrd="0" presId="urn:microsoft.com/office/officeart/2005/8/layout/vList2"/>
    <dgm:cxn modelId="{1A7A85A9-3196-4624-8A8D-65D8CFA3DF28}" type="presParOf" srcId="{AEE47670-3B31-490D-9CF0-901BCA373733}" destId="{B6BF3815-0019-43AA-B436-5EBB32EC29EB}" srcOrd="5" destOrd="0" presId="urn:microsoft.com/office/officeart/2005/8/layout/vList2"/>
    <dgm:cxn modelId="{FB98D063-46DB-4220-AACF-99E9816370F6}" type="presParOf" srcId="{AEE47670-3B31-490D-9CF0-901BCA373733}" destId="{13482DE8-C9F0-41C9-A2F8-34B2C604EE95}" srcOrd="6" destOrd="0" presId="urn:microsoft.com/office/officeart/2005/8/layout/vList2"/>
  </dgm:cxnLst>
  <dgm:bg/>
  <dgm:whole>
    <a:ln w="5715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7FE453-A297-484F-98EE-C4E0724B41F4}">
      <dsp:nvSpPr>
        <dsp:cNvPr id="0" name=""/>
        <dsp:cNvSpPr/>
      </dsp:nvSpPr>
      <dsp:spPr>
        <a:xfrm>
          <a:off x="420241" y="204581"/>
          <a:ext cx="4645203" cy="4592667"/>
        </a:xfrm>
        <a:prstGeom prst="pie">
          <a:avLst>
            <a:gd name="adj1" fmla="val 16200000"/>
            <a:gd name="adj2" fmla="val 1800000"/>
          </a:avLst>
        </a:prstGeom>
        <a:solidFill>
          <a:schemeClr val="bg1"/>
        </a:solidFill>
        <a:ln w="57150">
          <a:solidFill>
            <a:srgbClr val="012169"/>
          </a:solid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1" kern="1200" dirty="0">
            <a:solidFill>
              <a:srgbClr val="BF0D3E"/>
            </a:solidFill>
            <a:latin typeface="Arial" panose="020B0604020202020204" pitchFamily="34" charset="0"/>
            <a:cs typeface="Arial" panose="020B0604020202020204" pitchFamily="34" charset="0"/>
          </a:endParaRPr>
        </a:p>
      </dsp:txBody>
      <dsp:txXfrm>
        <a:off x="2868374" y="1177789"/>
        <a:ext cx="1659001" cy="1366865"/>
      </dsp:txXfrm>
    </dsp:sp>
    <dsp:sp modelId="{42024380-CB21-437E-8C5B-263FFC186430}">
      <dsp:nvSpPr>
        <dsp:cNvPr id="0" name=""/>
        <dsp:cNvSpPr/>
      </dsp:nvSpPr>
      <dsp:spPr>
        <a:xfrm>
          <a:off x="144145" y="334264"/>
          <a:ext cx="5040945" cy="4656381"/>
        </a:xfrm>
        <a:prstGeom prst="pie">
          <a:avLst>
            <a:gd name="adj1" fmla="val 1800000"/>
            <a:gd name="adj2" fmla="val 9000000"/>
          </a:avLst>
        </a:prstGeom>
        <a:solidFill>
          <a:schemeClr val="bg1"/>
        </a:solidFill>
        <a:ln w="57150">
          <a:solidFill>
            <a:srgbClr val="012169"/>
          </a:solid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rgbClr val="002F8E"/>
            </a:solidFill>
            <a:latin typeface="Arial" panose="020B0604020202020204" pitchFamily="34" charset="0"/>
            <a:cs typeface="Arial" panose="020B0604020202020204" pitchFamily="34" charset="0"/>
          </a:endParaRPr>
        </a:p>
      </dsp:txBody>
      <dsp:txXfrm>
        <a:off x="1344370" y="3355369"/>
        <a:ext cx="2700506" cy="1219528"/>
      </dsp:txXfrm>
    </dsp:sp>
    <dsp:sp modelId="{797EBAE2-7122-4EC0-B5D4-DBA02478AC16}">
      <dsp:nvSpPr>
        <dsp:cNvPr id="0" name=""/>
        <dsp:cNvSpPr/>
      </dsp:nvSpPr>
      <dsp:spPr>
        <a:xfrm>
          <a:off x="305987" y="154581"/>
          <a:ext cx="4474654" cy="4730930"/>
        </a:xfrm>
        <a:prstGeom prst="pie">
          <a:avLst>
            <a:gd name="adj1" fmla="val 9000000"/>
            <a:gd name="adj2" fmla="val 16200000"/>
          </a:avLst>
        </a:prstGeom>
        <a:solidFill>
          <a:schemeClr val="bg1"/>
        </a:solidFill>
        <a:ln w="57150">
          <a:solidFill>
            <a:srgbClr val="012169"/>
          </a:solid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1" kern="1200" dirty="0">
            <a:solidFill>
              <a:srgbClr val="002060"/>
            </a:solidFill>
            <a:latin typeface="Arial" panose="020B0604020202020204" pitchFamily="34" charset="0"/>
            <a:cs typeface="Arial" panose="020B0604020202020204" pitchFamily="34" charset="0"/>
          </a:endParaRPr>
        </a:p>
      </dsp:txBody>
      <dsp:txXfrm>
        <a:off x="824301" y="1157088"/>
        <a:ext cx="1598090" cy="1408014"/>
      </dsp:txXfrm>
    </dsp:sp>
    <dsp:sp modelId="{FD4B27A2-5E3B-4CBF-96DF-397C5F7F4BDF}">
      <dsp:nvSpPr>
        <dsp:cNvPr id="0" name=""/>
        <dsp:cNvSpPr/>
      </dsp:nvSpPr>
      <dsp:spPr>
        <a:xfrm>
          <a:off x="14012" y="-131613"/>
          <a:ext cx="5382227" cy="5328887"/>
        </a:xfrm>
        <a:prstGeom prst="circularArrow">
          <a:avLst>
            <a:gd name="adj1" fmla="val 5085"/>
            <a:gd name="adj2" fmla="val 327528"/>
            <a:gd name="adj3" fmla="val 1472472"/>
            <a:gd name="adj4" fmla="val 16199432"/>
            <a:gd name="adj5" fmla="val 5932"/>
          </a:avLst>
        </a:prstGeom>
        <a:solidFill>
          <a:srgbClr val="012169"/>
        </a:solidFill>
        <a:ln>
          <a:no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E7D72E2C-0E6C-4BFC-9EF9-807CA70C6A06}">
      <dsp:nvSpPr>
        <dsp:cNvPr id="0" name=""/>
        <dsp:cNvSpPr/>
      </dsp:nvSpPr>
      <dsp:spPr>
        <a:xfrm>
          <a:off x="-156500" y="-140366"/>
          <a:ext cx="5564229" cy="5490887"/>
        </a:xfrm>
        <a:prstGeom prst="circularArrow">
          <a:avLst>
            <a:gd name="adj1" fmla="val 5085"/>
            <a:gd name="adj2" fmla="val 327528"/>
            <a:gd name="adj3" fmla="val 8671970"/>
            <a:gd name="adj4" fmla="val 1800502"/>
            <a:gd name="adj5" fmla="val 5932"/>
          </a:avLst>
        </a:prstGeom>
        <a:solidFill>
          <a:srgbClr val="012169"/>
        </a:solidFill>
        <a:ln>
          <a:no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29F0539A-FDE5-414D-956B-B24E8C0FE345}">
      <dsp:nvSpPr>
        <dsp:cNvPr id="0" name=""/>
        <dsp:cNvSpPr/>
      </dsp:nvSpPr>
      <dsp:spPr>
        <a:xfrm>
          <a:off x="-68105" y="-99049"/>
          <a:ext cx="5367926" cy="5221339"/>
        </a:xfrm>
        <a:prstGeom prst="circularArrow">
          <a:avLst>
            <a:gd name="adj1" fmla="val 5085"/>
            <a:gd name="adj2" fmla="val 327528"/>
            <a:gd name="adj3" fmla="val 15873039"/>
            <a:gd name="adj4" fmla="val 9000000"/>
            <a:gd name="adj5" fmla="val 5932"/>
          </a:avLst>
        </a:prstGeom>
        <a:solidFill>
          <a:srgbClr val="012169"/>
        </a:solidFill>
        <a:ln>
          <a:no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15E63-09F6-4648-AC93-926D443414DD}">
      <dsp:nvSpPr>
        <dsp:cNvPr id="0" name=""/>
        <dsp:cNvSpPr/>
      </dsp:nvSpPr>
      <dsp:spPr>
        <a:xfrm>
          <a:off x="0" y="0"/>
          <a:ext cx="6747932" cy="992160"/>
        </a:xfrm>
        <a:prstGeom prst="roundRect">
          <a:avLst/>
        </a:prstGeom>
        <a:solidFill>
          <a:schemeClr val="lt1">
            <a:hueOff val="0"/>
            <a:satOff val="0"/>
            <a:lumOff val="0"/>
            <a:alphaOff val="0"/>
          </a:schemeClr>
        </a:solidFill>
        <a:ln w="57150" cap="flat" cmpd="sng" algn="ctr">
          <a:solidFill>
            <a:srgbClr val="BF0D3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solidFill>
                <a:srgbClr val="012369"/>
              </a:solidFill>
              <a:latin typeface="Arial" panose="020B0604020202020204" pitchFamily="34" charset="0"/>
              <a:cs typeface="Arial" panose="020B0604020202020204" pitchFamily="34" charset="0"/>
            </a:rPr>
            <a:t>10 minutes for Readings</a:t>
          </a:r>
          <a:endParaRPr lang="en-US" sz="3600" kern="1200" dirty="0">
            <a:solidFill>
              <a:srgbClr val="012369"/>
            </a:solidFill>
            <a:latin typeface="Arial" panose="020B0604020202020204" pitchFamily="34" charset="0"/>
            <a:cs typeface="Arial" panose="020B0604020202020204" pitchFamily="34" charset="0"/>
          </a:endParaRPr>
        </a:p>
      </dsp:txBody>
      <dsp:txXfrm>
        <a:off x="48433" y="48433"/>
        <a:ext cx="6651066" cy="895294"/>
      </dsp:txXfrm>
    </dsp:sp>
    <dsp:sp modelId="{10B8BB83-0496-42F3-B21E-32FD029129C5}">
      <dsp:nvSpPr>
        <dsp:cNvPr id="0" name=""/>
        <dsp:cNvSpPr/>
      </dsp:nvSpPr>
      <dsp:spPr>
        <a:xfrm>
          <a:off x="0" y="1156876"/>
          <a:ext cx="6747932" cy="992160"/>
        </a:xfrm>
        <a:prstGeom prst="roundRect">
          <a:avLst/>
        </a:prstGeom>
        <a:solidFill>
          <a:schemeClr val="lt1">
            <a:hueOff val="0"/>
            <a:satOff val="0"/>
            <a:lumOff val="0"/>
            <a:alphaOff val="0"/>
          </a:schemeClr>
        </a:solidFill>
        <a:ln w="57150" cap="flat" cmpd="sng" algn="ctr">
          <a:solidFill>
            <a:srgbClr val="BF0D3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solidFill>
                <a:srgbClr val="012369"/>
              </a:solidFill>
              <a:latin typeface="Arial" panose="020B0604020202020204" pitchFamily="34" charset="0"/>
              <a:cs typeface="Arial" panose="020B0604020202020204" pitchFamily="34" charset="0"/>
            </a:rPr>
            <a:t> 6 minutes for Summarizing</a:t>
          </a:r>
          <a:endParaRPr lang="en-US" sz="3600" kern="1200" dirty="0">
            <a:solidFill>
              <a:srgbClr val="012369"/>
            </a:solidFill>
            <a:latin typeface="Arial" panose="020B0604020202020204" pitchFamily="34" charset="0"/>
            <a:cs typeface="Arial" panose="020B0604020202020204" pitchFamily="34" charset="0"/>
          </a:endParaRPr>
        </a:p>
      </dsp:txBody>
      <dsp:txXfrm>
        <a:off x="48433" y="1205309"/>
        <a:ext cx="6651066" cy="895294"/>
      </dsp:txXfrm>
    </dsp:sp>
    <dsp:sp modelId="{6A4D6F5A-C349-490F-B551-1EC442280892}">
      <dsp:nvSpPr>
        <dsp:cNvPr id="0" name=""/>
        <dsp:cNvSpPr/>
      </dsp:nvSpPr>
      <dsp:spPr>
        <a:xfrm>
          <a:off x="0" y="2301677"/>
          <a:ext cx="6747932" cy="992160"/>
        </a:xfrm>
        <a:prstGeom prst="roundRect">
          <a:avLst/>
        </a:prstGeom>
        <a:solidFill>
          <a:schemeClr val="lt1">
            <a:hueOff val="0"/>
            <a:satOff val="0"/>
            <a:lumOff val="0"/>
            <a:alphaOff val="0"/>
          </a:schemeClr>
        </a:solidFill>
        <a:ln w="57150" cap="flat" cmpd="sng" algn="ctr">
          <a:solidFill>
            <a:srgbClr val="BF0D3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1" kern="1200" dirty="0"/>
            <a:t> </a:t>
          </a:r>
          <a:r>
            <a:rPr lang="en-US" sz="3600" b="1" kern="1200" dirty="0">
              <a:solidFill>
                <a:srgbClr val="012369"/>
              </a:solidFill>
              <a:latin typeface="Arial" panose="020B0604020202020204" pitchFamily="34" charset="0"/>
              <a:cs typeface="Arial" panose="020B0604020202020204" pitchFamily="34" charset="0"/>
            </a:rPr>
            <a:t>6 minutes for Brainstorming </a:t>
          </a:r>
          <a:endParaRPr lang="en-US" sz="4000" kern="1200" dirty="0">
            <a:solidFill>
              <a:srgbClr val="012369"/>
            </a:solidFill>
            <a:latin typeface="Arial" panose="020B0604020202020204" pitchFamily="34" charset="0"/>
            <a:cs typeface="Arial" panose="020B0604020202020204" pitchFamily="34" charset="0"/>
          </a:endParaRPr>
        </a:p>
      </dsp:txBody>
      <dsp:txXfrm>
        <a:off x="48433" y="2350110"/>
        <a:ext cx="6651066" cy="895294"/>
      </dsp:txXfrm>
    </dsp:sp>
    <dsp:sp modelId="{13482DE8-C9F0-41C9-A2F8-34B2C604EE95}">
      <dsp:nvSpPr>
        <dsp:cNvPr id="0" name=""/>
        <dsp:cNvSpPr/>
      </dsp:nvSpPr>
      <dsp:spPr>
        <a:xfrm>
          <a:off x="0" y="3446477"/>
          <a:ext cx="6747932" cy="992160"/>
        </a:xfrm>
        <a:prstGeom prst="roundRect">
          <a:avLst/>
        </a:prstGeom>
        <a:solidFill>
          <a:schemeClr val="lt1">
            <a:hueOff val="0"/>
            <a:satOff val="0"/>
            <a:lumOff val="0"/>
            <a:alphaOff val="0"/>
          </a:schemeClr>
        </a:solidFill>
        <a:ln w="57150" cap="flat" cmpd="sng" algn="ctr">
          <a:solidFill>
            <a:srgbClr val="BF0D3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solidFill>
                <a:srgbClr val="012369"/>
              </a:solidFill>
              <a:latin typeface="Arial" panose="020B0604020202020204" pitchFamily="34" charset="0"/>
              <a:cs typeface="Arial" panose="020B0604020202020204" pitchFamily="34" charset="0"/>
            </a:rPr>
            <a:t>25 minutes for Planning</a:t>
          </a:r>
          <a:endParaRPr lang="en-US" sz="3600" kern="1200" dirty="0">
            <a:solidFill>
              <a:srgbClr val="012369"/>
            </a:solidFill>
            <a:latin typeface="Arial" panose="020B0604020202020204" pitchFamily="34" charset="0"/>
            <a:cs typeface="Arial" panose="020B0604020202020204" pitchFamily="34" charset="0"/>
          </a:endParaRPr>
        </a:p>
      </dsp:txBody>
      <dsp:txXfrm>
        <a:off x="48433" y="3494910"/>
        <a:ext cx="6651066" cy="895294"/>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BF280D-D53E-4E40-8FEB-B662A596423B}" type="datetimeFigureOut">
              <a:rPr lang="en-US" smtClean="0"/>
              <a:t>5/27/2023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29FC0D-A47D-45E4-8996-D6B40B13F0D0}" type="slidenum">
              <a:rPr lang="en-US" smtClean="0"/>
              <a:t>‹#›</a:t>
            </a:fld>
            <a:endParaRPr lang="en-US"/>
          </a:p>
        </p:txBody>
      </p:sp>
    </p:spTree>
    <p:extLst>
      <p:ext uri="{BB962C8B-B14F-4D97-AF65-F5344CB8AC3E}">
        <p14:creationId xmlns:p14="http://schemas.microsoft.com/office/powerpoint/2010/main" val="513044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396875"/>
            <a:ext cx="5543550" cy="3117850"/>
          </a:xfrm>
        </p:spPr>
      </p:sp>
      <p:sp>
        <p:nvSpPr>
          <p:cNvPr id="3" name="Notes Placeholder 2"/>
          <p:cNvSpPr>
            <a:spLocks noGrp="1"/>
          </p:cNvSpPr>
          <p:nvPr>
            <p:ph type="body" idx="1"/>
          </p:nvPr>
        </p:nvSpPr>
        <p:spPr>
          <a:xfrm>
            <a:off x="657225" y="3613900"/>
            <a:ext cx="5560060" cy="3636705"/>
          </a:xfrm>
        </p:spPr>
        <p:txBody>
          <a:bodyPr/>
          <a:lstStyle/>
          <a:p>
            <a:pPr>
              <a:defRPr/>
            </a:pPr>
            <a:r>
              <a:rPr lang="en-US" dirty="0">
                <a:effectLst/>
                <a:latin typeface="Arial" panose="020B0604020202020204" pitchFamily="34" charset="0"/>
                <a:ea typeface="Arial" panose="020B0604020202020204" pitchFamily="34" charset="0"/>
              </a:rPr>
              <a:t>Today, we continue our AZPLS journey of schoolwide systems change that will lead to increased literacy achievement for all students. Specifically, we will focus on inclusionary practices of differentiation and the Universal Design for Learning (UDL).</a:t>
            </a:r>
            <a:endParaRPr lang="en-US" dirty="0"/>
          </a:p>
        </p:txBody>
      </p:sp>
      <p:sp>
        <p:nvSpPr>
          <p:cNvPr id="4" name="Slide Number Placeholder 3"/>
          <p:cNvSpPr>
            <a:spLocks noGrp="1"/>
          </p:cNvSpPr>
          <p:nvPr>
            <p:ph type="sldNum" sz="quarter" idx="5"/>
          </p:nvPr>
        </p:nvSpPr>
        <p:spPr>
          <a:xfrm>
            <a:off x="6217285" y="8515421"/>
            <a:ext cx="411189"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68167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7700" y="476250"/>
            <a:ext cx="5543550" cy="3117850"/>
          </a:xfrm>
        </p:spPr>
      </p:sp>
      <p:sp>
        <p:nvSpPr>
          <p:cNvPr id="3" name="Notes Placeholder 2"/>
          <p:cNvSpPr>
            <a:spLocks noGrp="1"/>
          </p:cNvSpPr>
          <p:nvPr>
            <p:ph type="body" idx="1"/>
          </p:nvPr>
        </p:nvSpPr>
        <p:spPr>
          <a:xfrm>
            <a:off x="476250" y="3680586"/>
            <a:ext cx="5782586" cy="3953396"/>
          </a:xfrm>
        </p:spPr>
        <p:txBody>
          <a:bodyPr/>
          <a:lstStyle/>
          <a:p>
            <a:pPr marL="97790" marR="100330" algn="l">
              <a:spcBef>
                <a:spcPts val="0"/>
              </a:spcBef>
              <a:spcAft>
                <a:spcPts val="0"/>
              </a:spcAft>
            </a:pPr>
            <a:r>
              <a:rPr lang="en-US" dirty="0">
                <a:effectLst/>
                <a:latin typeface="Arial" panose="020B0604020202020204" pitchFamily="34" charset="0"/>
                <a:ea typeface="Arial" panose="020B0604020202020204" pitchFamily="34" charset="0"/>
              </a:rPr>
              <a:t>In your </a:t>
            </a:r>
            <a:r>
              <a:rPr lang="en-US" b="1" dirty="0">
                <a:effectLst/>
                <a:latin typeface="Arial" panose="020B0604020202020204" pitchFamily="34" charset="0"/>
                <a:ea typeface="Arial" panose="020B0604020202020204" pitchFamily="34" charset="0"/>
              </a:rPr>
              <a:t>Differentiation Guide</a:t>
            </a:r>
            <a:r>
              <a:rPr lang="en-US" dirty="0">
                <a:effectLst/>
                <a:latin typeface="Arial" panose="020B0604020202020204" pitchFamily="34" charset="0"/>
                <a:ea typeface="Arial" panose="020B0604020202020204" pitchFamily="34" charset="0"/>
              </a:rPr>
              <a:t>, read pages 1–2 to gain a basic understanding of differentiation and Universal Design for Learning. Use the close read annotations. When everyone in your team </a:t>
            </a:r>
            <a:r>
              <a:rPr lang="en-US" dirty="0">
                <a:latin typeface="Arial" panose="020B0604020202020204" pitchFamily="34" charset="0"/>
                <a:ea typeface="Arial" panose="020B0604020202020204" pitchFamily="34" charset="0"/>
              </a:rPr>
              <a:t>i</a:t>
            </a:r>
            <a:r>
              <a:rPr lang="en-US" dirty="0">
                <a:effectLst/>
                <a:latin typeface="Arial" panose="020B0604020202020204" pitchFamily="34" charset="0"/>
                <a:ea typeface="Arial" panose="020B0604020202020204" pitchFamily="34" charset="0"/>
              </a:rPr>
              <a:t>s finished reading, share and discuss your annotations. What was interesting or surprised you? What connections did you make with the text?</a:t>
            </a:r>
          </a:p>
          <a:p>
            <a:pPr marL="97790" marR="100330" algn="l">
              <a:spcBef>
                <a:spcPts val="0"/>
              </a:spcBef>
              <a:spcAft>
                <a:spcPts val="0"/>
              </a:spcAft>
            </a:pPr>
            <a:r>
              <a:rPr lang="en-US" dirty="0">
                <a:effectLst/>
                <a:latin typeface="Arial" panose="020B0604020202020204" pitchFamily="34" charset="0"/>
                <a:ea typeface="Arial" panose="020B0604020202020204" pitchFamily="34" charset="0"/>
              </a:rPr>
              <a:t> </a:t>
            </a:r>
          </a:p>
          <a:p>
            <a:pPr marL="97790" marR="100330"/>
            <a:r>
              <a:rPr lang="en-US" i="1" dirty="0">
                <a:effectLst/>
                <a:latin typeface="Arial" panose="020B0604020202020204" pitchFamily="34" charset="0"/>
                <a:ea typeface="Arial" panose="020B0604020202020204" pitchFamily="34" charset="0"/>
              </a:rPr>
              <a:t>After participants finish sharing and discussing: </a:t>
            </a:r>
            <a:r>
              <a:rPr lang="en-US" dirty="0">
                <a:effectLst/>
                <a:latin typeface="Arial" panose="020B0604020202020204" pitchFamily="34" charset="0"/>
                <a:ea typeface="Arial" panose="020B0604020202020204" pitchFamily="34" charset="0"/>
              </a:rPr>
              <a:t>Share your thoughts on how  close read annotations can support students in all classes and discuss the benefits of all classes using this strategy. Using </a:t>
            </a:r>
            <a:r>
              <a:rPr lang="en-US" b="1" dirty="0">
                <a:effectLst/>
                <a:latin typeface="Arial" panose="020B0604020202020204" pitchFamily="34" charset="0"/>
                <a:ea typeface="Arial" panose="020B0604020202020204" pitchFamily="34" charset="0"/>
              </a:rPr>
              <a:t>Handout 5: Strategic Conversations for Differentiation</a:t>
            </a:r>
            <a:r>
              <a:rPr lang="en-US" dirty="0">
                <a:effectLst/>
                <a:latin typeface="Arial" panose="020B0604020202020204" pitchFamily="34" charset="0"/>
                <a:ea typeface="Arial" panose="020B0604020202020204" pitchFamily="34" charset="0"/>
              </a:rPr>
              <a:t>, record your notes in the middle section, Strategies Used for Differentiated Instruction. </a:t>
            </a:r>
          </a:p>
          <a:p>
            <a:pPr marL="97790" marR="100330" algn="l">
              <a:spcBef>
                <a:spcPts val="0"/>
              </a:spcBef>
              <a:spcAft>
                <a:spcPts val="0"/>
              </a:spcAft>
            </a:pPr>
            <a:endParaRPr lang="en-US"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a:xfrm>
            <a:off x="6258836" y="8469508"/>
            <a:ext cx="365697" cy="46340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60060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63550"/>
            <a:ext cx="5486400" cy="3086100"/>
          </a:xfrm>
        </p:spPr>
      </p:sp>
      <p:sp>
        <p:nvSpPr>
          <p:cNvPr id="3" name="Notes Placeholder 2"/>
          <p:cNvSpPr>
            <a:spLocks noGrp="1"/>
          </p:cNvSpPr>
          <p:nvPr>
            <p:ph type="body" idx="1"/>
          </p:nvPr>
        </p:nvSpPr>
        <p:spPr>
          <a:xfrm>
            <a:off x="685800" y="3676650"/>
            <a:ext cx="5486400" cy="3600450"/>
          </a:xfrm>
        </p:spPr>
        <p:txBody>
          <a:bodyPr/>
          <a:lstStyle/>
          <a:p>
            <a:r>
              <a:rPr lang="en-US" b="0" i="0" u="none" strike="noStrike" baseline="0" dirty="0">
                <a:latin typeface="Arial" panose="020B0604020202020204" pitchFamily="34" charset="0"/>
              </a:rPr>
              <a:t>The Center of Applied Special Technology or CAST created the UDL framework. The framework is based on neuroscience research evidence that individual learners differ in the ways in which they are motivated (affective network), how they comprehend information (recognition network), and how they express what they know (strategic network). </a:t>
            </a:r>
          </a:p>
          <a:p>
            <a:endParaRPr lang="en-US" dirty="0">
              <a:latin typeface="Arial" panose="020B0604020202020204" pitchFamily="34" charset="0"/>
            </a:endParaRPr>
          </a:p>
          <a:p>
            <a:r>
              <a:rPr lang="en-US" b="0" i="0" u="none" strike="noStrike" baseline="0" dirty="0">
                <a:latin typeface="Arial" panose="020B0604020202020204" pitchFamily="34" charset="0"/>
              </a:rPr>
              <a:t>Look at the graphic on page 3. To guide educators in creating lessons, curricula, and learning systems that are engaging, maximize flexibility, and optimize learning, the three primary brain networks are translated into three UDL principles of design (</a:t>
            </a:r>
            <a:r>
              <a:rPr lang="en-US" b="0" u="none" strike="noStrike" baseline="0" dirty="0">
                <a:latin typeface="Arial" panose="020B0604020202020204" pitchFamily="34" charset="0"/>
              </a:rPr>
              <a:t>Rose, Meyer, and Gordon 2014):</a:t>
            </a:r>
          </a:p>
          <a:p>
            <a:endParaRPr lang="en-US" sz="300" b="0" i="0" u="none" strike="noStrike" baseline="0" dirty="0">
              <a:latin typeface="Arial" panose="020B0604020202020204" pitchFamily="34" charset="0"/>
            </a:endParaRPr>
          </a:p>
          <a:p>
            <a:pPr marL="228600" indent="-228600">
              <a:buAutoNum type="arabicPeriod"/>
            </a:pPr>
            <a:r>
              <a:rPr lang="en-US" dirty="0">
                <a:latin typeface="Arial" panose="020B0604020202020204" pitchFamily="34" charset="0"/>
              </a:rPr>
              <a:t>P</a:t>
            </a:r>
            <a:r>
              <a:rPr lang="en-US" b="0" i="0" u="none" strike="noStrike" baseline="0" dirty="0">
                <a:latin typeface="Arial" panose="020B0604020202020204" pitchFamily="34" charset="0"/>
              </a:rPr>
              <a:t>rovide multiple means of engagement;</a:t>
            </a:r>
          </a:p>
          <a:p>
            <a:pPr marL="228600" indent="-228600">
              <a:buAutoNum type="arabicPeriod"/>
            </a:pPr>
            <a:endParaRPr lang="en-US" sz="200" b="0" i="0" u="none" strike="noStrike" baseline="0" dirty="0">
              <a:latin typeface="Arial" panose="020B0604020202020204" pitchFamily="34" charset="0"/>
            </a:endParaRPr>
          </a:p>
          <a:p>
            <a:pPr marL="228600" indent="-228600">
              <a:buAutoNum type="arabicPeriod"/>
            </a:pPr>
            <a:r>
              <a:rPr lang="en-US" dirty="0">
                <a:latin typeface="Arial" panose="020B0604020202020204" pitchFamily="34" charset="0"/>
              </a:rPr>
              <a:t>P</a:t>
            </a:r>
            <a:r>
              <a:rPr lang="en-US" b="0" i="0" u="none" strike="noStrike" baseline="0" dirty="0">
                <a:latin typeface="Arial" panose="020B0604020202020204" pitchFamily="34" charset="0"/>
              </a:rPr>
              <a:t>rovide multiple means of representation; and</a:t>
            </a:r>
          </a:p>
          <a:p>
            <a:pPr marL="228600" indent="-228600">
              <a:buAutoNum type="arabicPeriod"/>
            </a:pPr>
            <a:endParaRPr lang="en-US" sz="200" b="0" i="0" u="none" strike="noStrike" baseline="0" dirty="0">
              <a:latin typeface="Arial" panose="020B0604020202020204" pitchFamily="34" charset="0"/>
            </a:endParaRPr>
          </a:p>
          <a:p>
            <a:pPr marL="228600" indent="-228600">
              <a:buAutoNum type="arabicPeriod"/>
            </a:pPr>
            <a:r>
              <a:rPr lang="en-US" dirty="0">
                <a:latin typeface="Arial" panose="020B0604020202020204" pitchFamily="34" charset="0"/>
              </a:rPr>
              <a:t>P</a:t>
            </a:r>
            <a:r>
              <a:rPr lang="en-US" b="0" i="0" u="none" strike="noStrike" baseline="0" dirty="0">
                <a:latin typeface="Arial" panose="020B0604020202020204" pitchFamily="34" charset="0"/>
              </a:rPr>
              <a:t>rovide multiple means of action and expression.</a:t>
            </a:r>
          </a:p>
          <a:p>
            <a:r>
              <a:rPr lang="en-US" b="0" i="0" u="none" strike="noStrike" baseline="0" dirty="0">
                <a:latin typeface="Arial" panose="020B0604020202020204" pitchFamily="34" charset="0"/>
              </a:rPr>
              <a:t> </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The UDL content was revised in 2011 and has remained the same since then. In 2018, they updated the presentation of the UDL Guidelines with </a:t>
            </a:r>
            <a:r>
              <a:rPr lang="en-US" dirty="0">
                <a:latin typeface="Arial" panose="020B0604020202020204" pitchFamily="34" charset="0"/>
                <a:ea typeface="Calibri" panose="020F0502020204030204" pitchFamily="34" charset="0"/>
                <a:cs typeface="Arial" panose="020B0604020202020204" pitchFamily="34" charset="0"/>
              </a:rPr>
              <a:t>the</a:t>
            </a:r>
            <a:r>
              <a:rPr lang="en-US" dirty="0">
                <a:effectLst/>
                <a:latin typeface="Arial" panose="020B0604020202020204" pitchFamily="34" charset="0"/>
                <a:ea typeface="Calibri" panose="020F0502020204030204" pitchFamily="34" charset="0"/>
                <a:cs typeface="Arial" panose="020B0604020202020204" pitchFamily="34" charset="0"/>
              </a:rPr>
              <a:t> tool on page 4. </a:t>
            </a:r>
            <a:r>
              <a:rPr lang="en-US" dirty="0">
                <a:latin typeface="Arial" panose="020B0604020202020204" pitchFamily="34" charset="0"/>
                <a:ea typeface="Calibri" panose="020F0502020204030204" pitchFamily="34" charset="0"/>
                <a:cs typeface="Arial" panose="020B0604020202020204" pitchFamily="34" charset="0"/>
              </a:rPr>
              <a:t>This tool</a:t>
            </a:r>
            <a:r>
              <a:rPr lang="en-US" dirty="0">
                <a:effectLst/>
                <a:latin typeface="Arial" panose="020B0604020202020204" pitchFamily="34" charset="0"/>
                <a:ea typeface="Calibri" panose="020F0502020204030204" pitchFamily="34" charset="0"/>
                <a:cs typeface="Arial" panose="020B0604020202020204" pitchFamily="34" charset="0"/>
              </a:rPr>
              <a:t> can be used to design learning experiences that meet the needs of all learners. </a:t>
            </a:r>
            <a:r>
              <a:rPr lang="en-US" dirty="0">
                <a:latin typeface="Arial" panose="020B0604020202020204" pitchFamily="34" charset="0"/>
                <a:ea typeface="Calibri" panose="020F0502020204030204" pitchFamily="34" charset="0"/>
                <a:cs typeface="Arial" panose="020B0604020202020204" pitchFamily="34" charset="0"/>
              </a:rPr>
              <a:t>Skim the columns then I will breakdown the information.</a:t>
            </a:r>
          </a:p>
          <a:p>
            <a:pPr marL="0" marR="0"/>
            <a:endParaRPr lang="en-US" dirty="0">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dirty="0">
              <a:solidFill>
                <a:srgbClr val="00B05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6172201" y="8451056"/>
            <a:ext cx="406400" cy="458787"/>
          </a:xfrm>
          <a:noFill/>
          <a:ln>
            <a:noFill/>
          </a:ln>
        </p:spPr>
        <p:txBody>
          <a:bodyPr/>
          <a:lstStyle/>
          <a:p>
            <a:fld id="{9929FC0D-A47D-45E4-8996-D6B40B13F0D0}" type="slidenum">
              <a:rPr lang="en-US" smtClean="0">
                <a:latin typeface="Arial" panose="020B0604020202020204" pitchFamily="34" charset="0"/>
                <a:cs typeface="Arial" panose="020B0604020202020204" pitchFamily="34" charset="0"/>
              </a:rPr>
              <a:t>11</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3373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69900"/>
            <a:ext cx="5486400" cy="3086100"/>
          </a:xfrm>
        </p:spPr>
      </p:sp>
      <p:sp>
        <p:nvSpPr>
          <p:cNvPr id="3" name="Notes Placeholder 2"/>
          <p:cNvSpPr>
            <a:spLocks noGrp="1"/>
          </p:cNvSpPr>
          <p:nvPr>
            <p:ph type="body" idx="1"/>
          </p:nvPr>
        </p:nvSpPr>
        <p:spPr>
          <a:xfrm>
            <a:off x="685800" y="3619500"/>
            <a:ext cx="5486400" cy="3600450"/>
          </a:xfrm>
        </p:spPr>
        <p:txBody>
          <a:bodyPr/>
          <a:lstStyle/>
          <a:p>
            <a:r>
              <a:rPr lang="en-US" dirty="0">
                <a:latin typeface="Arial" panose="020B0604020202020204" pitchFamily="34" charset="0"/>
                <a:ea typeface="Arial" panose="020B0604020202020204" pitchFamily="34" charset="0"/>
              </a:rPr>
              <a:t>The Guidelines are organized according to the three principles of UDL: engagement, representation, and action and expression. The first column represents affective networks or the “ why” of learning by providing multiple means of engagement. </a:t>
            </a:r>
          </a:p>
          <a:p>
            <a:endParaRPr lang="en-US" dirty="0">
              <a:latin typeface="Arial" panose="020B0604020202020204" pitchFamily="34" charset="0"/>
              <a:ea typeface="Arial" panose="020B0604020202020204" pitchFamily="34" charset="0"/>
            </a:endParaRPr>
          </a:p>
          <a:p>
            <a:r>
              <a:rPr lang="en-US" dirty="0">
                <a:latin typeface="Arial" panose="020B0604020202020204" pitchFamily="34" charset="0"/>
                <a:ea typeface="Arial" panose="020B0604020202020204" pitchFamily="34" charset="0"/>
              </a:rPr>
              <a:t>The middle column represents recognition networks or the “what” of learning by providing multiple means of representation.</a:t>
            </a:r>
          </a:p>
          <a:p>
            <a:endParaRPr lang="en-US" dirty="0">
              <a:latin typeface="Arial" panose="020B0604020202020204" pitchFamily="34" charset="0"/>
              <a:ea typeface="Arial" panose="020B0604020202020204" pitchFamily="34" charset="0"/>
            </a:endParaRPr>
          </a:p>
          <a:p>
            <a:r>
              <a:rPr lang="en-US" dirty="0">
                <a:effectLst/>
                <a:latin typeface="Arial" panose="020B0604020202020204" pitchFamily="34" charset="0"/>
                <a:ea typeface="Arial" panose="020B0604020202020204" pitchFamily="34" charset="0"/>
              </a:rPr>
              <a:t>The third column represents strategic networks or the “how” of learning by providing multiple means of action and expression. </a:t>
            </a:r>
          </a:p>
          <a:p>
            <a:endParaRPr lang="en-US" dirty="0">
              <a:latin typeface="Arial" panose="020B0604020202020204" pitchFamily="34" charset="0"/>
              <a:ea typeface="Arial" panose="020B0604020202020204" pitchFamily="34" charset="0"/>
            </a:endParaRPr>
          </a:p>
          <a:p>
            <a:r>
              <a:rPr lang="en-US" dirty="0">
                <a:effectLst/>
                <a:latin typeface="Arial" panose="020B0604020202020204" pitchFamily="34" charset="0"/>
                <a:ea typeface="Arial" panose="020B0604020202020204" pitchFamily="34" charset="0"/>
              </a:rPr>
              <a:t>The bullets under each of the Guidelines are corresponding “checkpoints” that provide more detailed suggestions. We’ll look at those checkpoints in a moment.</a:t>
            </a:r>
          </a:p>
          <a:p>
            <a:endParaRPr lang="en-US" dirty="0"/>
          </a:p>
        </p:txBody>
      </p:sp>
      <p:sp>
        <p:nvSpPr>
          <p:cNvPr id="4" name="Slide Number Placeholder 3"/>
          <p:cNvSpPr>
            <a:spLocks noGrp="1"/>
          </p:cNvSpPr>
          <p:nvPr>
            <p:ph type="sldNum" sz="quarter" idx="5"/>
          </p:nvPr>
        </p:nvSpPr>
        <p:spPr>
          <a:xfrm>
            <a:off x="6172200" y="8444706"/>
            <a:ext cx="461963" cy="458787"/>
          </a:xfrm>
          <a:noFill/>
          <a:ln>
            <a:noFill/>
          </a:ln>
        </p:spPr>
        <p:txBody>
          <a:bodyPr/>
          <a:lstStyle/>
          <a:p>
            <a:fld id="{9929FC0D-A47D-45E4-8996-D6B40B13F0D0}" type="slidenum">
              <a:rPr lang="en-US" smtClean="0">
                <a:latin typeface="Arial" panose="020B0604020202020204" pitchFamily="34" charset="0"/>
                <a:cs typeface="Arial" panose="020B0604020202020204" pitchFamily="34" charset="0"/>
              </a:rPr>
              <a:t>12</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3599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52450"/>
            <a:ext cx="5486400" cy="3086100"/>
          </a:xfrm>
        </p:spPr>
      </p:sp>
      <p:sp>
        <p:nvSpPr>
          <p:cNvPr id="3" name="Notes Placeholder 2"/>
          <p:cNvSpPr>
            <a:spLocks noGrp="1"/>
          </p:cNvSpPr>
          <p:nvPr>
            <p:ph type="body" idx="1"/>
          </p:nvPr>
        </p:nvSpPr>
        <p:spPr>
          <a:xfrm>
            <a:off x="685800" y="3705226"/>
            <a:ext cx="5486400" cy="3600450"/>
          </a:xfrm>
        </p:spPr>
        <p:txBody>
          <a:bodyPr/>
          <a:lstStyle/>
          <a:p>
            <a:pPr marL="0" marR="0">
              <a:lnSpc>
                <a:spcPct val="107000"/>
              </a:lnSpc>
              <a:spcBef>
                <a:spcPts val="0"/>
              </a:spcBef>
              <a:spcAft>
                <a:spcPts val="0"/>
              </a:spcAft>
            </a:pPr>
            <a:r>
              <a:rPr lang="en-US" dirty="0">
                <a:effectLst/>
                <a:latin typeface="Arial" panose="020B0604020202020204" pitchFamily="34" charset="0"/>
                <a:ea typeface="Calibri" panose="020F0502020204030204" pitchFamily="34" charset="0"/>
                <a:cs typeface="Arial" panose="020B0604020202020204" pitchFamily="34" charset="0"/>
              </a:rPr>
              <a:t>The Guidelines are also organized horizontally. The “access” row includes the Guidelines that suggest ways to increase access to the Learning Goal by recruiting interest and by offering options for perception and physical action. </a:t>
            </a:r>
          </a:p>
          <a:p>
            <a:pPr marL="0" marR="0">
              <a:lnSpc>
                <a:spcPct val="107000"/>
              </a:lnSpc>
              <a:spcBef>
                <a:spcPts val="0"/>
              </a:spcBef>
              <a:spcAft>
                <a:spcPts val="0"/>
              </a:spcAft>
            </a:pP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dirty="0">
                <a:effectLst/>
                <a:latin typeface="Arial" panose="020B0604020202020204" pitchFamily="34" charset="0"/>
                <a:ea typeface="Calibri" panose="020F0502020204030204" pitchFamily="34" charset="0"/>
                <a:cs typeface="Arial" panose="020B0604020202020204" pitchFamily="34" charset="0"/>
              </a:rPr>
              <a:t>The “build” row includes the guidelines that suggest ways to develop effort and persistence, language and symbols, and expression and communication. </a:t>
            </a:r>
          </a:p>
          <a:p>
            <a:pPr marL="0" marR="0">
              <a:lnSpc>
                <a:spcPct val="107000"/>
              </a:lnSpc>
              <a:spcBef>
                <a:spcPts val="0"/>
              </a:spcBef>
              <a:spcAft>
                <a:spcPts val="0"/>
              </a:spcAft>
            </a:pP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dirty="0">
                <a:effectLst/>
                <a:latin typeface="Arial" panose="020B0604020202020204" pitchFamily="34" charset="0"/>
                <a:ea typeface="Calibri" panose="020F0502020204030204" pitchFamily="34" charset="0"/>
                <a:cs typeface="Arial" panose="020B0604020202020204" pitchFamily="34" charset="0"/>
              </a:rPr>
              <a:t>The “internalize” row includes the guidelines that suggest ways to empower learners through self-regulation, comprehension, and executive function.</a:t>
            </a:r>
          </a:p>
          <a:p>
            <a:pPr marL="0" marR="0">
              <a:lnSpc>
                <a:spcPct val="107000"/>
              </a:lnSpc>
              <a:spcBef>
                <a:spcPts val="0"/>
              </a:spcBef>
              <a:spcAft>
                <a:spcPts val="0"/>
              </a:spcAft>
            </a:pP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dirty="0">
                <a:effectLst/>
                <a:latin typeface="Arial" panose="020B0604020202020204" pitchFamily="34" charset="0"/>
                <a:ea typeface="Calibri" panose="020F0502020204030204" pitchFamily="34" charset="0"/>
                <a:cs typeface="Arial" panose="020B0604020202020204" pitchFamily="34" charset="0"/>
              </a:rPr>
              <a:t>Taken together, the Guidelines lead to the </a:t>
            </a:r>
            <a:r>
              <a:rPr lang="en-US" b="1" dirty="0">
                <a:effectLst/>
                <a:latin typeface="Arial" panose="020B0604020202020204" pitchFamily="34" charset="0"/>
                <a:ea typeface="Calibri" panose="020F0502020204030204" pitchFamily="34" charset="0"/>
                <a:cs typeface="Arial" panose="020B0604020202020204" pitchFamily="34" charset="0"/>
              </a:rPr>
              <a:t>ultimate goal of UDL: to develop “expert learners” </a:t>
            </a:r>
            <a:r>
              <a:rPr lang="en-US" dirty="0">
                <a:effectLst/>
                <a:latin typeface="Arial" panose="020B0604020202020204" pitchFamily="34" charset="0"/>
                <a:ea typeface="Calibri" panose="020F0502020204030204" pitchFamily="34" charset="0"/>
                <a:cs typeface="Arial" panose="020B0604020202020204" pitchFamily="34" charset="0"/>
              </a:rPr>
              <a:t>who are, each in their own way, resourceful and knowledgeable, strategic, and goal-directed, purposeful, and motivated. </a:t>
            </a:r>
          </a:p>
          <a:p>
            <a:pPr marL="0" marR="0">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Arial" panose="020B0604020202020204" pitchFamily="34" charset="0"/>
              </a:rPr>
              <a:t> </a:t>
            </a:r>
          </a:p>
          <a:p>
            <a:endParaRPr lang="en-US" dirty="0">
              <a:solidFill>
                <a:srgbClr val="00B05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6121400" y="8438356"/>
            <a:ext cx="468313" cy="458787"/>
          </a:xfrm>
          <a:noFill/>
          <a:ln>
            <a:noFill/>
          </a:ln>
        </p:spPr>
        <p:txBody>
          <a:bodyPr/>
          <a:lstStyle/>
          <a:p>
            <a:fld id="{9929FC0D-A47D-45E4-8996-D6B40B13F0D0}" type="slidenum">
              <a:rPr lang="en-US" smtClean="0">
                <a:latin typeface="Arial" panose="020B0604020202020204" pitchFamily="34" charset="0"/>
                <a:cs typeface="Arial" panose="020B0604020202020204" pitchFamily="34" charset="0"/>
              </a:rPr>
              <a:t>13</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3068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33388"/>
            <a:ext cx="5486400" cy="3086100"/>
          </a:xfrm>
        </p:spPr>
      </p:sp>
      <p:sp>
        <p:nvSpPr>
          <p:cNvPr id="3" name="Notes Placeholder 2"/>
          <p:cNvSpPr>
            <a:spLocks noGrp="1"/>
          </p:cNvSpPr>
          <p:nvPr>
            <p:ph type="body" idx="1"/>
          </p:nvPr>
        </p:nvSpPr>
        <p:spPr>
          <a:xfrm>
            <a:off x="685799" y="3611703"/>
            <a:ext cx="5517859" cy="3706673"/>
          </a:xfrm>
        </p:spPr>
        <p:txBody>
          <a:bodyPr/>
          <a:lstStyle/>
          <a:p>
            <a:pPr marL="0" marR="0">
              <a:lnSpc>
                <a:spcPct val="107000"/>
              </a:lnSpc>
              <a:spcBef>
                <a:spcPts val="0"/>
              </a:spcBef>
              <a:spcAft>
                <a:spcPts val="0"/>
              </a:spcAft>
            </a:pPr>
            <a:r>
              <a:rPr lang="en-US" dirty="0">
                <a:effectLst/>
                <a:latin typeface="Arial" panose="020B0604020202020204" pitchFamily="34" charset="0"/>
                <a:ea typeface="Calibri" panose="020F0502020204030204" pitchFamily="34" charset="0"/>
                <a:cs typeface="Arial" panose="020B0604020202020204" pitchFamily="34" charset="0"/>
              </a:rPr>
              <a:t>Remember the theory of UDL is based on how teachers anticipate students’ needs. When you collaboratively plan your lessons, you will guide the design of learning that provides flexibility with a variety of options for learners to comprehend information, demonstrate their knowledge and skills, and be motivated to learn. </a:t>
            </a:r>
          </a:p>
          <a:p>
            <a:pPr marL="0" marR="0">
              <a:lnSpc>
                <a:spcPct val="107000"/>
              </a:lnSpc>
              <a:spcBef>
                <a:spcPts val="0"/>
              </a:spcBef>
              <a:spcAft>
                <a:spcPts val="0"/>
              </a:spcAft>
            </a:pP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dirty="0">
                <a:effectLst/>
                <a:latin typeface="Arial" panose="020B0604020202020204" pitchFamily="34" charset="0"/>
                <a:ea typeface="Calibri" panose="020F0502020204030204" pitchFamily="34" charset="0"/>
                <a:cs typeface="Arial" panose="020B0604020202020204" pitchFamily="34" charset="0"/>
              </a:rPr>
              <a:t>Pages 6–12 of the </a:t>
            </a:r>
            <a:r>
              <a:rPr lang="en-US" b="1" dirty="0">
                <a:effectLst/>
                <a:latin typeface="Arial" panose="020B0604020202020204" pitchFamily="34" charset="0"/>
                <a:ea typeface="Calibri" panose="020F0502020204030204" pitchFamily="34" charset="0"/>
                <a:cs typeface="Arial" panose="020B0604020202020204" pitchFamily="34" charset="0"/>
              </a:rPr>
              <a:t>Differentiation Guide </a:t>
            </a:r>
            <a:r>
              <a:rPr lang="en-US" dirty="0">
                <a:effectLst/>
                <a:latin typeface="Arial" panose="020B0604020202020204" pitchFamily="34" charset="0"/>
                <a:ea typeface="Calibri" panose="020F0502020204030204" pitchFamily="34" charset="0"/>
                <a:cs typeface="Arial" panose="020B0604020202020204" pitchFamily="34" charset="0"/>
              </a:rPr>
              <a:t>offers</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checkpoints with examples for implementing each Guideline. Many of these suggestions are things teachers use daily to meet the needs of all learners. Review the pages, highlight what you have applied, and circle a few bullet points that you are interested in applying in the future to support student success. </a:t>
            </a:r>
          </a:p>
          <a:p>
            <a:pPr marL="0" marR="0">
              <a:lnSpc>
                <a:spcPct val="107000"/>
              </a:lnSpc>
              <a:spcBef>
                <a:spcPts val="0"/>
              </a:spcBef>
              <a:spcAft>
                <a:spcPts val="0"/>
              </a:spcAft>
            </a:pPr>
            <a:r>
              <a:rPr lang="en-US"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pPr>
            <a:r>
              <a:rPr lang="en-US" i="1" dirty="0">
                <a:effectLst/>
                <a:latin typeface="Arial" panose="020B0604020202020204" pitchFamily="34" charset="0"/>
                <a:ea typeface="Calibri" panose="020F0502020204030204" pitchFamily="34" charset="0"/>
                <a:cs typeface="Arial" panose="020B0604020202020204" pitchFamily="34" charset="0"/>
              </a:rPr>
              <a:t>After reviewing: </a:t>
            </a:r>
            <a:r>
              <a:rPr lang="en-US" dirty="0">
                <a:effectLst/>
                <a:latin typeface="Arial" panose="020B0604020202020204" pitchFamily="34" charset="0"/>
                <a:ea typeface="Arial" panose="020B0604020202020204" pitchFamily="34" charset="0"/>
              </a:rPr>
              <a:t>Share </a:t>
            </a:r>
            <a:r>
              <a:rPr lang="en-US" dirty="0">
                <a:effectLst/>
                <a:latin typeface="Arial" panose="020B0604020202020204" pitchFamily="34" charset="0"/>
                <a:ea typeface="Calibri" panose="020F0502020204030204" pitchFamily="34" charset="0"/>
                <a:cs typeface="Arial" panose="020B0604020202020204" pitchFamily="34" charset="0"/>
              </a:rPr>
              <a:t>one highlighted item and one circled item from each of the Guidelines with your Collaborative Team members. Take note of what you have in common and what you can share. </a:t>
            </a:r>
          </a:p>
          <a:p>
            <a:pPr>
              <a:lnSpc>
                <a:spcPct val="107000"/>
              </a:lnSpc>
            </a:pPr>
            <a:endParaRPr lang="en-US"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dirty="0">
                <a:effectLst/>
                <a:latin typeface="Arial" panose="020B0604020202020204" pitchFamily="34" charset="0"/>
                <a:ea typeface="Calibri" panose="020F0502020204030204" pitchFamily="34" charset="0"/>
                <a:cs typeface="Arial" panose="020B0604020202020204" pitchFamily="34" charset="0"/>
              </a:rPr>
              <a:t>Share </a:t>
            </a:r>
            <a:r>
              <a:rPr lang="en-US" dirty="0">
                <a:effectLst/>
                <a:latin typeface="Arial" panose="020B0604020202020204" pitchFamily="34" charset="0"/>
                <a:ea typeface="Arial" panose="020B0604020202020204" pitchFamily="34" charset="0"/>
              </a:rPr>
              <a:t>your thoughts on how </a:t>
            </a:r>
            <a:r>
              <a:rPr lang="en-US" dirty="0">
                <a:latin typeface="Arial" panose="020B0604020202020204" pitchFamily="34" charset="0"/>
                <a:ea typeface="Arial" panose="020B0604020202020204" pitchFamily="34" charset="0"/>
              </a:rPr>
              <a:t>Engagement, Representation, and Action and Expression </a:t>
            </a:r>
            <a:r>
              <a:rPr lang="en-US" dirty="0">
                <a:effectLst/>
                <a:latin typeface="Arial" panose="020B0604020202020204" pitchFamily="34" charset="0"/>
                <a:ea typeface="Arial" panose="020B0604020202020204" pitchFamily="34" charset="0"/>
              </a:rPr>
              <a:t>can support students in all classes and discuss the benefits of all classes using these strategies. Using </a:t>
            </a:r>
            <a:r>
              <a:rPr lang="en-US" b="1" dirty="0">
                <a:effectLst/>
                <a:latin typeface="Arial" panose="020B0604020202020204" pitchFamily="34" charset="0"/>
                <a:ea typeface="Arial" panose="020B0604020202020204" pitchFamily="34" charset="0"/>
              </a:rPr>
              <a:t>Handout 5: Strategic Conversations for Differentiation</a:t>
            </a:r>
            <a:r>
              <a:rPr lang="en-US" dirty="0">
                <a:effectLst/>
                <a:latin typeface="Arial" panose="020B0604020202020204" pitchFamily="34" charset="0"/>
                <a:ea typeface="Arial" panose="020B0604020202020204" pitchFamily="34" charset="0"/>
              </a:rPr>
              <a:t>, record your notes in the middle section, Strategies Used for Differentiated Instruction. </a:t>
            </a:r>
          </a:p>
          <a:p>
            <a:pPr>
              <a:lnSpc>
                <a:spcPct val="107000"/>
              </a:lnSpc>
            </a:pPr>
            <a:endParaRPr lang="en-US"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a:xfrm>
            <a:off x="6115050" y="8425656"/>
            <a:ext cx="468313" cy="458787"/>
          </a:xfrm>
          <a:noFill/>
          <a:ln>
            <a:noFill/>
          </a:ln>
        </p:spPr>
        <p:txBody>
          <a:bodyPr/>
          <a:lstStyle/>
          <a:p>
            <a:fld id="{9929FC0D-A47D-45E4-8996-D6B40B13F0D0}" type="slidenum">
              <a:rPr lang="en-US" smtClean="0">
                <a:latin typeface="Arial" panose="020B0604020202020204" pitchFamily="34" charset="0"/>
                <a:cs typeface="Arial" panose="020B0604020202020204" pitchFamily="34" charset="0"/>
              </a:rPr>
              <a:t>14</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3119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44500"/>
            <a:ext cx="5486400" cy="3086100"/>
          </a:xfrm>
        </p:spPr>
      </p:sp>
      <p:sp>
        <p:nvSpPr>
          <p:cNvPr id="3" name="Notes Placeholder 2"/>
          <p:cNvSpPr>
            <a:spLocks noGrp="1"/>
          </p:cNvSpPr>
          <p:nvPr>
            <p:ph type="body" idx="1"/>
          </p:nvPr>
        </p:nvSpPr>
        <p:spPr>
          <a:xfrm>
            <a:off x="685800" y="3613616"/>
            <a:ext cx="5486400" cy="3600450"/>
          </a:xfrm>
        </p:spPr>
        <p:txBody>
          <a:bodyPr/>
          <a:lstStyle/>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Differentiated instruction is rooted in years of educational research. It is both a philosophy and a way of teaching that respects the different learning needs of students and expects all students to experience success as learners.</a:t>
            </a:r>
          </a:p>
          <a:p>
            <a:pPr marL="0" marR="0">
              <a:spcBef>
                <a:spcPts val="0"/>
              </a:spcBef>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Carol Ann Tomlinson, a leader in differentiated learning, describes differentiation as responsive teaching rather than one size fits all teaching (2005). This means that teachers proactively plan varied approaches to what students need to learn, how they will learn it, and/or how they will show what they have learned in order to increase the likelihood that each student will learn as much as he or she can, as efficiently as possible (Tomlinson 2003).</a:t>
            </a:r>
          </a:p>
          <a:p>
            <a:endParaRPr lang="en-US" dirty="0"/>
          </a:p>
        </p:txBody>
      </p:sp>
      <p:sp>
        <p:nvSpPr>
          <p:cNvPr id="4" name="Slide Number Placeholder 3"/>
          <p:cNvSpPr>
            <a:spLocks noGrp="1"/>
          </p:cNvSpPr>
          <p:nvPr>
            <p:ph type="sldNum" sz="quarter" idx="5"/>
          </p:nvPr>
        </p:nvSpPr>
        <p:spPr>
          <a:xfrm>
            <a:off x="6096000" y="8470106"/>
            <a:ext cx="501650" cy="458787"/>
          </a:xfrm>
          <a:noFill/>
          <a:ln>
            <a:noFill/>
          </a:ln>
        </p:spPr>
        <p:txBody>
          <a:bodyPr/>
          <a:lstStyle/>
          <a:p>
            <a:fld id="{9929FC0D-A47D-45E4-8996-D6B40B13F0D0}" type="slidenum">
              <a:rPr lang="en-US" smtClean="0">
                <a:latin typeface="Arial" panose="020B0604020202020204" pitchFamily="34" charset="0"/>
                <a:cs typeface="Arial" panose="020B0604020202020204" pitchFamily="34" charset="0"/>
              </a:rPr>
              <a:t>15</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0072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7700" y="476250"/>
            <a:ext cx="5543550" cy="3117850"/>
          </a:xfrm>
        </p:spPr>
      </p:sp>
      <p:sp>
        <p:nvSpPr>
          <p:cNvPr id="3" name="Notes Placeholder 2"/>
          <p:cNvSpPr>
            <a:spLocks noGrp="1"/>
          </p:cNvSpPr>
          <p:nvPr>
            <p:ph type="body" idx="1"/>
          </p:nvPr>
        </p:nvSpPr>
        <p:spPr>
          <a:xfrm>
            <a:off x="584200" y="3680586"/>
            <a:ext cx="5674636" cy="3850514"/>
          </a:xfrm>
        </p:spPr>
        <p:txBody>
          <a:bodyPr/>
          <a:lstStyle/>
          <a:p>
            <a:pPr marL="0" marR="0">
              <a:spcBef>
                <a:spcPts val="0"/>
              </a:spcBef>
              <a:spcAft>
                <a:spcPts val="0"/>
              </a:spcAft>
            </a:pPr>
            <a:r>
              <a:rPr lang="en-US" dirty="0">
                <a:effectLst/>
                <a:latin typeface="Arial" panose="020B0604020202020204" pitchFamily="34" charset="0"/>
                <a:ea typeface="Calibri" panose="020F0502020204030204" pitchFamily="34" charset="0"/>
                <a:cs typeface="Arial" panose="020B0604020202020204" pitchFamily="34" charset="0"/>
              </a:rPr>
              <a:t> Let’s use our annotations again as you read additional information about differentiated instruction on page 13 of the </a:t>
            </a:r>
            <a:r>
              <a:rPr lang="en-US" b="1" dirty="0">
                <a:effectLst/>
                <a:latin typeface="Arial" panose="020B0604020202020204" pitchFamily="34" charset="0"/>
                <a:ea typeface="Calibri" panose="020F0502020204030204" pitchFamily="34" charset="0"/>
                <a:cs typeface="Arial" panose="020B0604020202020204" pitchFamily="34" charset="0"/>
              </a:rPr>
              <a:t>Differentiation Guide</a:t>
            </a:r>
            <a:r>
              <a:rPr lang="en-US" dirty="0">
                <a:effectLst/>
                <a:latin typeface="Arial" panose="020B0604020202020204" pitchFamily="34" charset="0"/>
                <a:ea typeface="Calibri" panose="020F0502020204030204" pitchFamily="34" charset="0"/>
                <a:cs typeface="Arial" panose="020B0604020202020204" pitchFamily="34" charset="0"/>
              </a:rPr>
              <a:t>. When everyone in your team is finished reading, share and discuss your annotations. What was interesting or surprised you? What connections did you make with the text?</a:t>
            </a:r>
          </a:p>
          <a:p>
            <a:pPr marL="0" marR="0">
              <a:lnSpc>
                <a:spcPct val="107000"/>
              </a:lnSpc>
              <a:spcBef>
                <a:spcPts val="0"/>
              </a:spcBef>
              <a:spcAft>
                <a:spcPts val="0"/>
              </a:spcAft>
            </a:pP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i="1" dirty="0">
                <a:effectLst/>
                <a:latin typeface="Arial" panose="020B0604020202020204" pitchFamily="34" charset="0"/>
                <a:ea typeface="Calibri" panose="020F0502020204030204" pitchFamily="34" charset="0"/>
                <a:cs typeface="Arial" panose="020B0604020202020204" pitchFamily="34" charset="0"/>
              </a:rPr>
              <a:t>After participants finish discussing:</a:t>
            </a:r>
            <a:r>
              <a:rPr lang="en-US" dirty="0">
                <a:effectLst/>
                <a:latin typeface="Arial" panose="020B0604020202020204" pitchFamily="34" charset="0"/>
                <a:ea typeface="Calibri" panose="020F0502020204030204" pitchFamily="34" charset="0"/>
                <a:cs typeface="Arial" panose="020B0604020202020204" pitchFamily="34" charset="0"/>
              </a:rPr>
              <a:t> Reporters, share one annotation your team had in common.</a:t>
            </a:r>
          </a:p>
          <a:p>
            <a:pPr marL="0" marR="0">
              <a:lnSpc>
                <a:spcPct val="107000"/>
              </a:lnSpc>
              <a:spcBef>
                <a:spcPts val="0"/>
              </a:spcBef>
              <a:spcAft>
                <a:spcPts val="0"/>
              </a:spcAft>
            </a:pPr>
            <a:r>
              <a:rPr lang="en-US" dirty="0">
                <a:effectLst/>
                <a:latin typeface="Arial" panose="020B0604020202020204" pitchFamily="34" charset="0"/>
                <a:ea typeface="Calibri" panose="020F050202020403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a:xfrm>
            <a:off x="6258836" y="8507608"/>
            <a:ext cx="365697" cy="46340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97877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03238"/>
            <a:ext cx="5486400" cy="3086100"/>
          </a:xfrm>
        </p:spPr>
      </p:sp>
      <p:sp>
        <p:nvSpPr>
          <p:cNvPr id="3" name="Notes Placeholder 2"/>
          <p:cNvSpPr>
            <a:spLocks noGrp="1"/>
          </p:cNvSpPr>
          <p:nvPr>
            <p:ph type="body" idx="1"/>
          </p:nvPr>
        </p:nvSpPr>
        <p:spPr>
          <a:xfrm>
            <a:off x="685800" y="3663950"/>
            <a:ext cx="5486400" cy="3673476"/>
          </a:xfrm>
        </p:spPr>
        <p:txBody>
          <a:bodyPr/>
          <a:lstStyle/>
          <a:p>
            <a:pPr marL="0" marR="0"/>
            <a:r>
              <a:rPr lang="en-US" dirty="0">
                <a:effectLst/>
                <a:latin typeface="Arial" panose="020B0604020202020204" pitchFamily="34" charset="0"/>
                <a:ea typeface="Calibri" panose="020F0502020204030204" pitchFamily="34" charset="0"/>
                <a:cs typeface="Arial" panose="020B0604020202020204" pitchFamily="34" charset="0"/>
              </a:rPr>
              <a:t>Effective differentiated instruction is effective instruction. They share the same qualities we previously discussed. There are four principles plus one that are foundational to differentiated instruction. Carol Ann Tomlinson added the fifth because the four won’t be successful without it.</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The </a:t>
            </a:r>
            <a:r>
              <a:rPr lang="en-US" b="1" dirty="0">
                <a:effectLst/>
                <a:latin typeface="Arial" panose="020B0604020202020204" pitchFamily="34" charset="0"/>
                <a:ea typeface="Calibri" panose="020F0502020204030204" pitchFamily="34" charset="0"/>
                <a:cs typeface="Arial" panose="020B0604020202020204" pitchFamily="34" charset="0"/>
              </a:rPr>
              <a:t>learning environment</a:t>
            </a:r>
            <a:r>
              <a:rPr lang="en-US" dirty="0">
                <a:effectLst/>
                <a:latin typeface="Arial" panose="020B0604020202020204" pitchFamily="34" charset="0"/>
                <a:ea typeface="Calibri" panose="020F0502020204030204" pitchFamily="34" charset="0"/>
                <a:cs typeface="Arial" panose="020B0604020202020204" pitchFamily="34" charset="0"/>
              </a:rPr>
              <a:t> needs to be open and inviting so all students feel safe to fully engage in their learning. </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The </a:t>
            </a:r>
            <a:r>
              <a:rPr lang="en-US" b="1" dirty="0">
                <a:effectLst/>
                <a:latin typeface="Arial" panose="020B0604020202020204" pitchFamily="34" charset="0"/>
                <a:ea typeface="Calibri" panose="020F0502020204030204" pitchFamily="34" charset="0"/>
                <a:cs typeface="Arial" panose="020B0604020202020204" pitchFamily="34" charset="0"/>
              </a:rPr>
              <a:t>curriculum</a:t>
            </a:r>
            <a:r>
              <a:rPr lang="en-US" dirty="0">
                <a:effectLst/>
                <a:latin typeface="Arial" panose="020B0604020202020204" pitchFamily="34" charset="0"/>
                <a:ea typeface="Calibri" panose="020F0502020204030204" pitchFamily="34" charset="0"/>
                <a:cs typeface="Arial" panose="020B0604020202020204" pitchFamily="34" charset="0"/>
              </a:rPr>
              <a:t> needs to be of high-quality and aligned to state standards. Each lesson has clearly defined Leaning </a:t>
            </a:r>
            <a:r>
              <a:rPr lang="en-US" dirty="0">
                <a:latin typeface="Arial" panose="020B0604020202020204" pitchFamily="34" charset="0"/>
                <a:ea typeface="Calibri" panose="020F0502020204030204" pitchFamily="34" charset="0"/>
                <a:cs typeface="Arial" panose="020B0604020202020204" pitchFamily="34" charset="0"/>
              </a:rPr>
              <a:t>G</a:t>
            </a:r>
            <a:r>
              <a:rPr lang="en-US" dirty="0">
                <a:effectLst/>
                <a:latin typeface="Arial" panose="020B0604020202020204" pitchFamily="34" charset="0"/>
                <a:ea typeface="Calibri" panose="020F0502020204030204" pitchFamily="34" charset="0"/>
                <a:cs typeface="Arial" panose="020B0604020202020204" pitchFamily="34" charset="0"/>
              </a:rPr>
              <a:t>oals with Criteria for Success that are understood by every student. All tasks and activities support the Learning </a:t>
            </a:r>
            <a:r>
              <a:rPr lang="en-US" dirty="0">
                <a:latin typeface="Arial" panose="020B0604020202020204" pitchFamily="34" charset="0"/>
                <a:ea typeface="Calibri" panose="020F0502020204030204" pitchFamily="34" charset="0"/>
                <a:cs typeface="Arial" panose="020B0604020202020204" pitchFamily="34" charset="0"/>
              </a:rPr>
              <a:t>G</a:t>
            </a:r>
            <a:r>
              <a:rPr lang="en-US" dirty="0">
                <a:effectLst/>
                <a:latin typeface="Arial" panose="020B0604020202020204" pitchFamily="34" charset="0"/>
                <a:ea typeface="Calibri" panose="020F0502020204030204" pitchFamily="34" charset="0"/>
                <a:cs typeface="Arial" panose="020B0604020202020204" pitchFamily="34" charset="0"/>
              </a:rPr>
              <a:t>oals.</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Teachers use evidence to drive instruction. Using </a:t>
            </a:r>
            <a:r>
              <a:rPr lang="en-US" b="1" dirty="0">
                <a:effectLst/>
                <a:latin typeface="Arial" panose="020B0604020202020204" pitchFamily="34" charset="0"/>
                <a:ea typeface="Calibri" panose="020F0502020204030204" pitchFamily="34" charset="0"/>
                <a:cs typeface="Arial" panose="020B0604020202020204" pitchFamily="34" charset="0"/>
              </a:rPr>
              <a:t>formative</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b="1" dirty="0">
                <a:effectLst/>
                <a:latin typeface="Arial" panose="020B0604020202020204" pitchFamily="34" charset="0"/>
                <a:ea typeface="Calibri" panose="020F0502020204030204" pitchFamily="34" charset="0"/>
                <a:cs typeface="Arial" panose="020B0604020202020204" pitchFamily="34" charset="0"/>
              </a:rPr>
              <a:t>assessment</a:t>
            </a:r>
            <a:r>
              <a:rPr lang="en-US" dirty="0">
                <a:effectLst/>
                <a:latin typeface="Arial" panose="020B0604020202020204" pitchFamily="34" charset="0"/>
                <a:ea typeface="Calibri" panose="020F0502020204030204" pitchFamily="34" charset="0"/>
                <a:cs typeface="Arial" panose="020B0604020202020204" pitchFamily="34" charset="0"/>
              </a:rPr>
              <a:t>, teachers monitor and adjust instruction to meet the needs of all students through tasks and activities, questioning strategies, self-assessment, extending thinking, descriptive feedback, and peer feedback. </a:t>
            </a:r>
          </a:p>
          <a:p>
            <a:pPr marL="0" marR="0"/>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r>
              <a:rPr lang="en-US" b="1" dirty="0">
                <a:effectLst/>
                <a:latin typeface="Arial" panose="020B0604020202020204" pitchFamily="34" charset="0"/>
                <a:ea typeface="Calibri" panose="020F0502020204030204" pitchFamily="34" charset="0"/>
                <a:cs typeface="Arial" panose="020B0604020202020204" pitchFamily="34" charset="0"/>
              </a:rPr>
              <a:t>Classroom management </a:t>
            </a:r>
            <a:r>
              <a:rPr lang="en-US" dirty="0">
                <a:effectLst/>
                <a:latin typeface="Arial" panose="020B0604020202020204" pitchFamily="34" charset="0"/>
                <a:ea typeface="Calibri" panose="020F0502020204030204" pitchFamily="34" charset="0"/>
                <a:cs typeface="Arial" panose="020B0604020202020204" pitchFamily="34" charset="0"/>
              </a:rPr>
              <a:t>is a key factor in creating a collaborative culture of learning to support effective instructional teaching and learning. Clear classroom procedures and routines need to be established, consistent, supportive, and positive.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6076949" y="8462963"/>
            <a:ext cx="531813" cy="458787"/>
          </a:xfrm>
          <a:noFill/>
          <a:ln>
            <a:noFill/>
          </a:ln>
        </p:spPr>
        <p:txBody>
          <a:bodyPr/>
          <a:lstStyle/>
          <a:p>
            <a:fld id="{9929FC0D-A47D-45E4-8996-D6B40B13F0D0}" type="slidenum">
              <a:rPr lang="en-US" smtClean="0">
                <a:latin typeface="Arial" panose="020B0604020202020204" pitchFamily="34" charset="0"/>
                <a:cs typeface="Arial" panose="020B0604020202020204" pitchFamily="34" charset="0"/>
              </a:rPr>
              <a:t>17</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9735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76250"/>
            <a:ext cx="5486400" cy="3086100"/>
          </a:xfrm>
        </p:spPr>
      </p:sp>
      <p:sp>
        <p:nvSpPr>
          <p:cNvPr id="3" name="Notes Placeholder 2"/>
          <p:cNvSpPr>
            <a:spLocks noGrp="1"/>
          </p:cNvSpPr>
          <p:nvPr>
            <p:ph type="body" idx="1"/>
          </p:nvPr>
        </p:nvSpPr>
        <p:spPr>
          <a:xfrm>
            <a:off x="657224" y="3655592"/>
            <a:ext cx="5651296" cy="3600450"/>
          </a:xfrm>
        </p:spPr>
        <p:txBody>
          <a:bodyPr/>
          <a:lstStyle/>
          <a:p>
            <a:pPr marL="0" marR="0"/>
            <a:r>
              <a:rPr lang="en-US" dirty="0">
                <a:effectLst/>
                <a:latin typeface="Arial" panose="020B0604020202020204" pitchFamily="34" charset="0"/>
                <a:ea typeface="Calibri" panose="020F0502020204030204" pitchFamily="34" charset="0"/>
                <a:cs typeface="Arial" panose="020B0604020202020204" pitchFamily="34" charset="0"/>
              </a:rPr>
              <a:t>The key elements that guide differentiated instruction are content, process, product, and environment. For these to effectively support student learning, we must first consider each student’s readiness, interests, and learning profiles. That will guide the choices, flexible grouping, and respectful tasks that will be used with content, process, and product. </a:t>
            </a:r>
          </a:p>
          <a:p>
            <a:pPr marL="0" marR="0"/>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r>
              <a:rPr lang="en-US" b="1" dirty="0">
                <a:effectLst/>
                <a:latin typeface="Arial" panose="020B0604020202020204" pitchFamily="34" charset="0"/>
                <a:ea typeface="Calibri" panose="020F0502020204030204" pitchFamily="34" charset="0"/>
                <a:cs typeface="Arial" panose="020B0604020202020204" pitchFamily="34" charset="0"/>
              </a:rPr>
              <a:t>Readiness</a:t>
            </a:r>
            <a:r>
              <a:rPr lang="en-US" dirty="0">
                <a:effectLst/>
                <a:latin typeface="Arial" panose="020B0604020202020204" pitchFamily="34" charset="0"/>
                <a:ea typeface="Calibri" panose="020F0502020204030204" pitchFamily="34" charset="0"/>
                <a:cs typeface="Arial" panose="020B0604020202020204" pitchFamily="34" charset="0"/>
              </a:rPr>
              <a:t> is not referring to a student’s ability. It refers to a student’s current proximity to specific learning goals, targets, or outcomes (Tomlinson, 2011). It is not a universal readiness. A student may have differing readiness levels for a specific subject area, topic, or skill. The readiness levels change as learning occurs so with that the complexity of work must change (Tomlinson, 2003).</a:t>
            </a:r>
          </a:p>
          <a:p>
            <a:pPr marL="0" marR="0"/>
            <a:endParaRPr lang="en-US"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p>
            <a:pPr marL="0" marR="0"/>
            <a:r>
              <a:rPr lang="en-US" dirty="0">
                <a:latin typeface="Arial" panose="020B0604020202020204" pitchFamily="34" charset="0"/>
                <a:ea typeface="Calibri" panose="020F0502020204030204" pitchFamily="34" charset="0"/>
                <a:cs typeface="Arial" panose="020B0604020202020204" pitchFamily="34" charset="0"/>
              </a:rPr>
              <a:t>W</a:t>
            </a:r>
            <a:r>
              <a:rPr lang="en-US" dirty="0">
                <a:effectLst/>
                <a:latin typeface="Arial" panose="020B0604020202020204" pitchFamily="34" charset="0"/>
                <a:ea typeface="Calibri" panose="020F0502020204030204" pitchFamily="34" charset="0"/>
                <a:cs typeface="Arial" panose="020B0604020202020204" pitchFamily="34" charset="0"/>
              </a:rPr>
              <a:t>hen a student’s </a:t>
            </a:r>
            <a:r>
              <a:rPr lang="en-US" b="1" dirty="0">
                <a:effectLst/>
                <a:latin typeface="Arial" panose="020B0604020202020204" pitchFamily="34" charset="0"/>
                <a:ea typeface="Calibri" panose="020F0502020204030204" pitchFamily="34" charset="0"/>
                <a:cs typeface="Arial" panose="020B0604020202020204" pitchFamily="34" charset="0"/>
              </a:rPr>
              <a:t>interests</a:t>
            </a:r>
            <a:r>
              <a:rPr lang="en-US" dirty="0">
                <a:effectLst/>
                <a:latin typeface="Arial" panose="020B0604020202020204" pitchFamily="34" charset="0"/>
                <a:ea typeface="Calibri" panose="020F0502020204030204" pitchFamily="34" charset="0"/>
                <a:cs typeface="Arial" panose="020B0604020202020204" pitchFamily="34" charset="0"/>
              </a:rPr>
              <a:t> are tapped, that student is more likely to be engaged and to persist in learning (Csikszentmihalyi, 1990; Maslow, 1962; Sousa, 2001; Wolfe, 2001). This personal learning connection will motivate students to be more involved in the topic. When students are interested, they are more likely to pay attention, stay engaged, and process information more effectively (</a:t>
            </a:r>
            <a:r>
              <a:rPr lang="en-US" dirty="0" err="1">
                <a:effectLst/>
                <a:latin typeface="Arial" panose="020B0604020202020204" pitchFamily="34" charset="0"/>
                <a:ea typeface="Calibri" panose="020F0502020204030204" pitchFamily="34" charset="0"/>
                <a:cs typeface="Arial" panose="020B0604020202020204" pitchFamily="34" charset="0"/>
              </a:rPr>
              <a:t>Hidi</a:t>
            </a:r>
            <a:r>
              <a:rPr lang="en-US" dirty="0">
                <a:effectLst/>
                <a:latin typeface="Arial" panose="020B0604020202020204" pitchFamily="34" charset="0"/>
                <a:ea typeface="Calibri" panose="020F0502020204030204" pitchFamily="34" charset="0"/>
                <a:cs typeface="Arial" panose="020B0604020202020204" pitchFamily="34" charset="0"/>
              </a:rPr>
              <a:t> and </a:t>
            </a:r>
            <a:r>
              <a:rPr lang="en-US" dirty="0" err="1">
                <a:effectLst/>
                <a:latin typeface="Arial" panose="020B0604020202020204" pitchFamily="34" charset="0"/>
                <a:ea typeface="Calibri" panose="020F0502020204030204" pitchFamily="34" charset="0"/>
                <a:cs typeface="Arial" panose="020B0604020202020204" pitchFamily="34" charset="0"/>
              </a:rPr>
              <a:t>Harackiewicz</a:t>
            </a:r>
            <a:r>
              <a:rPr lang="en-US" dirty="0">
                <a:effectLst/>
                <a:latin typeface="Arial" panose="020B0604020202020204" pitchFamily="34" charset="0"/>
                <a:ea typeface="Calibri" panose="020F0502020204030204" pitchFamily="34" charset="0"/>
                <a:cs typeface="Arial" panose="020B0604020202020204" pitchFamily="34" charset="0"/>
              </a:rPr>
              <a:t>, 2000).</a:t>
            </a:r>
          </a:p>
          <a:p>
            <a:pPr marL="0" marR="0"/>
            <a:endParaRPr lang="en-US"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p>
            <a:pPr marL="0" marR="0"/>
            <a:r>
              <a:rPr lang="en-US" b="1" dirty="0">
                <a:effectLst/>
                <a:latin typeface="Arial" panose="020B0604020202020204" pitchFamily="34" charset="0"/>
                <a:ea typeface="Calibri" panose="020F0502020204030204" pitchFamily="34" charset="0"/>
                <a:cs typeface="Arial" panose="020B0604020202020204" pitchFamily="34" charset="0"/>
              </a:rPr>
              <a:t>Learning profile</a:t>
            </a:r>
            <a:r>
              <a:rPr lang="en-US" dirty="0">
                <a:effectLst/>
                <a:latin typeface="Arial" panose="020B0604020202020204" pitchFamily="34" charset="0"/>
                <a:ea typeface="Calibri" panose="020F0502020204030204" pitchFamily="34" charset="0"/>
                <a:cs typeface="Arial" panose="020B0604020202020204" pitchFamily="34" charset="0"/>
              </a:rPr>
              <a:t> refers to a wide variety of ways in which learners vary in how they prefer to deal with content, process, and product. Learning profile includes attention to intelligence preferences, learning styles, and cultural and gender differences. Teachers may differentiate for learning profile by offering options for how to demonstrate learning. When different modes of learning are offered and supported, more students successfully complete learning tasks (Campbell and Campbell 1999; Sternberg et al., 1998).</a:t>
            </a:r>
          </a:p>
          <a:p>
            <a:pPr marL="0" marR="0"/>
            <a:endParaRPr lang="en-US"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p>
            <a:pPr marL="0" marR="0"/>
            <a:r>
              <a:rPr lang="en-US" b="1" dirty="0">
                <a:effectLst/>
                <a:latin typeface="Arial" panose="020B0604020202020204" pitchFamily="34" charset="0"/>
                <a:ea typeface="Calibri" panose="020F0502020204030204" pitchFamily="34" charset="0"/>
                <a:cs typeface="Arial" panose="020B0604020202020204" pitchFamily="34" charset="0"/>
              </a:rPr>
              <a:t>Student choice</a:t>
            </a:r>
            <a:r>
              <a:rPr lang="en-US" dirty="0">
                <a:effectLst/>
                <a:latin typeface="Arial" panose="020B0604020202020204" pitchFamily="34" charset="0"/>
                <a:ea typeface="Calibri" panose="020F0502020204030204" pitchFamily="34" charset="0"/>
                <a:cs typeface="Arial" panose="020B0604020202020204" pitchFamily="34" charset="0"/>
              </a:rPr>
              <a:t> may refer to organization (e.g., choosing group members or participating in establishing classroom rules), procedural (e.g., choosing how to demonstrate learning), or cognitive (e.g., finding multiple solutions to problems, aligning tasks to interests, or debating ideas freely). By empowering students to exercise a degree of autonomous decision making, student choice makes students active participants in their educations (Hanover, 2014).</a:t>
            </a:r>
          </a:p>
          <a:p>
            <a:pPr marL="0" marR="0"/>
            <a:endParaRPr lang="en-US"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b="1" dirty="0">
                <a:effectLst/>
                <a:latin typeface="Arial" panose="020B0604020202020204" pitchFamily="34" charset="0"/>
                <a:ea typeface="Calibri" panose="020F0502020204030204" pitchFamily="34" charset="0"/>
                <a:cs typeface="Arial" panose="020B0604020202020204" pitchFamily="34" charset="0"/>
              </a:rPr>
              <a:t>Flexible grouping</a:t>
            </a:r>
            <a:r>
              <a:rPr lang="en-US" dirty="0">
                <a:effectLst/>
                <a:latin typeface="Arial" panose="020B0604020202020204" pitchFamily="34" charset="0"/>
                <a:ea typeface="Calibri" panose="020F0502020204030204" pitchFamily="34" charset="0"/>
                <a:cs typeface="Arial" panose="020B0604020202020204" pitchFamily="34" charset="0"/>
              </a:rPr>
              <a:t> is a central part of respect for all learners, honoring individual differences, collaboration, teaching for success, and collaboration in a differentiated classroom (Tomlinson, 2001). In planning for flexible grouping, teachers must consider the strengths and weaknesses of each grouping approach—large group, small group, partner, and individual to best meet the learning needs of the students. Groups are to be formed and dissolved as needs change (</a:t>
            </a:r>
            <a:r>
              <a:rPr lang="en-US" dirty="0" err="1">
                <a:effectLst/>
                <a:latin typeface="Arial" panose="020B0604020202020204" pitchFamily="34" charset="0"/>
                <a:ea typeface="Calibri" panose="020F0502020204030204" pitchFamily="34" charset="0"/>
                <a:cs typeface="Arial" panose="020B0604020202020204" pitchFamily="34" charset="0"/>
              </a:rPr>
              <a:t>Radencich</a:t>
            </a:r>
            <a:r>
              <a:rPr lang="en-US" dirty="0">
                <a:effectLst/>
                <a:latin typeface="Arial" panose="020B0604020202020204" pitchFamily="34" charset="0"/>
                <a:ea typeface="Calibri" panose="020F0502020204030204" pitchFamily="34" charset="0"/>
                <a:cs typeface="Arial" panose="020B0604020202020204" pitchFamily="34" charset="0"/>
              </a:rPr>
              <a:t> and McKay, 1995; Ford, 2005).</a:t>
            </a:r>
          </a:p>
          <a:p>
            <a:pPr marL="0" marR="0">
              <a:spcBef>
                <a:spcPts val="0"/>
              </a:spcBef>
            </a:pPr>
            <a:r>
              <a:rPr lang="en-US" dirty="0">
                <a:solidFill>
                  <a:srgbClr val="00B050"/>
                </a:solidFill>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Requiring tasks to use skills far above or far below students’ skill levels impedes learning, so it is essential to create respectful tasks. </a:t>
            </a:r>
            <a:r>
              <a:rPr lang="en-US" b="1" dirty="0">
                <a:effectLst/>
                <a:latin typeface="Arial" panose="020B0604020202020204" pitchFamily="34" charset="0"/>
                <a:ea typeface="Calibri" panose="020F0502020204030204" pitchFamily="34" charset="0"/>
                <a:cs typeface="Arial" panose="020B0604020202020204" pitchFamily="34" charset="0"/>
              </a:rPr>
              <a:t>Respectful tasks</a:t>
            </a:r>
            <a:r>
              <a:rPr lang="en-US" dirty="0">
                <a:effectLst/>
                <a:latin typeface="Arial" panose="020B0604020202020204" pitchFamily="34" charset="0"/>
                <a:ea typeface="Calibri" panose="020F0502020204030204" pitchFamily="34" charset="0"/>
                <a:cs typeface="Arial" panose="020B0604020202020204" pitchFamily="34" charset="0"/>
              </a:rPr>
              <a:t> are based on high expectations and require teaching up. While different tasks will require varied skill levels, it is important to provide each student with tasks that are slightly challenging. This generates learning (Tomlinson, 2008).</a:t>
            </a:r>
          </a:p>
          <a:p>
            <a:pPr marL="0" marR="0">
              <a:spcBef>
                <a:spcPts val="0"/>
              </a:spcBef>
            </a:pPr>
            <a:r>
              <a:rPr lang="en-US" dirty="0">
                <a:solidFill>
                  <a:srgbClr val="00B050"/>
                </a:solidFill>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A reference page for these supports is on page 14 of the </a:t>
            </a:r>
            <a:r>
              <a:rPr lang="en-US" b="1" dirty="0">
                <a:effectLst/>
                <a:latin typeface="Arial" panose="020B0604020202020204" pitchFamily="34" charset="0"/>
                <a:ea typeface="Calibri" panose="020F0502020204030204" pitchFamily="34" charset="0"/>
                <a:cs typeface="Arial" panose="020B0604020202020204" pitchFamily="34" charset="0"/>
              </a:rPr>
              <a:t>Differentiation Guide</a:t>
            </a: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pPr>
            <a:r>
              <a:rPr lang="en-US" dirty="0">
                <a:latin typeface="Arial" panose="020B0604020202020204" pitchFamily="34" charset="0"/>
                <a:ea typeface="Calibri" panose="020F0502020204030204" pitchFamily="34" charset="0"/>
                <a:cs typeface="Arial" panose="020B0604020202020204" pitchFamily="34" charset="0"/>
              </a:rPr>
              <a:t>Each of you c</a:t>
            </a:r>
            <a:r>
              <a:rPr lang="en-US" dirty="0">
                <a:effectLst/>
                <a:latin typeface="Arial" panose="020B0604020202020204" pitchFamily="34" charset="0"/>
                <a:ea typeface="Calibri" panose="020F0502020204030204" pitchFamily="34" charset="0"/>
                <a:cs typeface="Arial" panose="020B0604020202020204" pitchFamily="34" charset="0"/>
              </a:rPr>
              <a:t>hoose one of the supporting elements: readiness, interests, learning profile, choice, flexible grouping, and respectful tasks. Discuss how you currently use the topic to support student learning. R</a:t>
            </a:r>
            <a:r>
              <a:rPr lang="en-US" dirty="0">
                <a:latin typeface="Arial" panose="020B0604020202020204" pitchFamily="34" charset="0"/>
                <a:ea typeface="Calibri" panose="020F0502020204030204" pitchFamily="34" charset="0"/>
                <a:cs typeface="Arial" panose="020B0604020202020204" pitchFamily="34" charset="0"/>
              </a:rPr>
              <a:t>ecord the shared strategies in the top section of Handout 5: Strategic Conversations for Differentiation.</a:t>
            </a:r>
          </a:p>
          <a:p>
            <a:pPr marL="0" marR="0">
              <a:spcBef>
                <a:spcPts val="0"/>
              </a:spcBef>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dirty="0">
                <a:effectLst/>
                <a:latin typeface="Arial" panose="020B0604020202020204" pitchFamily="34" charset="0"/>
                <a:ea typeface="Arial" panose="020B0604020202020204" pitchFamily="34" charset="0"/>
              </a:rPr>
              <a:t>A reference page for Readiness, Interests, Learning Profiles, Choices, Flexible Grouping, and Respectful Tasks is on page 14 of the </a:t>
            </a:r>
            <a:r>
              <a:rPr lang="en-US" b="1" dirty="0">
                <a:effectLst/>
                <a:latin typeface="Arial" panose="020B0604020202020204" pitchFamily="34" charset="0"/>
                <a:ea typeface="Arial" panose="020B0604020202020204" pitchFamily="34" charset="0"/>
              </a:rPr>
              <a:t>Differentiation Guide</a:t>
            </a:r>
            <a:r>
              <a:rPr lang="en-US" dirty="0">
                <a:effectLst/>
                <a:latin typeface="Arial" panose="020B0604020202020204" pitchFamily="34" charset="0"/>
                <a:ea typeface="Arial" panose="020B0604020202020204" pitchFamily="34" charset="0"/>
              </a:rPr>
              <a:t>. Each of you choose one of these supporting elements. Discuss how you could implement the topic to support student learning. Record the shared strategies in the middle section of </a:t>
            </a:r>
            <a:r>
              <a:rPr lang="en-US" b="1" dirty="0">
                <a:effectLst/>
                <a:latin typeface="Arial" panose="020B0604020202020204" pitchFamily="34" charset="0"/>
                <a:ea typeface="Arial" panose="020B0604020202020204" pitchFamily="34" charset="0"/>
              </a:rPr>
              <a:t>Handout 5: Strategic Conversations for Differentiation</a:t>
            </a:r>
            <a:r>
              <a:rPr lang="en-US" dirty="0">
                <a:effectLst/>
                <a:latin typeface="Arial" panose="020B0604020202020204" pitchFamily="34" charset="0"/>
                <a:ea typeface="Arial" panose="020B0604020202020204" pitchFamily="34" charset="0"/>
              </a:rPr>
              <a:t>.</a:t>
            </a:r>
          </a:p>
          <a:p>
            <a:pPr marL="0" marR="0">
              <a:spcBef>
                <a:spcPts val="0"/>
              </a:spcBef>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endParaRPr lang="en-US" dirty="0">
              <a:latin typeface="Arial" panose="020B0604020202020204" pitchFamily="34" charset="0"/>
              <a:ea typeface="Calibri" panose="020F0502020204030204" pitchFamily="34" charset="0"/>
              <a:cs typeface="Arial" panose="020B0604020202020204" pitchFamily="34" charset="0"/>
            </a:endParaRPr>
          </a:p>
          <a:p>
            <a:pPr>
              <a:lnSpc>
                <a:spcPct val="107000"/>
              </a:lnSpc>
            </a:pPr>
            <a:endParaRPr lang="en-US" dirty="0">
              <a:effectLst/>
              <a:latin typeface="Arial" panose="020B0604020202020204" pitchFamily="34" charset="0"/>
              <a:ea typeface="Arial" panose="020B0604020202020204" pitchFamily="34" charset="0"/>
            </a:endParaRPr>
          </a:p>
          <a:p>
            <a:pPr marL="0" marR="0">
              <a:spcBef>
                <a:spcPts val="0"/>
              </a:spcBef>
            </a:pPr>
            <a:endParaRPr lang="en-US" dirty="0">
              <a:effectLst/>
              <a:latin typeface="Arial" panose="020B0604020202020204" pitchFamily="34" charset="0"/>
              <a:ea typeface="Calibri" panose="020F050202020403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5966414" y="8256105"/>
            <a:ext cx="684213" cy="569843"/>
          </a:xfrm>
          <a:noFill/>
          <a:ln>
            <a:noFill/>
          </a:ln>
        </p:spPr>
        <p:txBody>
          <a:bodyPr/>
          <a:lstStyle/>
          <a:p>
            <a:fld id="{9929FC0D-A47D-45E4-8996-D6B40B13F0D0}" type="slidenum">
              <a:rPr lang="en-US" smtClean="0">
                <a:latin typeface="Arial" panose="020B0604020202020204" pitchFamily="34" charset="0"/>
                <a:cs typeface="Arial" panose="020B0604020202020204" pitchFamily="34" charset="0"/>
              </a:rPr>
              <a:t>18</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6987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88950"/>
            <a:ext cx="5486400" cy="3086100"/>
          </a:xfrm>
        </p:spPr>
      </p:sp>
      <p:sp>
        <p:nvSpPr>
          <p:cNvPr id="3" name="Notes Placeholder 2"/>
          <p:cNvSpPr>
            <a:spLocks noGrp="1"/>
          </p:cNvSpPr>
          <p:nvPr>
            <p:ph type="body" idx="1"/>
          </p:nvPr>
        </p:nvSpPr>
        <p:spPr>
          <a:xfrm>
            <a:off x="685800" y="3676650"/>
            <a:ext cx="5486400" cy="3600450"/>
          </a:xfrm>
        </p:spPr>
        <p:txBody>
          <a:bodyPr/>
          <a:lstStyle/>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There are four core elements to differentiating instruction: content, process, product, and environment. All are necessary and interconnect to offer effective differentiated instruction. This progresses into the Dimensions of Formative Assessment 3–10 with our formative assessment rubric from </a:t>
            </a:r>
            <a:r>
              <a:rPr lang="en-US" i="1" dirty="0">
                <a:effectLst/>
                <a:latin typeface="Arial" panose="020B0604020202020204" pitchFamily="34" charset="0"/>
                <a:ea typeface="Calibri" panose="020F0502020204030204" pitchFamily="34" charset="0"/>
                <a:cs typeface="Arial" panose="020B0604020202020204" pitchFamily="34" charset="0"/>
              </a:rPr>
              <a:t>Tasks and Activities to Elicit Evidence of Student Learning</a:t>
            </a:r>
            <a:r>
              <a:rPr lang="en-US" dirty="0">
                <a:effectLst/>
                <a:latin typeface="Arial" panose="020B0604020202020204" pitchFamily="34" charset="0"/>
                <a:ea typeface="Calibri" panose="020F0502020204030204" pitchFamily="34" charset="0"/>
                <a:cs typeface="Arial" panose="020B0604020202020204" pitchFamily="34" charset="0"/>
              </a:rPr>
              <a:t> that guide students toward successful learning. </a:t>
            </a: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pPr>
            <a:r>
              <a:rPr lang="en-US" b="1" dirty="0">
                <a:effectLst/>
                <a:latin typeface="Arial" panose="020B0604020202020204" pitchFamily="34" charset="0"/>
                <a:ea typeface="Calibri" panose="020F0502020204030204" pitchFamily="34" charset="0"/>
                <a:cs typeface="Arial" panose="020B0604020202020204" pitchFamily="34" charset="0"/>
              </a:rPr>
              <a:t>Content</a:t>
            </a:r>
            <a:r>
              <a:rPr lang="en-US" dirty="0">
                <a:effectLst/>
                <a:latin typeface="Arial" panose="020B0604020202020204" pitchFamily="34" charset="0"/>
                <a:ea typeface="Calibri" panose="020F0502020204030204" pitchFamily="34" charset="0"/>
                <a:cs typeface="Arial" panose="020B0604020202020204" pitchFamily="34" charset="0"/>
              </a:rPr>
              <a:t> of instruction should address the same concepts with all students, but the degree of complexity should be adjusted to suit diverse learners (National Center on Accessing the General Curriculum). </a:t>
            </a: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pPr>
            <a:r>
              <a:rPr lang="en-US" b="1" dirty="0">
                <a:effectLst/>
                <a:latin typeface="Arial" panose="020B0604020202020204" pitchFamily="34" charset="0"/>
                <a:ea typeface="Calibri" panose="020F0502020204030204" pitchFamily="34" charset="0"/>
                <a:cs typeface="Arial" panose="020B0604020202020204" pitchFamily="34" charset="0"/>
              </a:rPr>
              <a:t>Process </a:t>
            </a:r>
            <a:r>
              <a:rPr lang="en-US" dirty="0">
                <a:effectLst/>
                <a:latin typeface="Arial" panose="020B0604020202020204" pitchFamily="34" charset="0"/>
                <a:ea typeface="Calibri" panose="020F0502020204030204" pitchFamily="34" charset="0"/>
                <a:cs typeface="Arial" panose="020B0604020202020204" pitchFamily="34" charset="0"/>
              </a:rPr>
              <a:t>is how students will learn the content you teach. Inclusionary classrooms are student-centered and collaborative with flexible groupings. This means that the teacher plans to use materials for different learning styles and offer support for different student’s needs. Students work together, but the groups need to be fluid and change to fit the needs of all students for the activity. Rather than just listing the activity in your plans, you need to think of how you will offer varying levels of the activity and how you will use evidence to drive instruction to know where your students are in real time. </a:t>
            </a: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The </a:t>
            </a:r>
            <a:r>
              <a:rPr lang="en-US" b="1" dirty="0">
                <a:effectLst/>
                <a:latin typeface="Arial" panose="020B0604020202020204" pitchFamily="34" charset="0"/>
                <a:ea typeface="Calibri" panose="020F0502020204030204" pitchFamily="34" charset="0"/>
                <a:cs typeface="Arial" panose="020B0604020202020204" pitchFamily="34" charset="0"/>
              </a:rPr>
              <a:t>product</a:t>
            </a:r>
            <a:r>
              <a:rPr lang="en-US" dirty="0">
                <a:effectLst/>
                <a:latin typeface="Arial" panose="020B0604020202020204" pitchFamily="34" charset="0"/>
                <a:ea typeface="Calibri" panose="020F0502020204030204" pitchFamily="34" charset="0"/>
                <a:cs typeface="Arial" panose="020B0604020202020204" pitchFamily="34" charset="0"/>
              </a:rPr>
              <a:t>, or evidence of learning, is what the students create at the end of a lesson, series of lessons, or unit to demonstrate the mastery of the content. The important aspect is to offer choices, so all students can express their level of learning in a manner that fits their strengths.</a:t>
            </a: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pPr>
            <a:r>
              <a:rPr lang="en-US" b="1" dirty="0">
                <a:effectLst/>
                <a:latin typeface="Arial" panose="020B0604020202020204" pitchFamily="34" charset="0"/>
                <a:ea typeface="Calibri" panose="020F0502020204030204" pitchFamily="34" charset="0"/>
                <a:cs typeface="Arial" panose="020B0604020202020204" pitchFamily="34" charset="0"/>
              </a:rPr>
              <a:t>Learning environment</a:t>
            </a:r>
            <a:r>
              <a:rPr lang="en-US" dirty="0">
                <a:effectLst/>
                <a:latin typeface="Arial" panose="020B0604020202020204" pitchFamily="34" charset="0"/>
                <a:ea typeface="Calibri" panose="020F0502020204030204" pitchFamily="34" charset="0"/>
                <a:cs typeface="Arial" panose="020B0604020202020204" pitchFamily="34" charset="0"/>
              </a:rPr>
              <a:t> adjustments can include time, space, materials, and room arrangement (Tomlinson and Imbeau, 2010). Your classroom needs to be inviting in the way it looks and the way it feels. Every student should feel safe, secure, and supported to learn in the way that best works for them. Everyone should share in and support the learning of every student.</a:t>
            </a:r>
          </a:p>
          <a:p>
            <a:endParaRPr lang="en-US" dirty="0"/>
          </a:p>
        </p:txBody>
      </p:sp>
      <p:sp>
        <p:nvSpPr>
          <p:cNvPr id="4" name="Slide Number Placeholder 3"/>
          <p:cNvSpPr>
            <a:spLocks noGrp="1"/>
          </p:cNvSpPr>
          <p:nvPr>
            <p:ph type="sldNum" sz="quarter" idx="5"/>
          </p:nvPr>
        </p:nvSpPr>
        <p:spPr>
          <a:xfrm>
            <a:off x="5903843" y="8257484"/>
            <a:ext cx="536713" cy="583096"/>
          </a:xfrm>
          <a:noFill/>
          <a:ln>
            <a:noFill/>
          </a:ln>
        </p:spPr>
        <p:txBody>
          <a:bodyPr/>
          <a:lstStyle/>
          <a:p>
            <a:fld id="{9929FC0D-A47D-45E4-8996-D6B40B13F0D0}" type="slidenum">
              <a:rPr lang="en-US" smtClean="0">
                <a:latin typeface="Arial" panose="020B0604020202020204" pitchFamily="34" charset="0"/>
                <a:cs typeface="Arial" panose="020B0604020202020204" pitchFamily="34" charset="0"/>
              </a:rPr>
              <a:t>19</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6163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34975"/>
            <a:ext cx="5486400" cy="3086100"/>
          </a:xfrm>
        </p:spPr>
      </p:sp>
      <p:sp>
        <p:nvSpPr>
          <p:cNvPr id="3" name="Notes Placeholder 2"/>
          <p:cNvSpPr>
            <a:spLocks noGrp="1"/>
          </p:cNvSpPr>
          <p:nvPr>
            <p:ph type="body" idx="1"/>
          </p:nvPr>
        </p:nvSpPr>
        <p:spPr>
          <a:xfrm>
            <a:off x="685800" y="3625298"/>
            <a:ext cx="5486400" cy="2334205"/>
          </a:xfrm>
        </p:spPr>
        <p:txBody>
          <a:bodyPr/>
          <a:lstStyle/>
          <a:p>
            <a:r>
              <a:rPr lang="en-US" dirty="0">
                <a:latin typeface="Arial" panose="020B0604020202020204" pitchFamily="34" charset="0"/>
                <a:cs typeface="Arial" panose="020B0604020202020204" pitchFamily="34" charset="0"/>
              </a:rPr>
              <a:t>Process norms set ground rules or expectations for how people treat each other at a meeting or professional learning. The AZPLS Norms focus on respecting all participants. Look over the norms listed on the poster. Are there additional norms you would like to discuss?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Please raise your hand if you agree with the norms we have.   </a:t>
            </a:r>
          </a:p>
          <a:p>
            <a:endParaRPr lang="en-US" dirty="0"/>
          </a:p>
        </p:txBody>
      </p:sp>
      <p:sp>
        <p:nvSpPr>
          <p:cNvPr id="4" name="Slide Number Placeholder 3"/>
          <p:cNvSpPr>
            <a:spLocks noGrp="1"/>
          </p:cNvSpPr>
          <p:nvPr>
            <p:ph type="sldNum" sz="quarter" idx="5"/>
          </p:nvPr>
        </p:nvSpPr>
        <p:spPr>
          <a:xfrm>
            <a:off x="6215932" y="8467704"/>
            <a:ext cx="399954" cy="458787"/>
          </a:xfrm>
          <a:noFill/>
          <a:ln>
            <a:no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00000A-A3BA-4773-926A-95C17DF81E8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25579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401638"/>
            <a:ext cx="5543550" cy="3117850"/>
          </a:xfrm>
        </p:spPr>
      </p:sp>
      <p:sp>
        <p:nvSpPr>
          <p:cNvPr id="3" name="Notes Placeholder 2"/>
          <p:cNvSpPr>
            <a:spLocks noGrp="1"/>
          </p:cNvSpPr>
          <p:nvPr>
            <p:ph type="body" idx="1"/>
          </p:nvPr>
        </p:nvSpPr>
        <p:spPr>
          <a:xfrm>
            <a:off x="615280" y="3558860"/>
            <a:ext cx="5613546" cy="3005001"/>
          </a:xfrm>
        </p:spPr>
        <p:txBody>
          <a:bodyPr/>
          <a:lstStyle/>
          <a:p>
            <a:r>
              <a:rPr lang="en-US" dirty="0">
                <a:effectLst/>
                <a:latin typeface="Arial" panose="020B0604020202020204" pitchFamily="34" charset="0"/>
                <a:ea typeface="Arial" panose="020B0604020202020204" pitchFamily="34" charset="0"/>
              </a:rPr>
              <a:t>We are going to do a team activity to learn more about the core elements of differentiated instruction. Your reference will be within pages 15–18 of our </a:t>
            </a:r>
            <a:r>
              <a:rPr lang="en-US" b="1" dirty="0">
                <a:effectLst/>
                <a:latin typeface="Arial" panose="020B0604020202020204" pitchFamily="34" charset="0"/>
                <a:ea typeface="Arial" panose="020B0604020202020204" pitchFamily="34" charset="0"/>
              </a:rPr>
              <a:t>Differentiation Guide</a:t>
            </a:r>
            <a:r>
              <a:rPr lang="en-US" dirty="0">
                <a:effectLst/>
                <a:latin typeface="Arial" panose="020B0604020202020204" pitchFamily="34" charset="0"/>
                <a:ea typeface="Arial" panose="020B0604020202020204" pitchFamily="34" charset="0"/>
              </a:rPr>
              <a:t>. You will use the page of your assigned core element to create a short presentation.</a:t>
            </a:r>
          </a:p>
          <a:p>
            <a:pPr marL="0" marR="0" algn="l">
              <a:spcBef>
                <a:spcPts val="0"/>
              </a:spcBef>
              <a:spcAft>
                <a:spcPts val="0"/>
              </a:spcAft>
            </a:pPr>
            <a:endParaRPr lang="en-US" dirty="0">
              <a:latin typeface="Arial" panose="020B0604020202020204" pitchFamily="34" charset="0"/>
              <a:ea typeface="Arial" panose="020B0604020202020204" pitchFamily="34" charset="0"/>
            </a:endParaRPr>
          </a:p>
          <a:p>
            <a:pPr marL="0" marR="0" algn="l">
              <a:spcBef>
                <a:spcPts val="0"/>
              </a:spcBef>
              <a:spcAft>
                <a:spcPts val="0"/>
              </a:spcAft>
            </a:pPr>
            <a:r>
              <a:rPr lang="en-US" dirty="0">
                <a:effectLst/>
                <a:latin typeface="Arial" panose="020B0604020202020204" pitchFamily="34" charset="0"/>
                <a:ea typeface="Arial" panose="020B0604020202020204" pitchFamily="34" charset="0"/>
              </a:rPr>
              <a:t>Our Learning Goal: We will be able to share information about one differentiated instruction core element.</a:t>
            </a:r>
          </a:p>
          <a:p>
            <a:pPr marL="0" marR="0" algn="l">
              <a:spcBef>
                <a:spcPts val="0"/>
              </a:spcBef>
              <a:spcAft>
                <a:spcPts val="0"/>
              </a:spcAft>
            </a:pPr>
            <a:endParaRPr lang="en-US" dirty="0">
              <a:solidFill>
                <a:srgbClr val="00B050"/>
              </a:solidFill>
              <a:latin typeface="Arial" panose="020B0604020202020204" pitchFamily="34" charset="0"/>
              <a:ea typeface="Arial" panose="020B0604020202020204" pitchFamily="34" charset="0"/>
            </a:endParaRPr>
          </a:p>
          <a:p>
            <a:pPr marL="0" marR="0" algn="l">
              <a:spcBef>
                <a:spcPts val="0"/>
              </a:spcBef>
              <a:spcAft>
                <a:spcPts val="0"/>
              </a:spcAft>
            </a:pPr>
            <a:r>
              <a:rPr lang="en-US" dirty="0">
                <a:effectLst/>
                <a:latin typeface="Arial" panose="020B0604020202020204" pitchFamily="34" charset="0"/>
                <a:ea typeface="Arial" panose="020B0604020202020204" pitchFamily="34" charset="0"/>
              </a:rPr>
              <a:t>Our Criteria for Success: We can collaboratively summarize, brainstorm, plan, and share one differentiated instruction core element through a presentation.</a:t>
            </a:r>
          </a:p>
          <a:p>
            <a:pPr marL="0" marR="0" algn="l">
              <a:spcBef>
                <a:spcPts val="0"/>
              </a:spcBef>
              <a:spcAft>
                <a:spcPts val="0"/>
              </a:spcAft>
            </a:pPr>
            <a:endParaRPr lang="en-US" dirty="0">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a:xfrm>
            <a:off x="6240532" y="8472169"/>
            <a:ext cx="412097"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2827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68313"/>
            <a:ext cx="5486400" cy="3086100"/>
          </a:xfrm>
        </p:spPr>
      </p:sp>
      <p:sp>
        <p:nvSpPr>
          <p:cNvPr id="3" name="Notes Placeholder 2"/>
          <p:cNvSpPr>
            <a:spLocks noGrp="1"/>
          </p:cNvSpPr>
          <p:nvPr>
            <p:ph type="body" idx="1"/>
          </p:nvPr>
        </p:nvSpPr>
        <p:spPr>
          <a:xfrm>
            <a:off x="559964" y="3652299"/>
            <a:ext cx="5612235" cy="4235450"/>
          </a:xfrm>
        </p:spPr>
        <p:txBody>
          <a:bodyPr/>
          <a:lstStyle/>
          <a:p>
            <a:pPr marL="97790" marR="57785" algn="l">
              <a:spcBef>
                <a:spcPts val="0"/>
              </a:spcBef>
              <a:spcAft>
                <a:spcPts val="0"/>
              </a:spcAft>
            </a:pPr>
            <a:r>
              <a:rPr lang="en-US" dirty="0">
                <a:effectLst/>
                <a:latin typeface="Arial" panose="020B0604020202020204" pitchFamily="34" charset="0"/>
                <a:ea typeface="Arial" panose="020B0604020202020204" pitchFamily="34" charset="0"/>
              </a:rPr>
              <a:t>Your team will read about one core element and summarize the key points. Next, you will brainstorm ways you might present your information to the whole group. You will plan a way that involves everyone in your group. Timing for your presentation should be 3–5 minutes. </a:t>
            </a:r>
            <a:r>
              <a:rPr lang="en-US" b="1" i="1" dirty="0">
                <a:effectLst/>
                <a:latin typeface="Arial" panose="020B0604020202020204" pitchFamily="34" charset="0"/>
                <a:ea typeface="Arial" panose="020B0604020202020204" pitchFamily="34" charset="0"/>
              </a:rPr>
              <a:t>Assign one core element to each Collaborative Team.</a:t>
            </a:r>
            <a:endParaRPr lang="en-US" b="1" dirty="0">
              <a:effectLst/>
              <a:latin typeface="Arial" panose="020B0604020202020204" pitchFamily="34" charset="0"/>
              <a:ea typeface="Arial" panose="020B0604020202020204" pitchFamily="34" charset="0"/>
            </a:endParaRPr>
          </a:p>
          <a:p>
            <a:pPr marL="0" marR="57785" algn="l">
              <a:spcBef>
                <a:spcPts val="0"/>
              </a:spcBef>
              <a:spcAft>
                <a:spcPts val="0"/>
              </a:spcAft>
            </a:pPr>
            <a:r>
              <a:rPr lang="en-US" dirty="0">
                <a:effectLst/>
                <a:latin typeface="Arial" panose="020B0604020202020204" pitchFamily="34" charset="0"/>
                <a:ea typeface="Arial" panose="020B0604020202020204" pitchFamily="34" charset="0"/>
              </a:rPr>
              <a:t> </a:t>
            </a:r>
          </a:p>
          <a:p>
            <a:pPr marL="97790" marR="0" algn="l">
              <a:spcBef>
                <a:spcPts val="0"/>
              </a:spcBef>
              <a:spcAft>
                <a:spcPts val="0"/>
              </a:spcAft>
            </a:pPr>
            <a:r>
              <a:rPr lang="en-US" dirty="0">
                <a:effectLst/>
                <a:latin typeface="Arial" panose="020B0604020202020204" pitchFamily="34" charset="0"/>
                <a:ea typeface="Arial" panose="020B0604020202020204" pitchFamily="34" charset="0"/>
              </a:rPr>
              <a:t>Timekeepers, you will keep your team on target by following the schedule:</a:t>
            </a:r>
          </a:p>
          <a:p>
            <a:pPr marL="97790" marR="0" algn="l">
              <a:spcBef>
                <a:spcPts val="0"/>
              </a:spcBef>
              <a:spcAft>
                <a:spcPts val="0"/>
              </a:spcAft>
            </a:pPr>
            <a:endParaRPr lang="en-US" sz="300" dirty="0">
              <a:effectLst/>
              <a:latin typeface="Arial" panose="020B0604020202020204" pitchFamily="34" charset="0"/>
              <a:ea typeface="Arial" panose="020B0604020202020204" pitchFamily="34" charset="0"/>
            </a:endParaRPr>
          </a:p>
          <a:p>
            <a:pPr marL="97790" marR="0" algn="l">
              <a:spcBef>
                <a:spcPts val="0"/>
              </a:spcBef>
              <a:spcAft>
                <a:spcPts val="0"/>
              </a:spcAft>
            </a:pPr>
            <a:r>
              <a:rPr lang="en-US" dirty="0">
                <a:effectLst/>
                <a:latin typeface="Arial" panose="020B0604020202020204" pitchFamily="34" charset="0"/>
                <a:ea typeface="Arial" panose="020B0604020202020204" pitchFamily="34" charset="0"/>
              </a:rPr>
              <a:t>   10 minutes for Readings</a:t>
            </a:r>
          </a:p>
          <a:p>
            <a:pPr marL="97790" marR="0" algn="l">
              <a:spcBef>
                <a:spcPts val="0"/>
              </a:spcBef>
              <a:spcAft>
                <a:spcPts val="0"/>
              </a:spcAft>
            </a:pPr>
            <a:endParaRPr lang="en-US" sz="300" dirty="0">
              <a:effectLst/>
              <a:latin typeface="Arial" panose="020B0604020202020204" pitchFamily="34" charset="0"/>
              <a:ea typeface="Arial" panose="020B0604020202020204" pitchFamily="34" charset="0"/>
            </a:endParaRPr>
          </a:p>
          <a:p>
            <a:pPr marL="97790" marR="0" algn="l">
              <a:spcBef>
                <a:spcPts val="0"/>
              </a:spcBef>
              <a:spcAft>
                <a:spcPts val="0"/>
              </a:spcAft>
            </a:pPr>
            <a:r>
              <a:rPr lang="en-US" dirty="0">
                <a:effectLst/>
                <a:latin typeface="Arial" panose="020B0604020202020204" pitchFamily="34" charset="0"/>
                <a:ea typeface="Arial" panose="020B0604020202020204" pitchFamily="34" charset="0"/>
              </a:rPr>
              <a:t>     6 minutes for Summarizing</a:t>
            </a:r>
          </a:p>
          <a:p>
            <a:pPr marL="97790" marR="0" algn="l">
              <a:spcBef>
                <a:spcPts val="0"/>
              </a:spcBef>
              <a:spcAft>
                <a:spcPts val="0"/>
              </a:spcAft>
            </a:pPr>
            <a:endParaRPr lang="en-US" sz="300" dirty="0">
              <a:effectLst/>
              <a:latin typeface="Arial" panose="020B0604020202020204" pitchFamily="34" charset="0"/>
              <a:ea typeface="Arial" panose="020B0604020202020204" pitchFamily="34" charset="0"/>
            </a:endParaRPr>
          </a:p>
          <a:p>
            <a:pPr marL="97790" marR="0" algn="l">
              <a:spcBef>
                <a:spcPts val="0"/>
              </a:spcBef>
              <a:spcAft>
                <a:spcPts val="0"/>
              </a:spcAft>
            </a:pPr>
            <a:r>
              <a:rPr lang="en-US" dirty="0">
                <a:effectLst/>
                <a:latin typeface="Arial" panose="020B0604020202020204" pitchFamily="34" charset="0"/>
                <a:ea typeface="Arial" panose="020B0604020202020204" pitchFamily="34" charset="0"/>
              </a:rPr>
              <a:t>     6 minutes for Brainstorming </a:t>
            </a:r>
          </a:p>
          <a:p>
            <a:pPr marL="97790" marR="0" algn="l">
              <a:spcBef>
                <a:spcPts val="0"/>
              </a:spcBef>
              <a:spcAft>
                <a:spcPts val="0"/>
              </a:spcAft>
            </a:pPr>
            <a:endParaRPr lang="en-US" sz="300" dirty="0">
              <a:effectLst/>
              <a:latin typeface="Arial" panose="020B0604020202020204" pitchFamily="34" charset="0"/>
              <a:ea typeface="Arial" panose="020B0604020202020204" pitchFamily="34" charset="0"/>
            </a:endParaRPr>
          </a:p>
          <a:p>
            <a:pPr marL="97790" marR="0" algn="l">
              <a:spcBef>
                <a:spcPts val="0"/>
              </a:spcBef>
              <a:spcAft>
                <a:spcPts val="0"/>
              </a:spcAft>
            </a:pPr>
            <a:r>
              <a:rPr lang="en-US" dirty="0">
                <a:effectLst/>
                <a:latin typeface="Arial" panose="020B0604020202020204" pitchFamily="34" charset="0"/>
                <a:ea typeface="Arial" panose="020B0604020202020204" pitchFamily="34" charset="0"/>
              </a:rPr>
              <a:t>   25 minutes for Planning</a:t>
            </a:r>
          </a:p>
          <a:p>
            <a:endParaRPr lang="en-US" dirty="0"/>
          </a:p>
          <a:p>
            <a:r>
              <a:rPr lang="en-US" i="1" dirty="0">
                <a:latin typeface="Arial" panose="020B0604020202020204" pitchFamily="34" charset="0"/>
                <a:cs typeface="Arial" panose="020B0604020202020204" pitchFamily="34" charset="0"/>
              </a:rPr>
              <a:t>  Keep track of the time. When 47 minutes pass, start the presentations. </a:t>
            </a:r>
          </a:p>
          <a:p>
            <a:endParaRPr lang="en-US" i="1"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  After the presentations: Celebrate the presentations!</a:t>
            </a:r>
          </a:p>
          <a:p>
            <a:endParaRPr lang="en-US" i="1" dirty="0">
              <a:effectLst/>
              <a:latin typeface="Arial" panose="020B0604020202020204" pitchFamily="34" charset="0"/>
              <a:ea typeface="Calibri" panose="020F0502020204030204" pitchFamily="34" charset="0"/>
              <a:cs typeface="Arial" panose="020B0604020202020204" pitchFamily="34" charset="0"/>
            </a:endParaRPr>
          </a:p>
          <a:p>
            <a:r>
              <a:rPr lang="en-US" i="1" dirty="0">
                <a:latin typeface="Arial" panose="020B0604020202020204" pitchFamily="34" charset="0"/>
                <a:ea typeface="Calibri" panose="020F0502020204030204" pitchFamily="34" charset="0"/>
                <a:cs typeface="Arial" panose="020B0604020202020204" pitchFamily="34" charset="0"/>
              </a:rPr>
              <a:t>  </a:t>
            </a:r>
            <a:endParaRPr lang="en-US"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6102349" y="8424863"/>
            <a:ext cx="487363" cy="458787"/>
          </a:xfrm>
          <a:noFill/>
          <a:ln>
            <a:noFill/>
          </a:ln>
        </p:spPr>
        <p:txBody>
          <a:bodyPr/>
          <a:lstStyle/>
          <a:p>
            <a:fld id="{9929FC0D-A47D-45E4-8996-D6B40B13F0D0}" type="slidenum">
              <a:rPr lang="en-US" smtClean="0">
                <a:latin typeface="Arial" panose="020B0604020202020204" pitchFamily="34" charset="0"/>
                <a:cs typeface="Arial" panose="020B0604020202020204" pitchFamily="34" charset="0"/>
              </a:rPr>
              <a:t>21</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7759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39750"/>
            <a:ext cx="5486400" cy="3086100"/>
          </a:xfrm>
        </p:spPr>
      </p:sp>
      <p:sp>
        <p:nvSpPr>
          <p:cNvPr id="3" name="Notes Placeholder 2"/>
          <p:cNvSpPr>
            <a:spLocks noGrp="1"/>
          </p:cNvSpPr>
          <p:nvPr>
            <p:ph type="body" idx="1"/>
          </p:nvPr>
        </p:nvSpPr>
        <p:spPr>
          <a:xfrm>
            <a:off x="571501" y="3717926"/>
            <a:ext cx="5632158" cy="3600450"/>
          </a:xfrm>
        </p:spPr>
        <p:txBody>
          <a:bodyPr/>
          <a:lstStyle/>
          <a:p>
            <a:pPr marL="97790" marR="0" algn="l">
              <a:spcBef>
                <a:spcPts val="0"/>
              </a:spcBef>
              <a:spcAft>
                <a:spcPts val="0"/>
              </a:spcAft>
            </a:pPr>
            <a:r>
              <a:rPr lang="en-US" dirty="0">
                <a:effectLst/>
                <a:latin typeface="Arial" panose="020B0604020202020204" pitchFamily="34" charset="0"/>
                <a:ea typeface="Arial" panose="020B0604020202020204" pitchFamily="34" charset="0"/>
              </a:rPr>
              <a:t>Discuss the information you received from the presentations and pages 15–18 of the </a:t>
            </a:r>
            <a:r>
              <a:rPr lang="en-US" b="1" dirty="0">
                <a:effectLst/>
                <a:latin typeface="Arial" panose="020B0604020202020204" pitchFamily="34" charset="0"/>
                <a:ea typeface="Arial" panose="020B0604020202020204" pitchFamily="34" charset="0"/>
              </a:rPr>
              <a:t>Differentiation Guide</a:t>
            </a:r>
            <a:r>
              <a:rPr lang="en-US" dirty="0">
                <a:effectLst/>
                <a:latin typeface="Arial" panose="020B0604020202020204" pitchFamily="34" charset="0"/>
                <a:ea typeface="Arial" panose="020B0604020202020204" pitchFamily="34" charset="0"/>
              </a:rPr>
              <a:t>. Share your thoughts on how Content, Process, Product, and Learning Environment can support students in all classes and discuss the benefits of all classes implementing these strategies. Using </a:t>
            </a:r>
            <a:r>
              <a:rPr lang="en-US" b="1" dirty="0">
                <a:effectLst/>
                <a:latin typeface="Arial" panose="020B0604020202020204" pitchFamily="34" charset="0"/>
                <a:ea typeface="Arial" panose="020B0604020202020204" pitchFamily="34" charset="0"/>
              </a:rPr>
              <a:t>Handout 5: Strategic Conversations for Differentiation</a:t>
            </a:r>
            <a:r>
              <a:rPr lang="en-US" dirty="0">
                <a:effectLst/>
                <a:latin typeface="Arial" panose="020B0604020202020204" pitchFamily="34" charset="0"/>
                <a:ea typeface="Arial" panose="020B0604020202020204" pitchFamily="34" charset="0"/>
              </a:rPr>
              <a:t>, record your notes in the middle section, Strategies Used for Differentiated Instruction. </a:t>
            </a:r>
          </a:p>
          <a:p>
            <a:pPr>
              <a:lnSpc>
                <a:spcPct val="107000"/>
              </a:lnSpc>
            </a:pPr>
            <a:endParaRPr lang="en-US"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a:xfrm>
            <a:off x="6115050" y="8425656"/>
            <a:ext cx="468313" cy="458787"/>
          </a:xfrm>
          <a:noFill/>
          <a:ln>
            <a:noFill/>
          </a:ln>
        </p:spPr>
        <p:txBody>
          <a:bodyPr/>
          <a:lstStyle/>
          <a:p>
            <a:fld id="{9929FC0D-A47D-45E4-8996-D6B40B13F0D0}" type="slidenum">
              <a:rPr lang="en-US" smtClean="0">
                <a:latin typeface="Arial" panose="020B0604020202020204" pitchFamily="34" charset="0"/>
                <a:cs typeface="Arial" panose="020B0604020202020204" pitchFamily="34" charset="0"/>
              </a:rPr>
              <a:t>22</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67116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28625"/>
            <a:ext cx="5486400" cy="3086100"/>
          </a:xfrm>
        </p:spPr>
      </p:sp>
      <p:sp>
        <p:nvSpPr>
          <p:cNvPr id="3" name="Notes Placeholder 2"/>
          <p:cNvSpPr>
            <a:spLocks noGrp="1"/>
          </p:cNvSpPr>
          <p:nvPr>
            <p:ph type="body" idx="1"/>
          </p:nvPr>
        </p:nvSpPr>
        <p:spPr>
          <a:xfrm>
            <a:off x="652243" y="3594130"/>
            <a:ext cx="5555609" cy="3600450"/>
          </a:xfrm>
        </p:spPr>
        <p:txBody>
          <a:bodyPr/>
          <a:lstStyle/>
          <a:p>
            <a:r>
              <a:rPr lang="en-US" dirty="0">
                <a:latin typeface="Arial" panose="020B0604020202020204" pitchFamily="34" charset="0"/>
                <a:cs typeface="Arial" panose="020B0604020202020204" pitchFamily="34" charset="0"/>
              </a:rPr>
              <a:t>The diagram on page 19 of the </a:t>
            </a:r>
            <a:r>
              <a:rPr lang="en-US" b="1" dirty="0">
                <a:latin typeface="Arial" panose="020B0604020202020204" pitchFamily="34" charset="0"/>
                <a:cs typeface="Arial" panose="020B0604020202020204" pitchFamily="34" charset="0"/>
              </a:rPr>
              <a:t>Differentiation Guide </a:t>
            </a:r>
            <a:r>
              <a:rPr lang="en-US" dirty="0">
                <a:latin typeface="Arial" panose="020B0604020202020204" pitchFamily="34" charset="0"/>
                <a:cs typeface="Arial" panose="020B0604020202020204" pitchFamily="34" charset="0"/>
              </a:rPr>
              <a:t>illustrates how UDL and differentiated instruction link together. Review the linked attributes and discuss how UDL and differentiated instruction will be positive additions to your teaching strategies and your students’ learning strategies. </a:t>
            </a:r>
            <a:endParaRPr lang="en-US" dirty="0"/>
          </a:p>
        </p:txBody>
      </p:sp>
      <p:sp>
        <p:nvSpPr>
          <p:cNvPr id="4" name="Slide Number Placeholder 3"/>
          <p:cNvSpPr>
            <a:spLocks noGrp="1"/>
          </p:cNvSpPr>
          <p:nvPr>
            <p:ph type="sldNum" sz="quarter" idx="5"/>
          </p:nvPr>
        </p:nvSpPr>
        <p:spPr>
          <a:xfrm>
            <a:off x="6038849" y="8368506"/>
            <a:ext cx="506413" cy="458787"/>
          </a:xfrm>
          <a:noFill/>
          <a:ln>
            <a:noFill/>
          </a:ln>
        </p:spPr>
        <p:txBody>
          <a:bodyPr/>
          <a:lstStyle/>
          <a:p>
            <a:fld id="{9929FC0D-A47D-45E4-8996-D6B40B13F0D0}" type="slidenum">
              <a:rPr lang="en-US" smtClean="0">
                <a:latin typeface="Arial" panose="020B0604020202020204" pitchFamily="34" charset="0"/>
                <a:cs typeface="Arial" panose="020B0604020202020204" pitchFamily="34" charset="0"/>
              </a:rPr>
              <a:t>23</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0461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a:xfrm>
            <a:off x="545284" y="3695700"/>
            <a:ext cx="5626916" cy="3600450"/>
          </a:xfrm>
        </p:spPr>
        <p:txBody>
          <a:bodyPr/>
          <a:lstStyle/>
          <a:p>
            <a:pPr marL="97790" marR="58420" algn="l">
              <a:spcBef>
                <a:spcPts val="0"/>
              </a:spcBef>
              <a:spcAft>
                <a:spcPts val="0"/>
              </a:spcAft>
            </a:pPr>
            <a:r>
              <a:rPr lang="en-US" dirty="0">
                <a:effectLst/>
                <a:latin typeface="Arial" panose="020B0604020202020204" pitchFamily="34" charset="0"/>
                <a:ea typeface="Arial" panose="020B0604020202020204" pitchFamily="34" charset="0"/>
              </a:rPr>
              <a:t>What are your thoughts about differentiation now? Go back to </a:t>
            </a:r>
            <a:r>
              <a:rPr lang="en-US" b="1" dirty="0">
                <a:effectLst/>
                <a:latin typeface="Arial" panose="020B0604020202020204" pitchFamily="34" charset="0"/>
                <a:ea typeface="Arial" panose="020B0604020202020204" pitchFamily="34" charset="0"/>
              </a:rPr>
              <a:t>Handout 4: My Thoughts about Differentiation</a:t>
            </a:r>
            <a:r>
              <a:rPr lang="en-US" dirty="0">
                <a:effectLst/>
                <a:latin typeface="Arial" panose="020B0604020202020204" pitchFamily="34" charset="0"/>
                <a:ea typeface="Arial" panose="020B0604020202020204" pitchFamily="34" charset="0"/>
              </a:rPr>
              <a:t>. In the bottom half, jot down what you now know and think about differentiation.</a:t>
            </a:r>
          </a:p>
          <a:p>
            <a:endParaRPr lang="en-US" dirty="0">
              <a:latin typeface="Arial" panose="020B0604020202020204" pitchFamily="34" charset="0"/>
              <a:cs typeface="Arial" panose="020B0604020202020204" pitchFamily="34" charset="0"/>
            </a:endParaRPr>
          </a:p>
          <a:p>
            <a:pPr marL="97790" marR="58420">
              <a:spcBef>
                <a:spcPts val="0"/>
              </a:spcBef>
              <a:spcAft>
                <a:spcPts val="0"/>
              </a:spcAft>
            </a:pPr>
            <a:r>
              <a:rPr lang="en-US" i="1" dirty="0">
                <a:effectLst/>
                <a:latin typeface="Arial" panose="020B0604020202020204" pitchFamily="34" charset="0"/>
                <a:ea typeface="Arial" panose="020B0604020202020204" pitchFamily="34" charset="0"/>
              </a:rPr>
              <a:t>When participants are finished:</a:t>
            </a:r>
            <a:r>
              <a:rPr lang="en-US" dirty="0">
                <a:effectLst/>
                <a:latin typeface="Arial" panose="020B0604020202020204" pitchFamily="34" charset="0"/>
                <a:ea typeface="Arial" panose="020B0604020202020204" pitchFamily="34" charset="0"/>
              </a:rPr>
              <a:t>  How has your thinking changed? Turn to a partner and share your thoughts. </a:t>
            </a:r>
          </a:p>
          <a:p>
            <a:pPr marL="97790" marR="58420" algn="l">
              <a:spcBef>
                <a:spcPts val="0"/>
              </a:spcBef>
              <a:spcAft>
                <a:spcPts val="0"/>
              </a:spcAft>
            </a:pPr>
            <a:r>
              <a:rPr lang="en-US" dirty="0">
                <a:effectLst/>
                <a:latin typeface="Arial" panose="020B0604020202020204" pitchFamily="34" charset="0"/>
                <a:ea typeface="Arial" panose="020B0604020202020204" pitchFamily="34" charset="0"/>
              </a:rPr>
              <a:t> </a:t>
            </a:r>
          </a:p>
          <a:p>
            <a:pPr marL="97790" marR="58420" algn="l">
              <a:spcBef>
                <a:spcPts val="0"/>
              </a:spcBef>
              <a:spcAft>
                <a:spcPts val="0"/>
              </a:spcAft>
            </a:pPr>
            <a:r>
              <a:rPr lang="en-US" i="1" dirty="0">
                <a:effectLst/>
                <a:latin typeface="Arial" panose="020B0604020202020204" pitchFamily="34" charset="0"/>
                <a:ea typeface="Arial" panose="020B0604020202020204" pitchFamily="34" charset="0"/>
              </a:rPr>
              <a:t>When pairs are finished:</a:t>
            </a:r>
            <a:r>
              <a:rPr lang="en-US" dirty="0">
                <a:effectLst/>
                <a:latin typeface="Arial" panose="020B0604020202020204" pitchFamily="34" charset="0"/>
                <a:ea typeface="Arial" panose="020B0604020202020204" pitchFamily="34" charset="0"/>
              </a:rPr>
              <a:t> Pairs, share one common change in thinking with your Collaborative Team. Reporters, choose one common change in thinking to share with the group.</a:t>
            </a:r>
          </a:p>
          <a:p>
            <a:pPr marL="97790" marR="58420">
              <a:spcBef>
                <a:spcPts val="0"/>
              </a:spcBef>
              <a:spcAft>
                <a:spcPts val="0"/>
              </a:spcAft>
            </a:pPr>
            <a:endParaRPr lang="en-US" dirty="0">
              <a:effectLst/>
              <a:latin typeface="Arial" panose="020B0604020202020204" pitchFamily="34" charset="0"/>
              <a:ea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a:xfrm>
            <a:off x="6172200" y="8400256"/>
            <a:ext cx="468313" cy="458787"/>
          </a:xfrm>
          <a:noFill/>
          <a:ln>
            <a:noFill/>
          </a:ln>
        </p:spPr>
        <p:txBody>
          <a:bodyPr/>
          <a:lstStyle/>
          <a:p>
            <a:fld id="{9929FC0D-A47D-45E4-8996-D6B40B13F0D0}" type="slidenum">
              <a:rPr lang="en-US" smtClean="0">
                <a:latin typeface="Arial" panose="020B0604020202020204" pitchFamily="34" charset="0"/>
                <a:cs typeface="Arial" panose="020B0604020202020204" pitchFamily="34" charset="0"/>
              </a:rPr>
              <a:t>24</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87554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401638"/>
            <a:ext cx="5543550" cy="3117850"/>
          </a:xfrm>
        </p:spPr>
      </p:sp>
      <p:sp>
        <p:nvSpPr>
          <p:cNvPr id="3" name="Notes Placeholder 2"/>
          <p:cNvSpPr>
            <a:spLocks noGrp="1"/>
          </p:cNvSpPr>
          <p:nvPr>
            <p:ph type="body" idx="1"/>
          </p:nvPr>
        </p:nvSpPr>
        <p:spPr>
          <a:xfrm>
            <a:off x="657225" y="3567249"/>
            <a:ext cx="5543550" cy="3636705"/>
          </a:xfrm>
        </p:spPr>
        <p:txBody>
          <a:bodyPr/>
          <a:lstStyle/>
          <a:p>
            <a:r>
              <a:rPr lang="en-US" dirty="0">
                <a:effectLst/>
                <a:latin typeface="Arial" panose="020B0604020202020204" pitchFamily="34" charset="0"/>
                <a:ea typeface="Arial" panose="020B0604020202020204" pitchFamily="34" charset="0"/>
              </a:rPr>
              <a:t>Think about your current students. As a team, discuss how differentiation will impact their learning as individuals and as class members?</a:t>
            </a:r>
          </a:p>
          <a:p>
            <a:endParaRPr lang="en-US" dirty="0">
              <a:latin typeface="Arial" panose="020B0604020202020204" pitchFamily="34" charset="0"/>
              <a:ea typeface="Arial" panose="020B0604020202020204" pitchFamily="34" charset="0"/>
            </a:endParaRPr>
          </a:p>
          <a:p>
            <a:r>
              <a:rPr lang="en-US" dirty="0">
                <a:effectLst/>
                <a:latin typeface="Arial" panose="020B0604020202020204" pitchFamily="34" charset="0"/>
                <a:ea typeface="Arial" panose="020B0604020202020204" pitchFamily="34" charset="0"/>
              </a:rPr>
              <a:t>Reporters, share the biggest impact from your team’s discussion.</a:t>
            </a:r>
          </a:p>
          <a:p>
            <a:endParaRPr lang="en-US" dirty="0">
              <a:latin typeface="Arial" panose="020B0604020202020204" pitchFamily="34" charset="0"/>
              <a:ea typeface="Arial" panose="020B0604020202020204" pitchFamily="34" charset="0"/>
            </a:endParaRPr>
          </a:p>
          <a:p>
            <a:endParaRPr lang="en-US"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a:xfrm>
            <a:off x="6240532" y="8472169"/>
            <a:ext cx="412097"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382929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401638"/>
            <a:ext cx="5543550" cy="3117850"/>
          </a:xfrm>
        </p:spPr>
      </p:sp>
      <p:sp>
        <p:nvSpPr>
          <p:cNvPr id="3" name="Notes Placeholder 2"/>
          <p:cNvSpPr>
            <a:spLocks noGrp="1"/>
          </p:cNvSpPr>
          <p:nvPr>
            <p:ph type="body" idx="1"/>
          </p:nvPr>
        </p:nvSpPr>
        <p:spPr>
          <a:xfrm>
            <a:off x="549479" y="3567249"/>
            <a:ext cx="5792598" cy="3636705"/>
          </a:xfrm>
        </p:spPr>
        <p:txBody>
          <a:bodyPr/>
          <a:lstStyle/>
          <a:p>
            <a:pPr marL="93345" marR="57785" algn="l">
              <a:spcBef>
                <a:spcPts val="0"/>
              </a:spcBef>
              <a:spcAft>
                <a:spcPts val="0"/>
              </a:spcAft>
            </a:pPr>
            <a:r>
              <a:rPr lang="en-US" dirty="0">
                <a:effectLst/>
                <a:latin typeface="Arial" panose="020B0604020202020204" pitchFamily="34" charset="0"/>
                <a:ea typeface="Calibri" panose="020F0502020204030204" pitchFamily="34" charset="0"/>
              </a:rPr>
              <a:t>As a team, discuss the module differentiation strategies presented today. </a:t>
            </a:r>
            <a:r>
              <a:rPr lang="en-US" dirty="0">
                <a:latin typeface="Arial" panose="020B0604020202020204" pitchFamily="34" charset="0"/>
                <a:ea typeface="Calibri" panose="020F0502020204030204" pitchFamily="34" charset="0"/>
              </a:rPr>
              <a:t>Complete</a:t>
            </a:r>
            <a:r>
              <a:rPr lang="en-US" dirty="0">
                <a:effectLst/>
                <a:latin typeface="Arial" panose="020B0604020202020204" pitchFamily="34" charset="0"/>
                <a:ea typeface="Calibri" panose="020F0502020204030204" pitchFamily="34" charset="0"/>
              </a:rPr>
              <a:t> the if/then statement at the bottom of </a:t>
            </a:r>
            <a:r>
              <a:rPr lang="en-US" b="1" dirty="0">
                <a:effectLst/>
                <a:latin typeface="Arial" panose="020B0604020202020204" pitchFamily="34" charset="0"/>
                <a:ea typeface="Calibri" panose="020F0502020204030204" pitchFamily="34" charset="0"/>
              </a:rPr>
              <a:t>Handout 5: Strategic Conversations for Differentiation. </a:t>
            </a:r>
            <a:r>
              <a:rPr lang="en-US" dirty="0">
                <a:effectLst/>
                <a:latin typeface="Arial" panose="020B0604020202020204" pitchFamily="34" charset="0"/>
                <a:ea typeface="Calibri" panose="020F0502020204030204" pitchFamily="34" charset="0"/>
              </a:rPr>
              <a:t>Choose one module differentiation strategy to implement across your grade level next week.</a:t>
            </a:r>
          </a:p>
          <a:p>
            <a:pPr marL="93345" marR="57785" algn="l">
              <a:spcBef>
                <a:spcPts val="0"/>
              </a:spcBef>
              <a:spcAft>
                <a:spcPts val="0"/>
              </a:spcAft>
            </a:pPr>
            <a:r>
              <a:rPr lang="en-US" dirty="0">
                <a:solidFill>
                  <a:srgbClr val="00B050"/>
                </a:solidFill>
                <a:effectLst/>
                <a:latin typeface="Arial" panose="020B0604020202020204" pitchFamily="34" charset="0"/>
                <a:ea typeface="Calibri" panose="020F0502020204030204" pitchFamily="34" charset="0"/>
              </a:rPr>
              <a:t> </a:t>
            </a:r>
            <a:endParaRPr lang="en-US" dirty="0">
              <a:effectLst/>
              <a:latin typeface="Arial" panose="020B0604020202020204" pitchFamily="34" charset="0"/>
              <a:ea typeface="Calibri" panose="020F0502020204030204" pitchFamily="34" charset="0"/>
            </a:endParaRPr>
          </a:p>
          <a:p>
            <a:pPr marL="93345" marR="0" algn="l">
              <a:spcBef>
                <a:spcPts val="0"/>
              </a:spcBef>
              <a:spcAft>
                <a:spcPts val="0"/>
              </a:spcAft>
            </a:pPr>
            <a:r>
              <a:rPr lang="en-US" i="1" dirty="0">
                <a:effectLst/>
                <a:latin typeface="Arial" panose="020B0604020202020204" pitchFamily="34" charset="0"/>
                <a:ea typeface="Calibri" panose="020F0502020204030204" pitchFamily="34" charset="0"/>
              </a:rPr>
              <a:t>When all teams are finished: </a:t>
            </a:r>
            <a:r>
              <a:rPr lang="en-US" dirty="0">
                <a:effectLst/>
                <a:latin typeface="Arial" panose="020B0604020202020204" pitchFamily="34" charset="0"/>
                <a:ea typeface="Calibri" panose="020F0502020204030204" pitchFamily="34" charset="0"/>
              </a:rPr>
              <a:t>Answer the action planning question: What is needed to create, support, and sustain a schoolwide effort to collaboratively use differentiation strategies? </a:t>
            </a:r>
          </a:p>
          <a:p>
            <a:pPr marL="0" marR="0" algn="l">
              <a:spcBef>
                <a:spcPts val="0"/>
              </a:spcBef>
              <a:spcAft>
                <a:spcPts val="0"/>
              </a:spcAft>
            </a:pPr>
            <a:r>
              <a:rPr lang="en-US" dirty="0">
                <a:solidFill>
                  <a:srgbClr val="00B050"/>
                </a:solidFill>
                <a:effectLst/>
                <a:latin typeface="Arial" panose="020B0604020202020204" pitchFamily="34" charset="0"/>
                <a:ea typeface="Calibri" panose="020F0502020204030204" pitchFamily="34" charset="0"/>
              </a:rPr>
              <a:t> </a:t>
            </a:r>
            <a:endParaRPr lang="en-US" dirty="0">
              <a:solidFill>
                <a:srgbClr val="000000"/>
              </a:solidFill>
              <a:effectLst/>
              <a:latin typeface="Arial" panose="020B0604020202020204" pitchFamily="34" charset="0"/>
              <a:ea typeface="Calibri" panose="020F0502020204030204" pitchFamily="34" charset="0"/>
            </a:endParaRPr>
          </a:p>
          <a:p>
            <a:pPr marL="93345" marR="0" algn="l">
              <a:spcBef>
                <a:spcPts val="0"/>
              </a:spcBef>
              <a:spcAft>
                <a:spcPts val="0"/>
              </a:spcAft>
            </a:pPr>
            <a:r>
              <a:rPr lang="en-US" i="1" dirty="0">
                <a:effectLst/>
                <a:latin typeface="Arial" panose="020B0604020202020204" pitchFamily="34" charset="0"/>
                <a:ea typeface="Calibri" panose="020F0502020204030204" pitchFamily="34" charset="0"/>
              </a:rPr>
              <a:t>When all teams are finished: </a:t>
            </a:r>
            <a:r>
              <a:rPr lang="en-US" dirty="0">
                <a:effectLst/>
                <a:latin typeface="Arial" panose="020B0604020202020204" pitchFamily="34" charset="0"/>
                <a:ea typeface="Calibri" panose="020F0502020204030204" pitchFamily="34" charset="0"/>
              </a:rPr>
              <a:t>Recorders, using the half sheets of paper and markers, add your team’s needs under the </a:t>
            </a:r>
            <a:r>
              <a:rPr lang="en-US" b="1" dirty="0">
                <a:effectLst/>
                <a:latin typeface="Arial" panose="020B0604020202020204" pitchFamily="34" charset="0"/>
                <a:ea typeface="Calibri" panose="020F0502020204030204" pitchFamily="34" charset="0"/>
              </a:rPr>
              <a:t>Action Planning Wall Heading: Differentiation Strategies</a:t>
            </a:r>
            <a:r>
              <a:rPr lang="en-US" dirty="0">
                <a:effectLst/>
                <a:latin typeface="Arial" panose="020B0604020202020204" pitchFamily="34" charset="0"/>
                <a:ea typeface="Calibri" panose="020F0502020204030204" pitchFamily="34" charset="0"/>
              </a:rPr>
              <a:t>. </a:t>
            </a:r>
          </a:p>
          <a:p>
            <a:pPr marL="93345" marR="0" algn="l">
              <a:spcBef>
                <a:spcPts val="0"/>
              </a:spcBef>
              <a:spcAft>
                <a:spcPts val="0"/>
              </a:spcAft>
            </a:pPr>
            <a:r>
              <a:rPr lang="en-US" dirty="0">
                <a:solidFill>
                  <a:srgbClr val="00B050"/>
                </a:solidFill>
                <a:effectLst/>
                <a:latin typeface="Arial" panose="020B0604020202020204" pitchFamily="34" charset="0"/>
                <a:ea typeface="Calibri" panose="020F0502020204030204" pitchFamily="34" charset="0"/>
              </a:rPr>
              <a:t> </a:t>
            </a:r>
            <a:endParaRPr lang="en-US" dirty="0">
              <a:solidFill>
                <a:srgbClr val="000000"/>
              </a:solidFill>
              <a:effectLst/>
              <a:latin typeface="Arial" panose="020B0604020202020204" pitchFamily="34" charset="0"/>
              <a:ea typeface="Calibri" panose="020F0502020204030204" pitchFamily="34" charset="0"/>
            </a:endParaRPr>
          </a:p>
          <a:p>
            <a:pPr marL="93345" marR="100330" algn="l">
              <a:spcBef>
                <a:spcPts val="0"/>
              </a:spcBef>
              <a:spcAft>
                <a:spcPts val="0"/>
              </a:spcAft>
            </a:pPr>
            <a:r>
              <a:rPr lang="en-US" dirty="0">
                <a:effectLst/>
                <a:latin typeface="Arial" panose="020B0604020202020204" pitchFamily="34" charset="0"/>
                <a:ea typeface="Arial" panose="020B0604020202020204" pitchFamily="34" charset="0"/>
              </a:rPr>
              <a:t>Reporters, share the support your teams need for collectively implementing differentiation strategies. </a:t>
            </a:r>
            <a:r>
              <a:rPr lang="en-US" i="1" dirty="0">
                <a:effectLst/>
                <a:latin typeface="Arial" panose="020B0604020202020204" pitchFamily="34" charset="0"/>
                <a:ea typeface="Arial" panose="020B0604020202020204" pitchFamily="34" charset="0"/>
              </a:rPr>
              <a:t>Point out commonalities among the teams.</a:t>
            </a:r>
          </a:p>
          <a:p>
            <a:endParaRPr lang="en-US" dirty="0"/>
          </a:p>
        </p:txBody>
      </p:sp>
      <p:sp>
        <p:nvSpPr>
          <p:cNvPr id="4" name="Slide Number Placeholder 3"/>
          <p:cNvSpPr>
            <a:spLocks noGrp="1"/>
          </p:cNvSpPr>
          <p:nvPr>
            <p:ph type="sldNum" sz="quarter" idx="5"/>
          </p:nvPr>
        </p:nvSpPr>
        <p:spPr>
          <a:xfrm>
            <a:off x="6240532" y="8472169"/>
            <a:ext cx="412097"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014516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04813"/>
            <a:ext cx="5486400" cy="3086100"/>
          </a:xfrm>
        </p:spPr>
      </p:sp>
      <p:sp>
        <p:nvSpPr>
          <p:cNvPr id="3" name="Notes Placeholder 2"/>
          <p:cNvSpPr>
            <a:spLocks noGrp="1"/>
          </p:cNvSpPr>
          <p:nvPr>
            <p:ph type="body" idx="1"/>
          </p:nvPr>
        </p:nvSpPr>
        <p:spPr>
          <a:xfrm>
            <a:off x="608201" y="3611985"/>
            <a:ext cx="5612235" cy="3600450"/>
          </a:xfrm>
        </p:spPr>
        <p:txBody>
          <a:bodyPr/>
          <a:lstStyle/>
          <a:p>
            <a:r>
              <a:rPr lang="en-US" dirty="0">
                <a:latin typeface="Arial" panose="020B0604020202020204" pitchFamily="34" charset="0"/>
                <a:cs typeface="Arial" panose="020B0604020202020204" pitchFamily="34" charset="0"/>
              </a:rPr>
              <a:t>The AZPLS is structured around Collaborative Teams implementing the Dimensions of Formative Assessment, inclusionary practices, and teaching and learning strategies. The following activities are designed to examine your current collaborative planning and extend your collaborative planning to include differentiation.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Pages 20–26 in the Differentiation Guide are dedicated to organizing collaborative planning. You have the same information in </a:t>
            </a:r>
            <a:r>
              <a:rPr lang="en-US" b="1" dirty="0">
                <a:latin typeface="Arial" panose="020B0604020202020204" pitchFamily="34" charset="0"/>
                <a:cs typeface="Arial" panose="020B0604020202020204" pitchFamily="34" charset="0"/>
              </a:rPr>
              <a:t>Handouts 6A–6E </a:t>
            </a:r>
            <a:r>
              <a:rPr lang="en-US" dirty="0">
                <a:latin typeface="Arial" panose="020B0604020202020204" pitchFamily="34" charset="0"/>
                <a:cs typeface="Arial" panose="020B0604020202020204" pitchFamily="34" charset="0"/>
              </a:rPr>
              <a:t>to use for the next few activities. Let me preview the handouts before you begin.</a:t>
            </a:r>
          </a:p>
          <a:p>
            <a:endParaRPr lang="en-US" dirty="0">
              <a:latin typeface="Arial" panose="020B0604020202020204" pitchFamily="34" charset="0"/>
              <a:cs typeface="Arial" panose="020B0604020202020204" pitchFamily="34" charset="0"/>
            </a:endParaRPr>
          </a:p>
          <a:p>
            <a:endParaRPr lang="en-US" dirty="0">
              <a:solidFill>
                <a:srgbClr val="00B050"/>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6220436" y="8412571"/>
            <a:ext cx="401085" cy="458787"/>
          </a:xfrm>
          <a:noFill/>
          <a:ln>
            <a:noFill/>
          </a:ln>
        </p:spPr>
        <p:txBody>
          <a:bodyPr/>
          <a:lstStyle/>
          <a:p>
            <a:fld id="{9929FC0D-A47D-45E4-8996-D6B40B13F0D0}" type="slidenum">
              <a:rPr lang="en-US" smtClean="0">
                <a:latin typeface="Arial" panose="020B0604020202020204" pitchFamily="34" charset="0"/>
                <a:cs typeface="Arial" panose="020B0604020202020204" pitchFamily="34" charset="0"/>
              </a:rPr>
              <a:t>27</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39460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28625"/>
            <a:ext cx="5486400" cy="3086100"/>
          </a:xfrm>
        </p:spPr>
      </p:sp>
      <p:sp>
        <p:nvSpPr>
          <p:cNvPr id="3" name="Notes Placeholder 2"/>
          <p:cNvSpPr>
            <a:spLocks noGrp="1"/>
          </p:cNvSpPr>
          <p:nvPr>
            <p:ph type="body" idx="1"/>
          </p:nvPr>
        </p:nvSpPr>
        <p:spPr>
          <a:xfrm>
            <a:off x="536895" y="3580060"/>
            <a:ext cx="5742265" cy="3600450"/>
          </a:xfrm>
        </p:spPr>
        <p:txBody>
          <a:bodyPr/>
          <a:lstStyle/>
          <a:p>
            <a:pPr marL="95250" marR="57150"/>
            <a:r>
              <a:rPr lang="en-US" dirty="0">
                <a:latin typeface="Arial" panose="020B0604020202020204" pitchFamily="34" charset="0"/>
                <a:cs typeface="Arial" panose="020B0604020202020204" pitchFamily="34" charset="0"/>
              </a:rPr>
              <a:t>The activity for </a:t>
            </a:r>
            <a:r>
              <a:rPr lang="en-US" b="1" dirty="0">
                <a:latin typeface="Arial" panose="020B0604020202020204" pitchFamily="34" charset="0"/>
                <a:cs typeface="Arial" panose="020B0604020202020204" pitchFamily="34" charset="0"/>
              </a:rPr>
              <a:t>Handout 6A: Collaborative Planning to Meet the Needs of All Learners </a:t>
            </a:r>
            <a:r>
              <a:rPr lang="en-US" dirty="0">
                <a:latin typeface="Arial" panose="020B0604020202020204" pitchFamily="34" charset="0"/>
                <a:cs typeface="Arial" panose="020B0604020202020204" pitchFamily="34" charset="0"/>
              </a:rPr>
              <a:t>has three steps. Step 1: You complete the checklist individually to identify what you think about when creating your lesson plans.</a:t>
            </a:r>
          </a:p>
          <a:p>
            <a:pPr marL="95250" marR="57150"/>
            <a:endParaRPr lang="en-US" dirty="0">
              <a:latin typeface="Arial" panose="020B0604020202020204" pitchFamily="34" charset="0"/>
              <a:cs typeface="Arial" panose="020B0604020202020204" pitchFamily="34" charset="0"/>
            </a:endParaRPr>
          </a:p>
          <a:p>
            <a:pPr marL="95250" marR="57150"/>
            <a:r>
              <a:rPr lang="en-US" dirty="0">
                <a:latin typeface="Arial" panose="020B0604020202020204" pitchFamily="34" charset="0"/>
                <a:cs typeface="Arial" panose="020B0604020202020204" pitchFamily="34" charset="0"/>
              </a:rPr>
              <a:t>Step 2: As a Collaborative Team, you discuss what you have in common from the checklist.</a:t>
            </a:r>
          </a:p>
          <a:p>
            <a:pPr marL="95250" marR="57150"/>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6096000" y="8470106"/>
            <a:ext cx="501650" cy="458787"/>
          </a:xfrm>
          <a:noFill/>
          <a:ln>
            <a:noFill/>
          </a:ln>
        </p:spPr>
        <p:txBody>
          <a:bodyPr/>
          <a:lstStyle/>
          <a:p>
            <a:fld id="{9929FC0D-A47D-45E4-8996-D6B40B13F0D0}" type="slidenum">
              <a:rPr lang="en-US" smtClean="0">
                <a:latin typeface="Arial" panose="020B0604020202020204" pitchFamily="34" charset="0"/>
                <a:cs typeface="Arial" panose="020B0604020202020204" pitchFamily="34" charset="0"/>
              </a:rPr>
              <a:t>28</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39785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20700"/>
            <a:ext cx="5486400" cy="3086100"/>
          </a:xfrm>
        </p:spPr>
      </p:sp>
      <p:sp>
        <p:nvSpPr>
          <p:cNvPr id="3" name="Notes Placeholder 2"/>
          <p:cNvSpPr>
            <a:spLocks noGrp="1"/>
          </p:cNvSpPr>
          <p:nvPr>
            <p:ph type="body" idx="1"/>
          </p:nvPr>
        </p:nvSpPr>
        <p:spPr>
          <a:xfrm>
            <a:off x="649612" y="3663950"/>
            <a:ext cx="5522588" cy="3600450"/>
          </a:xfrm>
        </p:spPr>
        <p:txBody>
          <a:bodyPr/>
          <a:lstStyle/>
          <a:p>
            <a:r>
              <a:rPr lang="en-US" dirty="0">
                <a:effectLst/>
                <a:latin typeface="Arial" panose="020B0604020202020204" pitchFamily="34" charset="0"/>
                <a:ea typeface="Arial" panose="020B0604020202020204" pitchFamily="34" charset="0"/>
              </a:rPr>
              <a:t>Step 3: You review</a:t>
            </a:r>
            <a:r>
              <a:rPr lang="en-US" b="1" dirty="0">
                <a:effectLst/>
                <a:latin typeface="Arial" panose="020B0604020202020204" pitchFamily="34" charset="0"/>
                <a:ea typeface="Arial" panose="020B0604020202020204" pitchFamily="34" charset="0"/>
              </a:rPr>
              <a:t> Handout 6B:</a:t>
            </a:r>
            <a:r>
              <a:rPr lang="en-US" dirty="0">
                <a:effectLst/>
                <a:latin typeface="Arial" panose="020B0604020202020204" pitchFamily="34" charset="0"/>
                <a:ea typeface="Arial" panose="020B0604020202020204" pitchFamily="34" charset="0"/>
              </a:rPr>
              <a:t> </a:t>
            </a:r>
            <a:r>
              <a:rPr lang="en-US" b="1" dirty="0">
                <a:effectLst/>
                <a:latin typeface="Arial" panose="020B0604020202020204" pitchFamily="34" charset="0"/>
                <a:ea typeface="Arial" panose="020B0604020202020204" pitchFamily="34" charset="0"/>
              </a:rPr>
              <a:t>Lesson Plan with Formative Assessment and Differentiated Instruction</a:t>
            </a:r>
            <a:r>
              <a:rPr lang="en-US" dirty="0">
                <a:effectLst/>
                <a:latin typeface="Arial" panose="020B0604020202020204" pitchFamily="34" charset="0"/>
                <a:ea typeface="Arial" panose="020B0604020202020204" pitchFamily="34" charset="0"/>
              </a:rPr>
              <a:t> to examine lesson planning that integrates the Dimensions of Formative Assessment and differentiation. Use </a:t>
            </a:r>
            <a:r>
              <a:rPr lang="en-US" b="1" dirty="0">
                <a:effectLst/>
                <a:latin typeface="Arial" panose="020B0604020202020204" pitchFamily="34" charset="0"/>
                <a:ea typeface="Arial" panose="020B0604020202020204" pitchFamily="34" charset="0"/>
              </a:rPr>
              <a:t>Handout 6C: Compare and Contrast Lesson Plans</a:t>
            </a:r>
            <a:r>
              <a:rPr lang="en-US" dirty="0">
                <a:effectLst/>
                <a:latin typeface="Arial" panose="020B0604020202020204" pitchFamily="34" charset="0"/>
                <a:ea typeface="Arial" panose="020B0604020202020204" pitchFamily="34" charset="0"/>
              </a:rPr>
              <a:t> to identify the similarities between your current lesson planning and adding differentiation.</a:t>
            </a:r>
          </a:p>
          <a:p>
            <a:endParaRPr lang="en-US" dirty="0"/>
          </a:p>
        </p:txBody>
      </p:sp>
      <p:sp>
        <p:nvSpPr>
          <p:cNvPr id="4" name="Slide Number Placeholder 3"/>
          <p:cNvSpPr>
            <a:spLocks noGrp="1"/>
          </p:cNvSpPr>
          <p:nvPr>
            <p:ph type="sldNum" sz="quarter" idx="5"/>
          </p:nvPr>
        </p:nvSpPr>
        <p:spPr>
          <a:xfrm>
            <a:off x="6096000" y="8470106"/>
            <a:ext cx="501650" cy="458787"/>
          </a:xfrm>
          <a:noFill/>
          <a:ln>
            <a:noFill/>
          </a:ln>
        </p:spPr>
        <p:txBody>
          <a:bodyPr/>
          <a:lstStyle/>
          <a:p>
            <a:fld id="{9929FC0D-A47D-45E4-8996-D6B40B13F0D0}" type="slidenum">
              <a:rPr lang="en-US" smtClean="0">
                <a:latin typeface="Arial" panose="020B0604020202020204" pitchFamily="34" charset="0"/>
                <a:cs typeface="Arial" panose="020B0604020202020204" pitchFamily="34" charset="0"/>
              </a:rPr>
              <a:t>29</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379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423863"/>
            <a:ext cx="5543550" cy="3117850"/>
          </a:xfrm>
        </p:spPr>
      </p:sp>
      <p:sp>
        <p:nvSpPr>
          <p:cNvPr id="3" name="Notes Placeholder 2"/>
          <p:cNvSpPr>
            <a:spLocks noGrp="1"/>
          </p:cNvSpPr>
          <p:nvPr>
            <p:ph type="body" idx="1"/>
          </p:nvPr>
        </p:nvSpPr>
        <p:spPr>
          <a:xfrm>
            <a:off x="623253" y="3640829"/>
            <a:ext cx="5560060" cy="3636705"/>
          </a:xfrm>
        </p:spPr>
        <p:txBody>
          <a:bodyPr/>
          <a:lstStyle/>
          <a:p>
            <a:pPr marL="67945" marR="97155" algn="l">
              <a:spcBef>
                <a:spcPts val="0"/>
              </a:spcBef>
              <a:spcAft>
                <a:spcPts val="0"/>
              </a:spcAft>
            </a:pPr>
            <a:r>
              <a:rPr lang="en-US" dirty="0">
                <a:effectLst/>
                <a:latin typeface="Arial" panose="020B0604020202020204" pitchFamily="34" charset="0"/>
                <a:ea typeface="Arial" panose="020B0604020202020204" pitchFamily="34" charset="0"/>
              </a:rPr>
              <a:t>To assign roles for our work today, we </a:t>
            </a:r>
            <a:r>
              <a:rPr lang="en-US" dirty="0">
                <a:latin typeface="Arial" panose="020B0604020202020204" pitchFamily="34" charset="0"/>
                <a:ea typeface="Arial" panose="020B0604020202020204" pitchFamily="34" charset="0"/>
              </a:rPr>
              <a:t>are looking to the four borders of the United States. The person who most recently traveled to (or closest to) Canada is the Facilitator. The person who most recently traveled to (or closest to) Mexico is the Reporter. The person who most recently traveled to (or closest to) the Pacific Ocean is the Recorder. The person who most recently traveled to (or closest to) the Atlantic Ocean is the Timekeeper. </a:t>
            </a:r>
            <a:r>
              <a:rPr lang="en-US" dirty="0">
                <a:effectLst/>
                <a:latin typeface="Arial" panose="020B0604020202020204" pitchFamily="34" charset="0"/>
                <a:ea typeface="Arial" panose="020B0604020202020204" pitchFamily="34" charset="0"/>
              </a:rPr>
              <a:t>The</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remaining</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team</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members</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are Engaged Participants.</a:t>
            </a:r>
          </a:p>
          <a:p>
            <a:pPr marL="0" marR="0" algn="l">
              <a:spcBef>
                <a:spcPts val="0"/>
              </a:spcBef>
              <a:spcAft>
                <a:spcPts val="0"/>
              </a:spcAft>
            </a:pPr>
            <a:r>
              <a:rPr lang="en-US" b="1" dirty="0">
                <a:effectLst/>
                <a:latin typeface="Arial" panose="020B0604020202020204" pitchFamily="34" charset="0"/>
                <a:ea typeface="Arial" panose="020B0604020202020204" pitchFamily="34" charset="0"/>
              </a:rPr>
              <a:t> </a:t>
            </a:r>
            <a:endParaRPr lang="en-US" dirty="0">
              <a:effectLst/>
              <a:latin typeface="Arial" panose="020B0604020202020204" pitchFamily="34" charset="0"/>
              <a:ea typeface="Arial" panose="020B0604020202020204" pitchFamily="34" charset="0"/>
            </a:endParaRPr>
          </a:p>
          <a:p>
            <a:pPr marL="67945" marR="0" algn="l">
              <a:spcBef>
                <a:spcPts val="0"/>
              </a:spcBef>
              <a:spcAft>
                <a:spcPts val="0"/>
              </a:spcAft>
            </a:pPr>
            <a:r>
              <a:rPr lang="en-US" dirty="0">
                <a:effectLst/>
                <a:latin typeface="Arial" panose="020B0604020202020204" pitchFamily="34" charset="0"/>
                <a:ea typeface="Arial" panose="020B0604020202020204" pitchFamily="34" charset="0"/>
              </a:rPr>
              <a:t>Please</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place</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your</a:t>
            </a:r>
            <a:r>
              <a:rPr lang="en-US" spc="-10" dirty="0">
                <a:effectLst/>
                <a:latin typeface="Arial" panose="020B0604020202020204" pitchFamily="34" charset="0"/>
                <a:ea typeface="Arial" panose="020B0604020202020204" pitchFamily="34" charset="0"/>
              </a:rPr>
              <a:t> </a:t>
            </a:r>
            <a:r>
              <a:rPr lang="en-US" b="1" dirty="0">
                <a:effectLst/>
                <a:latin typeface="Arial" panose="020B0604020202020204" pitchFamily="34" charset="0"/>
                <a:ea typeface="Arial" panose="020B0604020202020204" pitchFamily="34" charset="0"/>
              </a:rPr>
              <a:t>Role</a:t>
            </a:r>
            <a:r>
              <a:rPr lang="en-US" b="1" spc="-10" dirty="0">
                <a:effectLst/>
                <a:latin typeface="Arial" panose="020B0604020202020204" pitchFamily="34" charset="0"/>
                <a:ea typeface="Arial" panose="020B0604020202020204" pitchFamily="34" charset="0"/>
              </a:rPr>
              <a:t> </a:t>
            </a:r>
            <a:r>
              <a:rPr lang="en-US" b="1" dirty="0">
                <a:effectLst/>
                <a:latin typeface="Arial" panose="020B0604020202020204" pitchFamily="34" charset="0"/>
                <a:ea typeface="Arial" panose="020B0604020202020204" pitchFamily="34" charset="0"/>
              </a:rPr>
              <a:t>Cards</a:t>
            </a:r>
            <a:r>
              <a:rPr lang="en-US" b="1" spc="-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in</a:t>
            </a:r>
            <a:r>
              <a:rPr lang="en-US" spc="-1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front</a:t>
            </a:r>
            <a:r>
              <a:rPr lang="en-US" spc="-1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of</a:t>
            </a:r>
            <a:r>
              <a:rPr lang="en-US" spc="-25" dirty="0">
                <a:effectLst/>
                <a:latin typeface="Arial" panose="020B0604020202020204" pitchFamily="34" charset="0"/>
                <a:ea typeface="Arial" panose="020B0604020202020204" pitchFamily="34" charset="0"/>
              </a:rPr>
              <a:t> </a:t>
            </a:r>
            <a:r>
              <a:rPr lang="en-US" spc="-20" dirty="0">
                <a:effectLst/>
                <a:latin typeface="Arial" panose="020B0604020202020204" pitchFamily="34" charset="0"/>
                <a:ea typeface="Arial" panose="020B0604020202020204" pitchFamily="34" charset="0"/>
              </a:rPr>
              <a:t>you.</a:t>
            </a:r>
            <a:endParaRPr lang="en-US" dirty="0">
              <a:effectLst/>
              <a:latin typeface="Arial" panose="020B0604020202020204" pitchFamily="34" charset="0"/>
              <a:ea typeface="Arial" panose="020B0604020202020204" pitchFamily="34" charset="0"/>
            </a:endParaRPr>
          </a:p>
          <a:p>
            <a:pPr marL="0" marR="0" algn="l">
              <a:spcBef>
                <a:spcPts val="0"/>
              </a:spcBef>
              <a:spcAft>
                <a:spcPts val="0"/>
              </a:spcAft>
            </a:pPr>
            <a:r>
              <a:rPr lang="en-US" dirty="0">
                <a:effectLst/>
                <a:latin typeface="Arial" panose="020B0604020202020204" pitchFamily="34" charset="0"/>
                <a:ea typeface="Arial" panose="020B0604020202020204" pitchFamily="34" charset="0"/>
              </a:rPr>
              <a:t> </a:t>
            </a:r>
          </a:p>
          <a:p>
            <a:pPr marL="67945" marR="0" algn="l">
              <a:spcBef>
                <a:spcPts val="0"/>
              </a:spcBef>
              <a:spcAft>
                <a:spcPts val="0"/>
              </a:spcAft>
            </a:pPr>
            <a:r>
              <a:rPr lang="en-US" dirty="0">
                <a:effectLst/>
                <a:latin typeface="Arial" panose="020B0604020202020204" pitchFamily="34" charset="0"/>
                <a:ea typeface="Arial" panose="020B0604020202020204" pitchFamily="34" charset="0"/>
              </a:rPr>
              <a:t>Take a moment to review your </a:t>
            </a:r>
            <a:r>
              <a:rPr lang="en-US" b="1" dirty="0">
                <a:effectLst/>
                <a:latin typeface="Arial" panose="020B0604020202020204" pitchFamily="34" charset="0"/>
                <a:ea typeface="Arial" panose="020B0604020202020204" pitchFamily="34" charset="0"/>
              </a:rPr>
              <a:t>Team Norms </a:t>
            </a:r>
            <a:r>
              <a:rPr lang="en-US" dirty="0">
                <a:effectLst/>
                <a:latin typeface="Arial" panose="020B0604020202020204" pitchFamily="34" charset="0"/>
                <a:ea typeface="Arial" panose="020B0604020202020204" pitchFamily="34" charset="0"/>
              </a:rPr>
              <a:t>and come to consensus</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on</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your</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learning</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culture</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for</a:t>
            </a:r>
            <a:r>
              <a:rPr lang="en-US" spc="-3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today.</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If</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any</a:t>
            </a:r>
            <a:r>
              <a:rPr lang="en-US" spc="-3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norms</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need</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to be discussed or added, please do so. This sets the tone for your collective commitment as a team.</a:t>
            </a:r>
          </a:p>
          <a:p>
            <a:pPr marL="0" marR="0" algn="l">
              <a:spcBef>
                <a:spcPts val="0"/>
              </a:spcBef>
              <a:spcAft>
                <a:spcPts val="0"/>
              </a:spcAft>
            </a:pPr>
            <a:r>
              <a:rPr lang="en-US" dirty="0">
                <a:effectLst/>
                <a:latin typeface="Arial" panose="020B0604020202020204" pitchFamily="34" charset="0"/>
                <a:ea typeface="Arial" panose="020B0604020202020204" pitchFamily="34" charset="0"/>
              </a:rPr>
              <a:t> </a:t>
            </a:r>
          </a:p>
          <a:p>
            <a:pPr marL="67945" marR="0" algn="l">
              <a:spcBef>
                <a:spcPts val="0"/>
              </a:spcBef>
              <a:spcAft>
                <a:spcPts val="0"/>
              </a:spcAft>
            </a:pPr>
            <a:r>
              <a:rPr lang="en-US" dirty="0">
                <a:effectLst/>
                <a:latin typeface="Arial" panose="020B0604020202020204" pitchFamily="34" charset="0"/>
                <a:ea typeface="Arial" panose="020B0604020202020204" pitchFamily="34" charset="0"/>
              </a:rPr>
              <a:t>Your</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individual</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commitment</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today</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will support</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your</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team. </a:t>
            </a:r>
            <a:r>
              <a:rPr lang="en-US" spc="-10" dirty="0">
                <a:effectLst/>
                <a:latin typeface="Arial" panose="020B0604020202020204" pitchFamily="34" charset="0"/>
                <a:ea typeface="Arial" panose="020B0604020202020204" pitchFamily="34" charset="0"/>
              </a:rPr>
              <a:t>Review</a:t>
            </a:r>
            <a:r>
              <a:rPr lang="en-US" spc="-10" dirty="0">
                <a:latin typeface="Arial" panose="020B0604020202020204" pitchFamily="34" charset="0"/>
                <a:ea typeface="Arial" panose="020B0604020202020204" pitchFamily="34" charset="0"/>
              </a:rPr>
              <a:t> </a:t>
            </a:r>
            <a:r>
              <a:rPr lang="en-US" b="1" dirty="0">
                <a:effectLst/>
                <a:latin typeface="Arial" panose="020B0604020202020204" pitchFamily="34" charset="0"/>
                <a:ea typeface="Arial" panose="020B0604020202020204" pitchFamily="34" charset="0"/>
              </a:rPr>
              <a:t>Handout 8: Collaboration Skills</a:t>
            </a:r>
            <a:r>
              <a:rPr lang="en-US" dirty="0">
                <a:effectLst/>
                <a:latin typeface="Arial" panose="020B0604020202020204" pitchFamily="34" charset="0"/>
                <a:ea typeface="Arial" panose="020B0604020202020204" pitchFamily="34" charset="0"/>
              </a:rPr>
              <a:t>. Don’t write anything down. Just read through it and reflect on how you can effectively collaborate</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with</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your</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team.</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We</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will</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come</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back</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to</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this</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handout</a:t>
            </a:r>
            <a:r>
              <a:rPr lang="en-US" spc="-3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and self-assess at the end of our professional learning today.</a:t>
            </a:r>
          </a:p>
          <a:p>
            <a:endParaRPr lang="en-US" dirty="0"/>
          </a:p>
        </p:txBody>
      </p:sp>
      <p:sp>
        <p:nvSpPr>
          <p:cNvPr id="4" name="Slide Number Placeholder 3"/>
          <p:cNvSpPr>
            <a:spLocks noGrp="1"/>
          </p:cNvSpPr>
          <p:nvPr>
            <p:ph type="sldNum" sz="quarter" idx="5"/>
          </p:nvPr>
        </p:nvSpPr>
        <p:spPr>
          <a:xfrm>
            <a:off x="6258836" y="8507608"/>
            <a:ext cx="365697" cy="46340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600602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22275"/>
            <a:ext cx="5486400" cy="3086100"/>
          </a:xfrm>
        </p:spPr>
      </p:sp>
      <p:sp>
        <p:nvSpPr>
          <p:cNvPr id="3" name="Notes Placeholder 2"/>
          <p:cNvSpPr>
            <a:spLocks noGrp="1"/>
          </p:cNvSpPr>
          <p:nvPr>
            <p:ph type="body" idx="1"/>
          </p:nvPr>
        </p:nvSpPr>
        <p:spPr>
          <a:xfrm>
            <a:off x="541090" y="3596286"/>
            <a:ext cx="5717097" cy="3600450"/>
          </a:xfrm>
        </p:spPr>
        <p:txBody>
          <a:bodyPr/>
          <a:lstStyle/>
          <a:p>
            <a:pPr marL="95250" marR="57150" algn="l">
              <a:spcBef>
                <a:spcPts val="0"/>
              </a:spcBef>
              <a:spcAft>
                <a:spcPts val="0"/>
              </a:spcAft>
            </a:pPr>
            <a:r>
              <a:rPr lang="en-US" dirty="0">
                <a:effectLst/>
                <a:latin typeface="Arial" panose="020B0604020202020204" pitchFamily="34" charset="0"/>
                <a:ea typeface="Arial" panose="020B0604020202020204" pitchFamily="34" charset="0"/>
              </a:rPr>
              <a:t>Using your Lesson Connection Posters from Module 5 and </a:t>
            </a:r>
            <a:r>
              <a:rPr lang="en-US" b="1" dirty="0">
                <a:effectLst/>
                <a:latin typeface="Arial" panose="020B0604020202020204" pitchFamily="34" charset="0"/>
                <a:ea typeface="Arial" panose="020B0604020202020204" pitchFamily="34" charset="0"/>
              </a:rPr>
              <a:t>Handout 6D: Lesson Planning Connections</a:t>
            </a:r>
            <a:r>
              <a:rPr lang="en-US" dirty="0">
                <a:effectLst/>
                <a:latin typeface="Arial" panose="020B0604020202020204" pitchFamily="34" charset="0"/>
                <a:ea typeface="Arial" panose="020B0604020202020204" pitchFamily="34" charset="0"/>
              </a:rPr>
              <a:t>, it’s time to apply your knowledge to include differentiation in your lesson planning. Discuss how you could differentiate your Module 5 Lessons and meet each student’s needs through Content, Process, Product, and Learning Environment.</a:t>
            </a:r>
          </a:p>
          <a:p>
            <a:pPr marL="95250" marR="57150" algn="l">
              <a:spcBef>
                <a:spcPts val="0"/>
              </a:spcBef>
              <a:spcAft>
                <a:spcPts val="0"/>
              </a:spcAft>
            </a:pPr>
            <a:r>
              <a:rPr lang="en-US" dirty="0">
                <a:solidFill>
                  <a:srgbClr val="00B050"/>
                </a:solidFill>
                <a:effectLst/>
                <a:latin typeface="Arial" panose="020B0604020202020204" pitchFamily="34" charset="0"/>
                <a:ea typeface="Arial" panose="020B0604020202020204" pitchFamily="34" charset="0"/>
              </a:rPr>
              <a:t> </a:t>
            </a:r>
            <a:endParaRPr lang="en-US" dirty="0">
              <a:effectLst/>
              <a:latin typeface="Arial" panose="020B0604020202020204" pitchFamily="34" charset="0"/>
              <a:ea typeface="Arial" panose="020B0604020202020204" pitchFamily="34" charset="0"/>
            </a:endParaRPr>
          </a:p>
          <a:p>
            <a:pPr marL="95250" marR="57150" algn="l">
              <a:spcBef>
                <a:spcPts val="0"/>
              </a:spcBef>
              <a:spcAft>
                <a:spcPts val="0"/>
              </a:spcAft>
            </a:pPr>
            <a:r>
              <a:rPr lang="en-US" b="1" dirty="0">
                <a:effectLst/>
                <a:latin typeface="Arial" panose="020B0604020202020204" pitchFamily="34" charset="0"/>
                <a:ea typeface="Arial" panose="020B0604020202020204" pitchFamily="34" charset="0"/>
              </a:rPr>
              <a:t>Handout 6E: Self-Assessment and Peer Feedback </a:t>
            </a:r>
            <a:r>
              <a:rPr lang="en-US" dirty="0">
                <a:effectLst/>
                <a:latin typeface="Arial" panose="020B0604020202020204" pitchFamily="34" charset="0"/>
                <a:ea typeface="Arial" panose="020B0604020202020204" pitchFamily="34" charset="0"/>
              </a:rPr>
              <a:t>is a revised form of the handout from Module 5. A section for differentiated instruction is included as a reference for today and for all future self-assessment and peer feedback. Complete a team self-assessment now.</a:t>
            </a:r>
          </a:p>
          <a:p>
            <a:pPr marL="0" marR="57150" algn="l">
              <a:spcBef>
                <a:spcPts val="0"/>
              </a:spcBef>
              <a:spcAft>
                <a:spcPts val="0"/>
              </a:spcAft>
            </a:pPr>
            <a:r>
              <a:rPr lang="en-US" sz="1800" dirty="0">
                <a:effectLst/>
                <a:latin typeface="Arial" panose="020B0604020202020204" pitchFamily="34" charset="0"/>
                <a:ea typeface="Arial" panose="020B0604020202020204" pitchFamily="34" charset="0"/>
              </a:rPr>
              <a:t> </a:t>
            </a:r>
          </a:p>
          <a:p>
            <a:endParaRPr lang="en-US" dirty="0"/>
          </a:p>
        </p:txBody>
      </p:sp>
      <p:sp>
        <p:nvSpPr>
          <p:cNvPr id="4" name="Slide Number Placeholder 3"/>
          <p:cNvSpPr>
            <a:spLocks noGrp="1"/>
          </p:cNvSpPr>
          <p:nvPr>
            <p:ph type="sldNum" sz="quarter" idx="5"/>
          </p:nvPr>
        </p:nvSpPr>
        <p:spPr>
          <a:xfrm>
            <a:off x="6115050" y="8425656"/>
            <a:ext cx="468313" cy="458787"/>
          </a:xfrm>
          <a:noFill/>
          <a:ln>
            <a:noFill/>
          </a:ln>
        </p:spPr>
        <p:txBody>
          <a:bodyPr/>
          <a:lstStyle/>
          <a:p>
            <a:fld id="{9929FC0D-A47D-45E4-8996-D6B40B13F0D0}" type="slidenum">
              <a:rPr lang="en-US" smtClean="0">
                <a:latin typeface="Arial" panose="020B0604020202020204" pitchFamily="34" charset="0"/>
                <a:cs typeface="Arial" panose="020B0604020202020204" pitchFamily="34" charset="0"/>
              </a:rPr>
              <a:t>30</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99374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68300"/>
            <a:ext cx="5486400" cy="3086100"/>
          </a:xfrm>
        </p:spPr>
      </p:sp>
      <p:sp>
        <p:nvSpPr>
          <p:cNvPr id="3" name="Notes Placeholder 2"/>
          <p:cNvSpPr>
            <a:spLocks noGrp="1"/>
          </p:cNvSpPr>
          <p:nvPr>
            <p:ph type="body" idx="1"/>
          </p:nvPr>
        </p:nvSpPr>
        <p:spPr>
          <a:xfrm>
            <a:off x="572494" y="3486150"/>
            <a:ext cx="5718860" cy="3600450"/>
          </a:xfrm>
        </p:spPr>
        <p:txBody>
          <a:bodyPr/>
          <a:lstStyle/>
          <a:p>
            <a:pPr marL="97790" marR="58420" algn="l">
              <a:spcBef>
                <a:spcPts val="0"/>
              </a:spcBef>
              <a:spcAft>
                <a:spcPts val="0"/>
              </a:spcAft>
            </a:pPr>
            <a:r>
              <a:rPr lang="en-US" dirty="0">
                <a:effectLst/>
                <a:latin typeface="Arial" panose="020B0604020202020204" pitchFamily="34" charset="0"/>
                <a:ea typeface="Arial" panose="020B0604020202020204" pitchFamily="34" charset="0"/>
              </a:rPr>
              <a:t>Partner with another Collaborative Team. Each person trades </a:t>
            </a:r>
            <a:r>
              <a:rPr lang="en-US" b="1" dirty="0">
                <a:effectLst/>
                <a:latin typeface="Arial" panose="020B0604020202020204" pitchFamily="34" charset="0"/>
                <a:ea typeface="Arial" panose="020B0604020202020204" pitchFamily="34" charset="0"/>
              </a:rPr>
              <a:t>Handout 6</a:t>
            </a:r>
            <a:r>
              <a:rPr lang="en-US" b="1" dirty="0">
                <a:latin typeface="Arial" panose="020B0604020202020204" pitchFamily="34" charset="0"/>
                <a:ea typeface="Arial" panose="020B0604020202020204" pitchFamily="34" charset="0"/>
              </a:rPr>
              <a:t>E</a:t>
            </a:r>
            <a:r>
              <a:rPr lang="en-US" b="1" dirty="0">
                <a:effectLst/>
                <a:latin typeface="Arial" panose="020B0604020202020204" pitchFamily="34" charset="0"/>
                <a:ea typeface="Arial" panose="020B0604020202020204" pitchFamily="34" charset="0"/>
              </a:rPr>
              <a:t>: Self-Assessment and Peer Feedback</a:t>
            </a:r>
            <a:r>
              <a:rPr lang="en-US" dirty="0">
                <a:effectLst/>
                <a:latin typeface="Arial" panose="020B0604020202020204" pitchFamily="34" charset="0"/>
                <a:ea typeface="Arial" panose="020B0604020202020204" pitchFamily="34" charset="0"/>
              </a:rPr>
              <a:t> with a member of their partner team.</a:t>
            </a:r>
          </a:p>
          <a:p>
            <a:pPr marL="97790" marR="0" algn="l">
              <a:spcBef>
                <a:spcPts val="0"/>
              </a:spcBef>
              <a:spcAft>
                <a:spcPts val="0"/>
              </a:spcAft>
            </a:pPr>
            <a:r>
              <a:rPr lang="en-US" dirty="0">
                <a:solidFill>
                  <a:srgbClr val="00B050"/>
                </a:solidFill>
                <a:effectLst/>
                <a:latin typeface="Arial" panose="020B0604020202020204" pitchFamily="34" charset="0"/>
                <a:ea typeface="Arial" panose="020B0604020202020204" pitchFamily="34" charset="0"/>
              </a:rPr>
              <a:t> </a:t>
            </a:r>
            <a:endParaRPr lang="en-US" dirty="0">
              <a:effectLst/>
              <a:latin typeface="Arial" panose="020B0604020202020204" pitchFamily="34" charset="0"/>
              <a:ea typeface="Arial" panose="020B0604020202020204" pitchFamily="34" charset="0"/>
            </a:endParaRPr>
          </a:p>
          <a:p>
            <a:pPr marL="97790" marR="115570" algn="l">
              <a:spcBef>
                <a:spcPts val="0"/>
              </a:spcBef>
              <a:spcAft>
                <a:spcPts val="0"/>
              </a:spcAft>
            </a:pPr>
            <a:r>
              <a:rPr lang="en-US" dirty="0">
                <a:effectLst/>
                <a:latin typeface="Arial" panose="020B0604020202020204" pitchFamily="34" charset="0"/>
                <a:ea typeface="Arial" panose="020B0604020202020204" pitchFamily="34" charset="0"/>
              </a:rPr>
              <a:t>Go to your partner team’s </a:t>
            </a:r>
            <a:r>
              <a:rPr lang="en-US" b="1" dirty="0">
                <a:effectLst/>
                <a:latin typeface="Arial" panose="020B0604020202020204" pitchFamily="34" charset="0"/>
                <a:ea typeface="Arial" panose="020B0604020202020204" pitchFamily="34" charset="0"/>
              </a:rPr>
              <a:t>Learning Connection Poster</a:t>
            </a:r>
            <a:r>
              <a:rPr lang="en-US" dirty="0">
                <a:effectLst/>
                <a:latin typeface="Arial" panose="020B0604020202020204" pitchFamily="34" charset="0"/>
                <a:ea typeface="Arial" panose="020B0604020202020204" pitchFamily="34" charset="0"/>
              </a:rPr>
              <a:t>. Using your partner’s </a:t>
            </a:r>
            <a:r>
              <a:rPr lang="en-US" b="1" dirty="0">
                <a:effectLst/>
                <a:latin typeface="Arial" panose="020B0604020202020204" pitchFamily="34" charset="0"/>
                <a:ea typeface="Arial" panose="020B0604020202020204" pitchFamily="34" charset="0"/>
              </a:rPr>
              <a:t>Handout 6E: Self-Assessment and Peer Feedback</a:t>
            </a:r>
            <a:r>
              <a:rPr lang="en-US" dirty="0">
                <a:effectLst/>
                <a:latin typeface="Arial" panose="020B0604020202020204" pitchFamily="34" charset="0"/>
                <a:ea typeface="Arial" panose="020B0604020202020204" pitchFamily="34" charset="0"/>
              </a:rPr>
              <a:t>,</a:t>
            </a:r>
            <a:r>
              <a:rPr lang="en-US" b="1"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go to Differentiated Instruction. Record your thoughts under Peer Feedback. Remember this is descriptive feedback pertaining to the features of Differentiated Instruction. Do this even if you agree with the self-assessment. </a:t>
            </a:r>
          </a:p>
          <a:p>
            <a:pPr marL="97790" marR="115570" algn="l">
              <a:spcBef>
                <a:spcPts val="0"/>
              </a:spcBef>
              <a:spcAft>
                <a:spcPts val="0"/>
              </a:spcAft>
            </a:pPr>
            <a:r>
              <a:rPr lang="en-US" dirty="0">
                <a:solidFill>
                  <a:srgbClr val="00B050"/>
                </a:solidFill>
                <a:effectLst/>
                <a:latin typeface="Arial" panose="020B0604020202020204" pitchFamily="34" charset="0"/>
                <a:ea typeface="Arial" panose="020B0604020202020204" pitchFamily="34" charset="0"/>
              </a:rPr>
              <a:t> </a:t>
            </a:r>
            <a:endParaRPr lang="en-US" dirty="0">
              <a:effectLst/>
              <a:latin typeface="Arial" panose="020B0604020202020204" pitchFamily="34" charset="0"/>
              <a:ea typeface="Arial" panose="020B0604020202020204" pitchFamily="34" charset="0"/>
            </a:endParaRPr>
          </a:p>
          <a:p>
            <a:pPr marL="97155" marR="57785" algn="l">
              <a:spcBef>
                <a:spcPts val="0"/>
              </a:spcBef>
              <a:spcAft>
                <a:spcPts val="0"/>
              </a:spcAft>
            </a:pPr>
            <a:r>
              <a:rPr lang="en-US" i="1" dirty="0">
                <a:effectLst/>
                <a:latin typeface="Arial" panose="020B0604020202020204" pitchFamily="34" charset="0"/>
                <a:ea typeface="Arial" panose="020B0604020202020204" pitchFamily="34" charset="0"/>
              </a:rPr>
              <a:t>When teams are finished:</a:t>
            </a:r>
            <a:r>
              <a:rPr lang="en-US" dirty="0">
                <a:effectLst/>
                <a:latin typeface="Arial" panose="020B0604020202020204" pitchFamily="34" charset="0"/>
                <a:ea typeface="Arial" panose="020B0604020202020204" pitchFamily="34" charset="0"/>
              </a:rPr>
              <a:t> Go to your partner team and trade back your</a:t>
            </a:r>
            <a:r>
              <a:rPr lang="en-US" b="1" dirty="0">
                <a:effectLst/>
                <a:latin typeface="Arial" panose="020B0604020202020204" pitchFamily="34" charset="0"/>
                <a:ea typeface="Arial" panose="020B0604020202020204" pitchFamily="34" charset="0"/>
              </a:rPr>
              <a:t> Handout 6E: Self-Assessment and Peer Feedback</a:t>
            </a:r>
            <a:r>
              <a:rPr lang="en-US" dirty="0">
                <a:effectLst/>
                <a:latin typeface="Arial" panose="020B0604020202020204" pitchFamily="34" charset="0"/>
                <a:ea typeface="Arial" panose="020B0604020202020204" pitchFamily="34" charset="0"/>
              </a:rPr>
              <a:t>. With your own Collaborative Team, review the peer feedback for your work. Discuss how you can collaborate to include differentiation in your lessons.</a:t>
            </a:r>
          </a:p>
          <a:p>
            <a:pPr marL="97155" marR="57785" algn="l">
              <a:spcBef>
                <a:spcPts val="0"/>
              </a:spcBef>
              <a:spcAft>
                <a:spcPts val="0"/>
              </a:spcAft>
            </a:pPr>
            <a:endParaRPr lang="en-US" dirty="0">
              <a:latin typeface="Arial" panose="020B0604020202020204" pitchFamily="34" charset="0"/>
              <a:ea typeface="Arial" panose="020B0604020202020204" pitchFamily="34" charset="0"/>
            </a:endParaRPr>
          </a:p>
          <a:p>
            <a:pPr marL="97155" marR="57785"/>
            <a:r>
              <a:rPr lang="en-US" i="1" dirty="0">
                <a:effectLst/>
                <a:latin typeface="Arial" panose="020B0604020202020204" pitchFamily="34" charset="0"/>
                <a:ea typeface="Arial" panose="020B0604020202020204" pitchFamily="34" charset="0"/>
              </a:rPr>
              <a:t>After discussions: </a:t>
            </a:r>
            <a:r>
              <a:rPr lang="en-US" dirty="0">
                <a:effectLst/>
                <a:latin typeface="Arial" panose="020B0604020202020204" pitchFamily="34" charset="0"/>
                <a:ea typeface="Arial" panose="020B0604020202020204" pitchFamily="34" charset="0"/>
              </a:rPr>
              <a:t>Reporters, share one way your teams plan to collaborate for including differentiation in their lessons.</a:t>
            </a:r>
          </a:p>
          <a:p>
            <a:pPr marL="97155" marR="57785" algn="l">
              <a:spcBef>
                <a:spcPts val="0"/>
              </a:spcBef>
              <a:spcAft>
                <a:spcPts val="0"/>
              </a:spcAft>
            </a:pPr>
            <a:r>
              <a:rPr lang="en-US" dirty="0">
                <a:effectLst/>
                <a:latin typeface="Arial" panose="020B0604020202020204" pitchFamily="34" charset="0"/>
                <a:ea typeface="Arial" panose="020B0604020202020204" pitchFamily="34" charset="0"/>
              </a:rPr>
              <a:t> </a:t>
            </a:r>
          </a:p>
          <a:p>
            <a:pPr marL="97155" marR="57785"/>
            <a:r>
              <a:rPr lang="en-US" i="1" dirty="0">
                <a:effectLst/>
                <a:latin typeface="Arial" panose="020B0604020202020204" pitchFamily="34" charset="0"/>
                <a:ea typeface="Calibri" panose="020F0502020204030204" pitchFamily="34" charset="0"/>
                <a:cs typeface="Arial" panose="020B0604020202020204" pitchFamily="34" charset="0"/>
              </a:rPr>
              <a:t>After reporters share: </a:t>
            </a:r>
            <a:r>
              <a:rPr lang="en-US" dirty="0">
                <a:latin typeface="Arial" panose="020B0604020202020204" pitchFamily="34" charset="0"/>
                <a:ea typeface="Calibri" panose="020F0502020204030204" pitchFamily="34" charset="0"/>
                <a:cs typeface="Arial" panose="020B0604020202020204" pitchFamily="34" charset="0"/>
              </a:rPr>
              <a:t>Collaborative Team members s</a:t>
            </a:r>
            <a:r>
              <a:rPr lang="en-US" dirty="0">
                <a:effectLst/>
                <a:latin typeface="Arial" panose="020B0604020202020204" pitchFamily="34" charset="0"/>
                <a:ea typeface="Calibri" panose="020F0502020204030204" pitchFamily="34" charset="0"/>
                <a:cs typeface="Arial" panose="020B0604020202020204" pitchFamily="34" charset="0"/>
              </a:rPr>
              <a:t>hare </a:t>
            </a:r>
            <a:r>
              <a:rPr lang="en-US" dirty="0">
                <a:effectLst/>
                <a:latin typeface="Arial" panose="020B0604020202020204" pitchFamily="34" charset="0"/>
                <a:ea typeface="Arial" panose="020B0604020202020204" pitchFamily="34" charset="0"/>
              </a:rPr>
              <a:t>your thoughts on how collaborative planning will support students in all classes. Using </a:t>
            </a:r>
            <a:r>
              <a:rPr lang="en-US" b="1" dirty="0">
                <a:effectLst/>
                <a:latin typeface="Arial" panose="020B0604020202020204" pitchFamily="34" charset="0"/>
                <a:ea typeface="Arial" panose="020B0604020202020204" pitchFamily="34" charset="0"/>
              </a:rPr>
              <a:t>Handout 5: Strategic Conversations for Differentiation</a:t>
            </a:r>
            <a:r>
              <a:rPr lang="en-US" dirty="0">
                <a:effectLst/>
                <a:latin typeface="Arial" panose="020B0604020202020204" pitchFamily="34" charset="0"/>
                <a:ea typeface="Arial" panose="020B0604020202020204" pitchFamily="34" charset="0"/>
              </a:rPr>
              <a:t>, record your notes in the middle section, Strategies Used for Differentiated Instruction. </a:t>
            </a:r>
          </a:p>
          <a:p>
            <a:pPr marL="97155" marR="57785" algn="l">
              <a:spcBef>
                <a:spcPts val="0"/>
              </a:spcBef>
              <a:spcAft>
                <a:spcPts val="0"/>
              </a:spcAft>
            </a:pPr>
            <a:endParaRPr lang="en-US" i="1" dirty="0">
              <a:effectLst/>
              <a:latin typeface="Arial" panose="020B0604020202020204" pitchFamily="34" charset="0"/>
              <a:ea typeface="Arial" panose="020B0604020202020204" pitchFamily="34" charset="0"/>
            </a:endParaRPr>
          </a:p>
          <a:p>
            <a:pPr marL="97155" marR="57785" algn="l">
              <a:spcBef>
                <a:spcPts val="0"/>
              </a:spcBef>
              <a:spcAft>
                <a:spcPts val="0"/>
              </a:spcAft>
            </a:pPr>
            <a:endParaRPr lang="en-US" i="1" dirty="0">
              <a:latin typeface="Arial" panose="020B0604020202020204" pitchFamily="34" charset="0"/>
              <a:ea typeface="Arial" panose="020B0604020202020204" pitchFamily="34" charset="0"/>
            </a:endParaRPr>
          </a:p>
          <a:p>
            <a:pPr marL="97155" marR="57785" algn="l">
              <a:spcBef>
                <a:spcPts val="0"/>
              </a:spcBef>
              <a:spcAft>
                <a:spcPts val="0"/>
              </a:spcAft>
            </a:pPr>
            <a:endParaRPr lang="en-US" i="1"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a:xfrm>
            <a:off x="6172200" y="8490647"/>
            <a:ext cx="423807" cy="458787"/>
          </a:xfrm>
          <a:noFill/>
          <a:ln>
            <a:no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00000A-A3BA-4773-926A-95C17DF81E8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596369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401638"/>
            <a:ext cx="5543550" cy="3117850"/>
          </a:xfrm>
        </p:spPr>
      </p:sp>
      <p:sp>
        <p:nvSpPr>
          <p:cNvPr id="3" name="Notes Placeholder 2"/>
          <p:cNvSpPr>
            <a:spLocks noGrp="1"/>
          </p:cNvSpPr>
          <p:nvPr>
            <p:ph type="body" idx="1"/>
          </p:nvPr>
        </p:nvSpPr>
        <p:spPr>
          <a:xfrm>
            <a:off x="545284" y="3567249"/>
            <a:ext cx="5655491" cy="3636705"/>
          </a:xfrm>
        </p:spPr>
        <p:txBody>
          <a:bodyPr/>
          <a:lstStyle/>
          <a:p>
            <a:pPr marL="100330" marR="57150" algn="l">
              <a:spcBef>
                <a:spcPts val="0"/>
              </a:spcBef>
              <a:spcAft>
                <a:spcPts val="0"/>
              </a:spcAft>
            </a:pPr>
            <a:r>
              <a:rPr lang="en-US" dirty="0">
                <a:effectLst/>
                <a:latin typeface="Arial" panose="020B0604020202020204" pitchFamily="34" charset="0"/>
                <a:ea typeface="Arial" panose="020B0604020202020204" pitchFamily="34" charset="0"/>
              </a:rPr>
              <a:t>Using the bottom section of </a:t>
            </a:r>
            <a:r>
              <a:rPr lang="en-US" b="1" dirty="0">
                <a:effectLst/>
                <a:latin typeface="Arial" panose="020B0604020202020204" pitchFamily="34" charset="0"/>
                <a:ea typeface="Arial" panose="020B0604020202020204" pitchFamily="34" charset="0"/>
              </a:rPr>
              <a:t>Handout 5: Strategic Conversations for Differentiation</a:t>
            </a:r>
            <a:r>
              <a:rPr lang="en-US" dirty="0">
                <a:effectLst/>
                <a:latin typeface="Arial" panose="020B0604020202020204" pitchFamily="34" charset="0"/>
                <a:ea typeface="Arial" panose="020B0604020202020204" pitchFamily="34" charset="0"/>
              </a:rPr>
              <a:t>, finish the sentence stem for the if/then statement to discuss the student impact of collaboratively using differentiation strategies. </a:t>
            </a:r>
          </a:p>
          <a:p>
            <a:pPr marL="100330" marR="100330" algn="l">
              <a:spcBef>
                <a:spcPts val="0"/>
              </a:spcBef>
              <a:spcAft>
                <a:spcPts val="0"/>
              </a:spcAft>
            </a:pPr>
            <a:r>
              <a:rPr lang="en-US" dirty="0">
                <a:effectLst/>
                <a:latin typeface="Arial" panose="020B0604020202020204" pitchFamily="34" charset="0"/>
                <a:ea typeface="Arial" panose="020B0604020202020204" pitchFamily="34" charset="0"/>
              </a:rPr>
              <a:t> </a:t>
            </a:r>
          </a:p>
          <a:p>
            <a:pPr marL="100330" marR="100330" algn="l">
              <a:spcBef>
                <a:spcPts val="0"/>
              </a:spcBef>
              <a:spcAft>
                <a:spcPts val="0"/>
              </a:spcAft>
            </a:pPr>
            <a:r>
              <a:rPr lang="en-US" dirty="0">
                <a:latin typeface="Arial" panose="020B0604020202020204" pitchFamily="34" charset="0"/>
                <a:ea typeface="Arial" panose="020B0604020202020204" pitchFamily="34" charset="0"/>
              </a:rPr>
              <a:t>A</a:t>
            </a:r>
            <a:r>
              <a:rPr lang="en-US" dirty="0">
                <a:effectLst/>
                <a:latin typeface="Arial" panose="020B0604020202020204" pitchFamily="34" charset="0"/>
                <a:ea typeface="Arial" panose="020B0604020202020204" pitchFamily="34" charset="0"/>
              </a:rPr>
              <a:t>s a team choose one module </a:t>
            </a:r>
            <a:r>
              <a:rPr lang="en-US" dirty="0">
                <a:latin typeface="Arial" panose="020B0604020202020204" pitchFamily="34" charset="0"/>
                <a:ea typeface="Arial" panose="020B0604020202020204" pitchFamily="34" charset="0"/>
              </a:rPr>
              <a:t>collaborative planning </a:t>
            </a:r>
            <a:r>
              <a:rPr lang="en-US" dirty="0">
                <a:effectLst/>
                <a:latin typeface="Arial" panose="020B0604020202020204" pitchFamily="34" charset="0"/>
                <a:ea typeface="Arial" panose="020B0604020202020204" pitchFamily="34" charset="0"/>
              </a:rPr>
              <a:t>strategy to implement across your grade level next week.</a:t>
            </a:r>
          </a:p>
          <a:p>
            <a:pPr marL="100330" marR="100330" algn="l">
              <a:spcBef>
                <a:spcPts val="0"/>
              </a:spcBef>
              <a:spcAft>
                <a:spcPts val="0"/>
              </a:spcAft>
            </a:pPr>
            <a:r>
              <a:rPr lang="en-US" dirty="0">
                <a:effectLst/>
                <a:latin typeface="Arial" panose="020B0604020202020204" pitchFamily="34" charset="0"/>
                <a:ea typeface="Arial" panose="020B0604020202020204" pitchFamily="34" charset="0"/>
              </a:rPr>
              <a:t> </a:t>
            </a:r>
          </a:p>
          <a:p>
            <a:pPr marL="100330" marR="100330" algn="l">
              <a:spcBef>
                <a:spcPts val="0"/>
              </a:spcBef>
              <a:spcAft>
                <a:spcPts val="0"/>
              </a:spcAft>
            </a:pPr>
            <a:r>
              <a:rPr lang="en-US" i="1" dirty="0">
                <a:solidFill>
                  <a:srgbClr val="000000"/>
                </a:solidFill>
                <a:latin typeface="Arial" panose="020B0604020202020204" pitchFamily="34" charset="0"/>
                <a:ea typeface="Calibri" panose="020F0502020204030204" pitchFamily="34" charset="0"/>
              </a:rPr>
              <a:t>When Collaborative Teams are finished: </a:t>
            </a:r>
            <a:r>
              <a:rPr lang="en-US" dirty="0">
                <a:solidFill>
                  <a:srgbClr val="000000"/>
                </a:solidFill>
                <a:latin typeface="Arial" panose="020B0604020202020204" pitchFamily="34" charset="0"/>
                <a:ea typeface="Calibri" panose="020F0502020204030204" pitchFamily="34" charset="0"/>
              </a:rPr>
              <a:t>Through the AZPLS you have experienced the benefits of working with your Collaborative Team to plan lessons and implement strategies to increase achievement for every student.</a:t>
            </a:r>
          </a:p>
          <a:p>
            <a:pPr marL="93345" marR="0">
              <a:spcBef>
                <a:spcPts val="0"/>
              </a:spcBef>
              <a:spcAft>
                <a:spcPts val="0"/>
              </a:spcAft>
            </a:pPr>
            <a:endParaRPr lang="en-US" i="1" dirty="0">
              <a:solidFill>
                <a:srgbClr val="000000"/>
              </a:solidFill>
              <a:latin typeface="Arial" panose="020B0604020202020204" pitchFamily="34" charset="0"/>
              <a:ea typeface="Calibri" panose="020F0502020204030204" pitchFamily="34" charset="0"/>
            </a:endParaRPr>
          </a:p>
          <a:p>
            <a:pPr marL="93345" marR="0">
              <a:spcBef>
                <a:spcPts val="0"/>
              </a:spcBef>
              <a:spcAft>
                <a:spcPts val="0"/>
              </a:spcAft>
            </a:pPr>
            <a:r>
              <a:rPr lang="en-US" dirty="0">
                <a:solidFill>
                  <a:srgbClr val="000000"/>
                </a:solidFill>
                <a:effectLst/>
                <a:latin typeface="Arial" panose="020B0604020202020204" pitchFamily="34" charset="0"/>
                <a:ea typeface="Calibri" panose="020F0502020204030204" pitchFamily="34" charset="0"/>
              </a:rPr>
              <a:t>Answer the action planning question: What support is needed to meet the needs of all students and sustain a schoolwide effort to collaboratively plan and implement teaching and learning strategies with differentiation? </a:t>
            </a:r>
          </a:p>
          <a:p>
            <a:pPr marL="0" marR="0">
              <a:spcBef>
                <a:spcPts val="0"/>
              </a:spcBef>
              <a:spcAft>
                <a:spcPts val="0"/>
              </a:spcAft>
            </a:pPr>
            <a:r>
              <a:rPr lang="en-US" dirty="0">
                <a:solidFill>
                  <a:srgbClr val="000000"/>
                </a:solidFill>
                <a:effectLst/>
                <a:latin typeface="Arial" panose="020B0604020202020204" pitchFamily="34" charset="0"/>
                <a:ea typeface="Calibri" panose="020F0502020204030204" pitchFamily="34" charset="0"/>
              </a:rPr>
              <a:t> </a:t>
            </a:r>
          </a:p>
          <a:p>
            <a:pPr marL="93345" marR="0">
              <a:spcBef>
                <a:spcPts val="0"/>
              </a:spcBef>
              <a:spcAft>
                <a:spcPts val="0"/>
              </a:spcAft>
            </a:pPr>
            <a:r>
              <a:rPr lang="en-US" i="1" dirty="0">
                <a:solidFill>
                  <a:srgbClr val="000000"/>
                </a:solidFill>
                <a:effectLst/>
                <a:latin typeface="Arial" panose="020B0604020202020204" pitchFamily="34" charset="0"/>
                <a:ea typeface="Calibri" panose="020F0502020204030204" pitchFamily="34" charset="0"/>
              </a:rPr>
              <a:t>When all teams are finished: </a:t>
            </a:r>
            <a:r>
              <a:rPr lang="en-US" dirty="0">
                <a:solidFill>
                  <a:srgbClr val="000000"/>
                </a:solidFill>
                <a:effectLst/>
                <a:latin typeface="Arial" panose="020B0604020202020204" pitchFamily="34" charset="0"/>
                <a:ea typeface="Calibri" panose="020F0502020204030204" pitchFamily="34" charset="0"/>
              </a:rPr>
              <a:t>Recorders, using the half sheets of paper and markers, add your teams’ needs under the </a:t>
            </a:r>
            <a:r>
              <a:rPr lang="en-US" b="1" dirty="0">
                <a:solidFill>
                  <a:srgbClr val="000000"/>
                </a:solidFill>
                <a:effectLst/>
                <a:latin typeface="Arial" panose="020B0604020202020204" pitchFamily="34" charset="0"/>
                <a:ea typeface="Calibri" panose="020F0502020204030204" pitchFamily="34" charset="0"/>
              </a:rPr>
              <a:t>Action Planning Wall Heading: Collaborative Planning and Implementing</a:t>
            </a:r>
            <a:r>
              <a:rPr lang="en-US" dirty="0">
                <a:solidFill>
                  <a:srgbClr val="000000"/>
                </a:solidFill>
                <a:effectLst/>
                <a:latin typeface="Arial" panose="020B0604020202020204" pitchFamily="34" charset="0"/>
                <a:ea typeface="Calibri" panose="020F0502020204030204" pitchFamily="34" charset="0"/>
              </a:rPr>
              <a:t>. </a:t>
            </a:r>
          </a:p>
          <a:p>
            <a:pPr marL="93345" marR="0">
              <a:spcBef>
                <a:spcPts val="0"/>
              </a:spcBef>
              <a:spcAft>
                <a:spcPts val="0"/>
              </a:spcAft>
            </a:pPr>
            <a:r>
              <a:rPr lang="en-US" dirty="0">
                <a:solidFill>
                  <a:srgbClr val="000000"/>
                </a:solidFill>
                <a:effectLst/>
                <a:latin typeface="Arial" panose="020B0604020202020204" pitchFamily="34" charset="0"/>
                <a:ea typeface="Calibri" panose="020F0502020204030204" pitchFamily="34" charset="0"/>
              </a:rPr>
              <a:t> </a:t>
            </a:r>
          </a:p>
          <a:p>
            <a:pPr marL="93345" marR="100330" algn="l">
              <a:spcBef>
                <a:spcPts val="0"/>
              </a:spcBef>
              <a:spcAft>
                <a:spcPts val="0"/>
              </a:spcAft>
            </a:pPr>
            <a:r>
              <a:rPr lang="en-US" dirty="0">
                <a:effectLst/>
                <a:latin typeface="Arial" panose="020B0604020202020204" pitchFamily="34" charset="0"/>
                <a:ea typeface="Arial" panose="020B0604020202020204" pitchFamily="34" charset="0"/>
              </a:rPr>
              <a:t>Reporters, share the support your teams need for sustaining collaborative planning and implementing strategies to increase achievement for all students. </a:t>
            </a:r>
          </a:p>
          <a:p>
            <a:endParaRPr lang="en-US" dirty="0"/>
          </a:p>
        </p:txBody>
      </p:sp>
      <p:sp>
        <p:nvSpPr>
          <p:cNvPr id="4" name="Slide Number Placeholder 3"/>
          <p:cNvSpPr>
            <a:spLocks noGrp="1"/>
          </p:cNvSpPr>
          <p:nvPr>
            <p:ph type="sldNum" sz="quarter" idx="5"/>
          </p:nvPr>
        </p:nvSpPr>
        <p:spPr>
          <a:xfrm>
            <a:off x="6240532" y="8472169"/>
            <a:ext cx="412097"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28275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50850"/>
            <a:ext cx="5486400" cy="3086100"/>
          </a:xfrm>
        </p:spPr>
      </p:sp>
      <p:sp>
        <p:nvSpPr>
          <p:cNvPr id="3" name="Notes Placeholder 2"/>
          <p:cNvSpPr>
            <a:spLocks noGrp="1"/>
          </p:cNvSpPr>
          <p:nvPr>
            <p:ph type="body" idx="1"/>
          </p:nvPr>
        </p:nvSpPr>
        <p:spPr>
          <a:xfrm>
            <a:off x="544663" y="3591012"/>
            <a:ext cx="5677231" cy="3600450"/>
          </a:xfrm>
        </p:spPr>
        <p:txBody>
          <a:bodyPr/>
          <a:lstStyle/>
          <a:p>
            <a:pPr marL="97790" marR="0" algn="l">
              <a:spcBef>
                <a:spcPts val="0"/>
              </a:spcBef>
              <a:spcAft>
                <a:spcPts val="0"/>
              </a:spcAft>
            </a:pPr>
            <a:r>
              <a:rPr lang="en-US" sz="1200" dirty="0">
                <a:effectLst/>
                <a:latin typeface="Arial" panose="020B0604020202020204" pitchFamily="34" charset="0"/>
                <a:ea typeface="Calibri" panose="020F0502020204030204" pitchFamily="34" charset="0"/>
              </a:rPr>
              <a:t>Today, you continued creating a sustainable schoolwide collaborative learning culture with collective use of differentiation to increase literacy achievement for all students, including students with specific learning disabilities. </a:t>
            </a:r>
          </a:p>
          <a:p>
            <a:pPr marL="97790" marR="0" algn="l">
              <a:spcBef>
                <a:spcPts val="0"/>
              </a:spcBef>
              <a:spcAft>
                <a:spcPts val="0"/>
              </a:spcAft>
            </a:pPr>
            <a:r>
              <a:rPr lang="en-US" sz="1200" dirty="0">
                <a:effectLst/>
                <a:latin typeface="Arial" panose="020B0604020202020204" pitchFamily="34" charset="0"/>
                <a:ea typeface="Calibri" panose="020F0502020204030204" pitchFamily="34" charset="0"/>
              </a:rPr>
              <a:t> </a:t>
            </a:r>
          </a:p>
          <a:p>
            <a:pPr marL="97790" marR="100330" algn="l">
              <a:spcBef>
                <a:spcPts val="0"/>
              </a:spcBef>
              <a:spcAft>
                <a:spcPts val="0"/>
              </a:spcAft>
            </a:pPr>
            <a:r>
              <a:rPr lang="en-US" sz="1200" dirty="0">
                <a:effectLst/>
                <a:latin typeface="Arial" panose="020B0604020202020204" pitchFamily="34" charset="0"/>
                <a:ea typeface="Arial" panose="020B0604020202020204" pitchFamily="34" charset="0"/>
              </a:rPr>
              <a:t>The Building Leadership Team will review your input and synthesize the information to create measurable Action Plan items for Module 6. The final Action Plan will be shared with every team. These are the items that everyone will work toward while implementing your Collaborative Team’s specific module strategies. Your AZPLS Coach will provide support for both activities. </a:t>
            </a:r>
            <a:r>
              <a:rPr lang="en-US" sz="1200" b="1" dirty="0">
                <a:effectLst/>
                <a:latin typeface="Arial" panose="020B0604020202020204" pitchFamily="34" charset="0"/>
                <a:ea typeface="Arial" panose="020B0604020202020204" pitchFamily="34" charset="0"/>
              </a:rPr>
              <a:t>Handout 7: Module 6 Action Plan </a:t>
            </a:r>
            <a:r>
              <a:rPr lang="en-US" sz="1200" dirty="0">
                <a:effectLst/>
                <a:latin typeface="Arial" panose="020B0604020202020204" pitchFamily="34" charset="0"/>
                <a:ea typeface="Arial" panose="020B0604020202020204" pitchFamily="34" charset="0"/>
              </a:rPr>
              <a:t>is the form the Building Leadership Team will use.</a:t>
            </a:r>
          </a:p>
          <a:p>
            <a:endParaRPr lang="en-US" dirty="0"/>
          </a:p>
        </p:txBody>
      </p:sp>
      <p:sp>
        <p:nvSpPr>
          <p:cNvPr id="4" name="Slide Number Placeholder 3"/>
          <p:cNvSpPr>
            <a:spLocks noGrp="1"/>
          </p:cNvSpPr>
          <p:nvPr>
            <p:ph type="sldNum" sz="quarter" idx="5"/>
          </p:nvPr>
        </p:nvSpPr>
        <p:spPr>
          <a:xfrm>
            <a:off x="6221894" y="8458601"/>
            <a:ext cx="407905" cy="45878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00000A-A3BA-4773-926A-95C17DF81E8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759531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377825"/>
            <a:ext cx="5543550" cy="3117850"/>
          </a:xfrm>
        </p:spPr>
      </p:sp>
      <p:sp>
        <p:nvSpPr>
          <p:cNvPr id="3" name="Notes Placeholder 2"/>
          <p:cNvSpPr>
            <a:spLocks noGrp="1"/>
          </p:cNvSpPr>
          <p:nvPr>
            <p:ph type="body" idx="1"/>
          </p:nvPr>
        </p:nvSpPr>
        <p:spPr>
          <a:xfrm>
            <a:off x="657225" y="3523517"/>
            <a:ext cx="5612946" cy="3636705"/>
          </a:xfrm>
        </p:spPr>
        <p:txBody>
          <a:bodyPr/>
          <a:lstStyle/>
          <a:p>
            <a:pPr marL="0" marR="0" algn="l">
              <a:spcBef>
                <a:spcPts val="0"/>
              </a:spcBef>
              <a:spcAft>
                <a:spcPts val="0"/>
              </a:spcAft>
            </a:pPr>
            <a:r>
              <a:rPr lang="en-US" dirty="0">
                <a:effectLst/>
                <a:latin typeface="Arial" panose="020B0604020202020204" pitchFamily="34" charset="0"/>
                <a:ea typeface="Calibri" panose="020F0502020204030204" pitchFamily="34" charset="0"/>
              </a:rPr>
              <a:t>Before we wrap up our collaborative work today, take a moment to reflect on your personal collaboration skills. Turn to </a:t>
            </a:r>
            <a:r>
              <a:rPr lang="en-US" b="1" dirty="0">
                <a:effectLst/>
                <a:latin typeface="Arial" panose="020B0604020202020204" pitchFamily="34" charset="0"/>
                <a:ea typeface="Calibri" panose="020F0502020204030204" pitchFamily="34" charset="0"/>
              </a:rPr>
              <a:t>Handout </a:t>
            </a:r>
            <a:r>
              <a:rPr lang="en-US" b="1" dirty="0">
                <a:latin typeface="Arial" panose="020B0604020202020204" pitchFamily="34" charset="0"/>
                <a:ea typeface="Calibri" panose="020F0502020204030204" pitchFamily="34" charset="0"/>
              </a:rPr>
              <a:t>8</a:t>
            </a:r>
            <a:r>
              <a:rPr lang="en-US" b="1" dirty="0">
                <a:effectLst/>
                <a:latin typeface="Arial" panose="020B0604020202020204" pitchFamily="34" charset="0"/>
                <a:ea typeface="Calibri" panose="020F0502020204030204" pitchFamily="34" charset="0"/>
              </a:rPr>
              <a:t>: Collaboration Skills </a:t>
            </a:r>
            <a:r>
              <a:rPr lang="en-US" dirty="0">
                <a:effectLst/>
                <a:latin typeface="Arial" panose="020B0604020202020204" pitchFamily="34" charset="0"/>
                <a:ea typeface="Calibri" panose="020F0502020204030204" pitchFamily="34" charset="0"/>
              </a:rPr>
              <a:t>and complete the checklist. </a:t>
            </a:r>
          </a:p>
          <a:p>
            <a:pPr marL="0" marR="0" algn="l">
              <a:spcBef>
                <a:spcPts val="0"/>
              </a:spcBef>
              <a:spcAft>
                <a:spcPts val="0"/>
              </a:spcAft>
            </a:pPr>
            <a:r>
              <a:rPr lang="en-US" dirty="0">
                <a:effectLst/>
                <a:latin typeface="Arial" panose="020B0604020202020204" pitchFamily="34" charset="0"/>
                <a:ea typeface="Calibri" panose="020F0502020204030204" pitchFamily="34" charset="0"/>
              </a:rPr>
              <a:t> </a:t>
            </a:r>
          </a:p>
          <a:p>
            <a:pPr marL="0" marR="100330" algn="l">
              <a:spcBef>
                <a:spcPts val="0"/>
              </a:spcBef>
              <a:spcAft>
                <a:spcPts val="0"/>
              </a:spcAft>
            </a:pPr>
            <a:r>
              <a:rPr lang="en-US" dirty="0">
                <a:effectLst/>
                <a:latin typeface="Arial" panose="020B0604020202020204" pitchFamily="34" charset="0"/>
                <a:ea typeface="Arial" panose="020B0604020202020204" pitchFamily="34" charset="0"/>
              </a:rPr>
              <a:t>Discuss how each team member’s collaborative skills increased and supported the work of your Collaborative Team. </a:t>
            </a:r>
          </a:p>
          <a:p>
            <a:endParaRPr lang="en-US" dirty="0"/>
          </a:p>
        </p:txBody>
      </p:sp>
      <p:sp>
        <p:nvSpPr>
          <p:cNvPr id="4" name="Slide Number Placeholder 3"/>
          <p:cNvSpPr>
            <a:spLocks noGrp="1"/>
          </p:cNvSpPr>
          <p:nvPr>
            <p:ph type="sldNum" sz="quarter" idx="5"/>
          </p:nvPr>
        </p:nvSpPr>
        <p:spPr>
          <a:xfrm>
            <a:off x="6200775" y="8464219"/>
            <a:ext cx="420049"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478791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22275"/>
            <a:ext cx="5486400" cy="3086100"/>
          </a:xfrm>
        </p:spPr>
      </p:sp>
      <p:sp>
        <p:nvSpPr>
          <p:cNvPr id="3" name="Notes Placeholder 2"/>
          <p:cNvSpPr>
            <a:spLocks noGrp="1"/>
          </p:cNvSpPr>
          <p:nvPr>
            <p:ph type="body" idx="1"/>
          </p:nvPr>
        </p:nvSpPr>
        <p:spPr>
          <a:xfrm>
            <a:off x="541090" y="3596286"/>
            <a:ext cx="5717097" cy="3600450"/>
          </a:xfrm>
        </p:spPr>
        <p:txBody>
          <a:bodyPr/>
          <a:lstStyle/>
          <a:p>
            <a:pPr marL="0" marR="57150" algn="l">
              <a:spcBef>
                <a:spcPts val="0"/>
              </a:spcBef>
              <a:spcAft>
                <a:spcPts val="0"/>
              </a:spcAft>
            </a:pPr>
            <a:r>
              <a:rPr lang="en-US" sz="1800" dirty="0">
                <a:effectLst/>
                <a:latin typeface="Arial" panose="020B0604020202020204" pitchFamily="34" charset="0"/>
                <a:ea typeface="Arial" panose="020B0604020202020204" pitchFamily="34" charset="0"/>
              </a:rPr>
              <a:t> </a:t>
            </a:r>
          </a:p>
          <a:p>
            <a:endParaRPr lang="en-US" dirty="0"/>
          </a:p>
        </p:txBody>
      </p:sp>
      <p:sp>
        <p:nvSpPr>
          <p:cNvPr id="4" name="Slide Number Placeholder 3"/>
          <p:cNvSpPr>
            <a:spLocks noGrp="1"/>
          </p:cNvSpPr>
          <p:nvPr>
            <p:ph type="sldNum" sz="quarter" idx="5"/>
          </p:nvPr>
        </p:nvSpPr>
        <p:spPr>
          <a:xfrm>
            <a:off x="6115050" y="8425656"/>
            <a:ext cx="468313" cy="458787"/>
          </a:xfrm>
          <a:noFill/>
          <a:ln>
            <a:noFill/>
          </a:ln>
        </p:spPr>
        <p:txBody>
          <a:bodyPr/>
          <a:lstStyle/>
          <a:p>
            <a:fld id="{9929FC0D-A47D-45E4-8996-D6B40B13F0D0}" type="slidenum">
              <a:rPr lang="en-US" smtClean="0">
                <a:latin typeface="Arial" panose="020B0604020202020204" pitchFamily="34" charset="0"/>
                <a:cs typeface="Arial" panose="020B0604020202020204" pitchFamily="34" charset="0"/>
              </a:rPr>
              <a:t>35</a:t>
            </a:fld>
            <a:endParaRPr lang="en-US">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2EAE4BB-EB1D-5899-315E-60768EBD350E}"/>
              </a:ext>
            </a:extLst>
          </p:cNvPr>
          <p:cNvSpPr txBox="1"/>
          <p:nvPr/>
        </p:nvSpPr>
        <p:spPr>
          <a:xfrm>
            <a:off x="541089" y="3596286"/>
            <a:ext cx="5775821" cy="1384995"/>
          </a:xfrm>
          <a:prstGeom prst="rect">
            <a:avLst/>
          </a:prstGeom>
          <a:noFill/>
        </p:spPr>
        <p:txBody>
          <a:bodyPr wrap="square" rtlCol="0">
            <a:spAutoFit/>
          </a:bodyPr>
          <a:lstStyle/>
          <a:p>
            <a:pPr marL="95250" marR="57150" algn="l">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rPr>
              <a:t>Each part of the AZPLS supports the highest level of strategic teaching and learning. Implementing the strategies of each AZPLS module, your Collaborative Teams work together to meet the needs of all learners within the frame of the Arizona English Language Arts Anchor Standards, the Dimensions of Formative Assessment, evidence-based literacy strategies, and differentiation. The essential interrelationships of staff, parents, and students work together to sustain increased achievement for every student.</a:t>
            </a:r>
            <a:endParaRPr lang="en-US" sz="1200" dirty="0">
              <a:solidFill>
                <a:srgbClr val="000000"/>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7844462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401638"/>
            <a:ext cx="5543550" cy="3117850"/>
          </a:xfrm>
        </p:spPr>
      </p:sp>
      <p:sp>
        <p:nvSpPr>
          <p:cNvPr id="3" name="Notes Placeholder 2"/>
          <p:cNvSpPr>
            <a:spLocks noGrp="1"/>
          </p:cNvSpPr>
          <p:nvPr>
            <p:ph type="body" idx="1"/>
          </p:nvPr>
        </p:nvSpPr>
        <p:spPr>
          <a:xfrm>
            <a:off x="498060" y="3574310"/>
            <a:ext cx="5772112" cy="3636705"/>
          </a:xfrm>
        </p:spPr>
        <p:txBody>
          <a:bodyPr/>
          <a:lstStyle/>
          <a:p>
            <a:pPr marL="91440" marR="58420"/>
            <a:r>
              <a:rPr lang="en-US" dirty="0">
                <a:effectLst/>
                <a:latin typeface="Arial" panose="020B0604020202020204" pitchFamily="34" charset="0"/>
                <a:ea typeface="Arial" panose="020B0604020202020204" pitchFamily="34" charset="0"/>
              </a:rPr>
              <a:t>Your dedication to learning, collaborating, and implementing the AZPLS strategies </a:t>
            </a:r>
            <a:r>
              <a:rPr lang="en-US" dirty="0">
                <a:latin typeface="Arial" panose="020B0604020202020204" pitchFamily="34" charset="0"/>
                <a:ea typeface="Arial" panose="020B0604020202020204" pitchFamily="34" charset="0"/>
              </a:rPr>
              <a:t>boosted the learning power of every student.</a:t>
            </a:r>
          </a:p>
          <a:p>
            <a:pPr marL="91440" marR="58420"/>
            <a:endParaRPr lang="en-US" dirty="0"/>
          </a:p>
          <a:p>
            <a:pPr marL="91440" marR="58420" algn="l">
              <a:spcBef>
                <a:spcPts val="0"/>
              </a:spcBef>
              <a:spcAft>
                <a:spcPts val="0"/>
              </a:spcAft>
            </a:pPr>
            <a:r>
              <a:rPr lang="en-US" dirty="0">
                <a:effectLst/>
                <a:latin typeface="Arial" panose="020B0604020202020204" pitchFamily="34" charset="0"/>
                <a:ea typeface="Arial" panose="020B0604020202020204" pitchFamily="34" charset="0"/>
              </a:rPr>
              <a:t>Think about the positive ways the AZPLS impacted your students. There are student paper cutouts in the middle of your tables. Take one and </a:t>
            </a:r>
            <a:r>
              <a:rPr lang="en-US" dirty="0">
                <a:latin typeface="Arial" panose="020B0604020202020204" pitchFamily="34" charset="0"/>
                <a:ea typeface="Arial" panose="020B0604020202020204" pitchFamily="34" charset="0"/>
              </a:rPr>
              <a:t>cover it with </a:t>
            </a:r>
            <a:r>
              <a:rPr lang="en-US" dirty="0">
                <a:effectLst/>
                <a:latin typeface="Arial" panose="020B0604020202020204" pitchFamily="34" charset="0"/>
                <a:ea typeface="Arial" panose="020B0604020202020204" pitchFamily="34" charset="0"/>
              </a:rPr>
              <a:t>those impacts.  </a:t>
            </a:r>
          </a:p>
          <a:p>
            <a:pPr marL="91440" marR="58420" algn="l">
              <a:spcBef>
                <a:spcPts val="0"/>
              </a:spcBef>
              <a:spcAft>
                <a:spcPts val="0"/>
              </a:spcAft>
            </a:pPr>
            <a:r>
              <a:rPr lang="en-US" dirty="0">
                <a:effectLst/>
                <a:latin typeface="Arial" panose="020B0604020202020204" pitchFamily="34" charset="0"/>
                <a:ea typeface="Arial" panose="020B0604020202020204" pitchFamily="34" charset="0"/>
              </a:rPr>
              <a:t> </a:t>
            </a:r>
          </a:p>
          <a:p>
            <a:pPr marL="91440" marR="58420" algn="l">
              <a:spcBef>
                <a:spcPts val="0"/>
              </a:spcBef>
              <a:spcAft>
                <a:spcPts val="0"/>
              </a:spcAft>
            </a:pPr>
            <a:r>
              <a:rPr lang="en-US" i="1" dirty="0">
                <a:effectLst/>
                <a:latin typeface="Arial" panose="020B0604020202020204" pitchFamily="34" charset="0"/>
                <a:ea typeface="Arial" panose="020B0604020202020204" pitchFamily="34" charset="0"/>
              </a:rPr>
              <a:t>After </a:t>
            </a:r>
            <a:r>
              <a:rPr lang="en-US" i="1" dirty="0">
                <a:latin typeface="Arial" panose="020B0604020202020204" pitchFamily="34" charset="0"/>
                <a:ea typeface="Arial" panose="020B0604020202020204" pitchFamily="34" charset="0"/>
              </a:rPr>
              <a:t>everyone is</a:t>
            </a:r>
            <a:r>
              <a:rPr lang="en-US" i="1" dirty="0">
                <a:effectLst/>
                <a:latin typeface="Arial" panose="020B0604020202020204" pitchFamily="34" charset="0"/>
                <a:ea typeface="Arial" panose="020B0604020202020204" pitchFamily="34" charset="0"/>
              </a:rPr>
              <a:t> finished:</a:t>
            </a:r>
            <a:r>
              <a:rPr lang="en-US" dirty="0">
                <a:effectLst/>
                <a:latin typeface="Arial" panose="020B0604020202020204" pitchFamily="34" charset="0"/>
                <a:ea typeface="Arial" panose="020B0604020202020204" pitchFamily="34" charset="0"/>
              </a:rPr>
              <a:t> Share your impact statements with your team. Reflect on how the work of each of you collectively impacts the students at your grade level and discuss how the AZPLS strategies are increasing literacy achievement for all students in all classes. </a:t>
            </a:r>
          </a:p>
          <a:p>
            <a:pPr marL="91440" marR="58420" algn="l">
              <a:spcBef>
                <a:spcPts val="0"/>
              </a:spcBef>
              <a:spcAft>
                <a:spcPts val="0"/>
              </a:spcAft>
            </a:pPr>
            <a:r>
              <a:rPr lang="en-US" dirty="0">
                <a:effectLst/>
                <a:latin typeface="Arial" panose="020B0604020202020204" pitchFamily="34" charset="0"/>
                <a:ea typeface="Arial" panose="020B0604020202020204" pitchFamily="34" charset="0"/>
              </a:rPr>
              <a:t> </a:t>
            </a:r>
          </a:p>
          <a:p>
            <a:pPr marL="92710" marR="58420" algn="l">
              <a:spcBef>
                <a:spcPts val="0"/>
              </a:spcBef>
              <a:spcAft>
                <a:spcPts val="0"/>
              </a:spcAft>
            </a:pPr>
            <a:r>
              <a:rPr lang="en-US" i="1" dirty="0">
                <a:effectLst/>
                <a:latin typeface="Arial" panose="020B0604020202020204" pitchFamily="34" charset="0"/>
                <a:ea typeface="Arial" panose="020B0604020202020204" pitchFamily="34" charset="0"/>
              </a:rPr>
              <a:t>After reflection: To celebrate, connect all your paper students on the wall of the hallway, entrance way, or some other prominent spot. Share your student impact chain with your students, parents, and District Leadership Team. </a:t>
            </a:r>
            <a:endParaRPr lang="en-US" dirty="0">
              <a:effectLst/>
              <a:latin typeface="Arial" panose="020B0604020202020204" pitchFamily="34" charset="0"/>
              <a:ea typeface="Arial" panose="020B0604020202020204" pitchFamily="34" charset="0"/>
            </a:endParaRPr>
          </a:p>
          <a:p>
            <a:pPr marL="92710" marR="58420" algn="l">
              <a:spcBef>
                <a:spcPts val="0"/>
              </a:spcBef>
              <a:spcAft>
                <a:spcPts val="0"/>
              </a:spcAft>
            </a:pPr>
            <a:endParaRPr lang="en-US"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a:xfrm>
            <a:off x="6240532" y="8472169"/>
            <a:ext cx="412097"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268166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401638"/>
            <a:ext cx="5543550" cy="3117850"/>
          </a:xfrm>
        </p:spPr>
      </p:sp>
      <p:sp>
        <p:nvSpPr>
          <p:cNvPr id="3" name="Notes Placeholder 2"/>
          <p:cNvSpPr>
            <a:spLocks noGrp="1"/>
          </p:cNvSpPr>
          <p:nvPr>
            <p:ph type="body" idx="1"/>
          </p:nvPr>
        </p:nvSpPr>
        <p:spPr>
          <a:xfrm>
            <a:off x="657225" y="3567249"/>
            <a:ext cx="5543550" cy="3636705"/>
          </a:xfrm>
        </p:spPr>
        <p:txBody>
          <a:bodyPr/>
          <a:lstStyle/>
          <a:p>
            <a:r>
              <a:rPr lang="en-US" dirty="0">
                <a:effectLst/>
                <a:latin typeface="Arial" panose="020B0604020202020204" pitchFamily="34" charset="0"/>
                <a:ea typeface="Arial" panose="020B0604020202020204" pitchFamily="34" charset="0"/>
              </a:rPr>
              <a:t>Rooted in systems change, the AZPLS guided you to forge a path where every student develops strong learning skills and experiences continued growth. </a:t>
            </a:r>
          </a:p>
          <a:p>
            <a:endParaRPr lang="en-US" dirty="0">
              <a:latin typeface="Arial" panose="020B0604020202020204" pitchFamily="34" charset="0"/>
              <a:ea typeface="Arial" panose="020B0604020202020204" pitchFamily="34" charset="0"/>
            </a:endParaRPr>
          </a:p>
          <a:p>
            <a:r>
              <a:rPr lang="en-US" dirty="0">
                <a:effectLst/>
                <a:latin typeface="Arial" panose="020B0604020202020204" pitchFamily="34" charset="0"/>
                <a:ea typeface="Arial" panose="020B0604020202020204" pitchFamily="34" charset="0"/>
              </a:rPr>
              <a:t>The unified efforts of leadership, teachers, parents, and students are now rooted in sustained collaboration for supporting literacy achievement for all students in all classes </a:t>
            </a:r>
            <a:r>
              <a:rPr lang="en-US" dirty="0">
                <a:latin typeface="Arial" panose="020B0604020202020204" pitchFamily="34" charset="0"/>
                <a:ea typeface="Arial" panose="020B0604020202020204" pitchFamily="34" charset="0"/>
              </a:rPr>
              <a:t>in the present</a:t>
            </a:r>
            <a:r>
              <a:rPr lang="en-US" dirty="0">
                <a:effectLst/>
                <a:latin typeface="Arial" panose="020B0604020202020204" pitchFamily="34" charset="0"/>
                <a:ea typeface="Arial" panose="020B0604020202020204" pitchFamily="34" charset="0"/>
              </a:rPr>
              <a:t> and for the future.</a:t>
            </a:r>
          </a:p>
          <a:p>
            <a:endParaRPr lang="en-US" dirty="0"/>
          </a:p>
        </p:txBody>
      </p:sp>
      <p:sp>
        <p:nvSpPr>
          <p:cNvPr id="4" name="Slide Number Placeholder 3"/>
          <p:cNvSpPr>
            <a:spLocks noGrp="1"/>
          </p:cNvSpPr>
          <p:nvPr>
            <p:ph type="sldNum" sz="quarter" idx="5"/>
          </p:nvPr>
        </p:nvSpPr>
        <p:spPr>
          <a:xfrm>
            <a:off x="6240532" y="8472169"/>
            <a:ext cx="412097"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253050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60363"/>
            <a:ext cx="5486400" cy="3086100"/>
          </a:xfrm>
        </p:spPr>
      </p:sp>
      <p:sp>
        <p:nvSpPr>
          <p:cNvPr id="4" name="Slide Number Placeholder 3"/>
          <p:cNvSpPr>
            <a:spLocks noGrp="1"/>
          </p:cNvSpPr>
          <p:nvPr>
            <p:ph type="sldNum" sz="quarter" idx="5"/>
          </p:nvPr>
        </p:nvSpPr>
        <p:spPr>
          <a:xfrm>
            <a:off x="6233821" y="8494382"/>
            <a:ext cx="407905" cy="45878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00000A-A3BA-4773-926A-95C17DF81E8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AE81EE82-C799-99D9-A842-4C1FA8BA04E0}"/>
              </a:ext>
            </a:extLst>
          </p:cNvPr>
          <p:cNvSpPr txBox="1"/>
          <p:nvPr/>
        </p:nvSpPr>
        <p:spPr>
          <a:xfrm>
            <a:off x="654989" y="3486763"/>
            <a:ext cx="5548021" cy="950773"/>
          </a:xfrm>
          <a:prstGeom prst="rect">
            <a:avLst/>
          </a:prstGeom>
          <a:noFill/>
        </p:spPr>
        <p:txBody>
          <a:bodyPr wrap="square" rtlCol="0">
            <a:spAutoFit/>
          </a:bodyPr>
          <a:lstStyle/>
          <a:p>
            <a:pPr marL="0" marR="46990" lvl="0" indent="0" algn="l" defTabSz="457200" rtl="0" eaLnBrk="1" fontAlgn="auto" latinLnBrk="0" hangingPunct="1">
              <a:spcBef>
                <a:spcPts val="0"/>
              </a:spcBef>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Optional Professional Learning Survey: Ask participants to complete surveys before they leave.</a:t>
            </a:r>
          </a:p>
          <a:p>
            <a:pPr marL="0" marR="46990" lvl="0" indent="0" algn="l" defTabSz="4572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46990" lvl="0" indent="0" algn="l" defTabSz="4572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3581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449263"/>
            <a:ext cx="5543550" cy="3117850"/>
          </a:xfrm>
        </p:spPr>
      </p:sp>
      <p:sp>
        <p:nvSpPr>
          <p:cNvPr id="3" name="Notes Placeholder 2"/>
          <p:cNvSpPr>
            <a:spLocks noGrp="1"/>
          </p:cNvSpPr>
          <p:nvPr>
            <p:ph type="body" idx="1"/>
          </p:nvPr>
        </p:nvSpPr>
        <p:spPr>
          <a:xfrm>
            <a:off x="571500" y="3678568"/>
            <a:ext cx="5702300" cy="3636705"/>
          </a:xfrm>
        </p:spPr>
        <p:txBody>
          <a:bodyPr/>
          <a:lstStyle/>
          <a:p>
            <a:pPr marL="67945" marR="126365" algn="l">
              <a:spcBef>
                <a:spcPts val="0"/>
              </a:spcBef>
              <a:spcAft>
                <a:spcPts val="0"/>
              </a:spcAft>
            </a:pPr>
            <a:r>
              <a:rPr lang="en-US" b="1" dirty="0">
                <a:effectLst/>
                <a:latin typeface="Arial" panose="020B0604020202020204" pitchFamily="34" charset="0"/>
                <a:ea typeface="Arial" panose="020B0604020202020204" pitchFamily="34" charset="0"/>
              </a:rPr>
              <a:t>Handout 1: Arizona Professional Learning Series Module Overview</a:t>
            </a:r>
            <a:r>
              <a:rPr lang="en-US" b="1" spc="-1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is</a:t>
            </a:r>
            <a:r>
              <a:rPr lang="en-US" spc="-3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the</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brief</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outline</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of</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the</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modules</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and</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indicates</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how they build on each other.</a:t>
            </a:r>
          </a:p>
          <a:p>
            <a:pPr marL="0" marR="0" algn="l">
              <a:spcBef>
                <a:spcPts val="0"/>
              </a:spcBef>
              <a:spcAft>
                <a:spcPts val="0"/>
              </a:spcAft>
            </a:pPr>
            <a:r>
              <a:rPr lang="en-US" b="1" dirty="0">
                <a:effectLst/>
                <a:latin typeface="Arial" panose="020B0604020202020204" pitchFamily="34" charset="0"/>
                <a:ea typeface="Arial" panose="020B0604020202020204" pitchFamily="34" charset="0"/>
              </a:rPr>
              <a:t> </a:t>
            </a:r>
            <a:endParaRPr lang="en-US" dirty="0">
              <a:latin typeface="Arial" panose="020B0604020202020204" pitchFamily="34" charset="0"/>
              <a:ea typeface="Arial" panose="020B0604020202020204" pitchFamily="34" charset="0"/>
            </a:endParaRPr>
          </a:p>
          <a:p>
            <a:pPr marL="67945" marR="0" algn="l">
              <a:spcBef>
                <a:spcPts val="0"/>
              </a:spcBef>
              <a:spcAft>
                <a:spcPts val="0"/>
              </a:spcAft>
            </a:pPr>
            <a:r>
              <a:rPr lang="en-US" dirty="0">
                <a:effectLst/>
                <a:latin typeface="Arial" panose="020B0604020202020204" pitchFamily="34" charset="0"/>
                <a:ea typeface="Arial" panose="020B0604020202020204" pitchFamily="34" charset="0"/>
              </a:rPr>
              <a:t>The first three modules </a:t>
            </a:r>
            <a:r>
              <a:rPr lang="en-US" dirty="0">
                <a:latin typeface="Arial" panose="020B0604020202020204" pitchFamily="34" charset="0"/>
                <a:ea typeface="Arial" panose="020B0604020202020204" pitchFamily="34" charset="0"/>
              </a:rPr>
              <a:t>laid</a:t>
            </a:r>
            <a:r>
              <a:rPr lang="en-US" dirty="0">
                <a:effectLst/>
                <a:latin typeface="Arial" panose="020B0604020202020204" pitchFamily="34" charset="0"/>
                <a:ea typeface="Arial" panose="020B0604020202020204" pitchFamily="34" charset="0"/>
              </a:rPr>
              <a:t> the foundation</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that</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supports</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the</a:t>
            </a:r>
            <a:r>
              <a:rPr lang="en-US" spc="-3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teaching</a:t>
            </a:r>
            <a:r>
              <a:rPr lang="en-US" spc="-3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and</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learning</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strategies of Modules 4 and 5.</a:t>
            </a:r>
          </a:p>
          <a:p>
            <a:pPr marL="0" marR="0" algn="l">
              <a:spcBef>
                <a:spcPts val="0"/>
              </a:spcBef>
              <a:spcAft>
                <a:spcPts val="0"/>
              </a:spcAft>
            </a:pPr>
            <a:r>
              <a:rPr lang="en-US" b="1" dirty="0">
                <a:effectLst/>
                <a:latin typeface="Arial" panose="020B0604020202020204" pitchFamily="34" charset="0"/>
                <a:ea typeface="Arial" panose="020B0604020202020204" pitchFamily="34" charset="0"/>
              </a:rPr>
              <a:t> </a:t>
            </a:r>
            <a:endParaRPr lang="en-US" dirty="0">
              <a:effectLst/>
              <a:latin typeface="Arial" panose="020B0604020202020204" pitchFamily="34" charset="0"/>
              <a:ea typeface="Arial" panose="020B0604020202020204" pitchFamily="34" charset="0"/>
            </a:endParaRPr>
          </a:p>
          <a:p>
            <a:pPr marL="97790" marR="66675" algn="l">
              <a:spcBef>
                <a:spcPts val="0"/>
              </a:spcBef>
              <a:spcAft>
                <a:spcPts val="0"/>
              </a:spcAft>
            </a:pPr>
            <a:r>
              <a:rPr lang="en-US" dirty="0">
                <a:effectLst/>
                <a:latin typeface="Arial" panose="020B0604020202020204" pitchFamily="34" charset="0"/>
                <a:ea typeface="Arial" panose="020B0604020202020204" pitchFamily="34" charset="0"/>
              </a:rPr>
              <a:t>Module 4 connected </a:t>
            </a:r>
            <a:r>
              <a:rPr lang="en-US" b="1" dirty="0">
                <a:latin typeface="Arial" panose="020B0604020202020204" pitchFamily="34" charset="0"/>
                <a:ea typeface="Arial" panose="020B0604020202020204" pitchFamily="34" charset="0"/>
              </a:rPr>
              <a:t>Handout 2:</a:t>
            </a:r>
            <a:r>
              <a:rPr lang="en-US" b="1" dirty="0">
                <a:effectLst/>
                <a:latin typeface="Arial" panose="020B0604020202020204" pitchFamily="34" charset="0"/>
                <a:ea typeface="Arial" panose="020B0604020202020204" pitchFamily="34" charset="0"/>
              </a:rPr>
              <a:t> Arizona English Language Arts Anchor Standards </a:t>
            </a:r>
            <a:r>
              <a:rPr lang="en-US" dirty="0">
                <a:effectLst/>
                <a:latin typeface="Arial" panose="020B0604020202020204" pitchFamily="34" charset="0"/>
                <a:ea typeface="Arial" panose="020B0604020202020204" pitchFamily="34" charset="0"/>
              </a:rPr>
              <a:t>and Institute of Education Sciences (IES) Recommendations 1 and 2 for specific strategies that support explicit vocabulary and direct and explicit comprehension skills throughout the grade levels and content areas.</a:t>
            </a:r>
          </a:p>
          <a:p>
            <a:pPr marL="39370" marR="66675" algn="l">
              <a:spcBef>
                <a:spcPts val="0"/>
              </a:spcBef>
              <a:spcAft>
                <a:spcPts val="0"/>
              </a:spcAft>
            </a:pPr>
            <a:r>
              <a:rPr lang="en-US" dirty="0">
                <a:effectLst/>
                <a:latin typeface="Arial" panose="020B0604020202020204" pitchFamily="34" charset="0"/>
                <a:ea typeface="Arial" panose="020B0604020202020204" pitchFamily="34" charset="0"/>
              </a:rPr>
              <a:t> </a:t>
            </a:r>
          </a:p>
          <a:p>
            <a:pPr marL="97790" marR="0" algn="l">
              <a:spcBef>
                <a:spcPts val="0"/>
              </a:spcBef>
              <a:spcAft>
                <a:spcPts val="0"/>
              </a:spcAft>
              <a:tabLst>
                <a:tab pos="127000" algn="l"/>
              </a:tabLst>
            </a:pPr>
            <a:r>
              <a:rPr lang="en-US" dirty="0">
                <a:effectLst/>
                <a:latin typeface="Arial" panose="020B0604020202020204" pitchFamily="34" charset="0"/>
                <a:ea typeface="Arial" panose="020B0604020202020204" pitchFamily="34" charset="0"/>
              </a:rPr>
              <a:t>Module 5 connected </a:t>
            </a:r>
            <a:r>
              <a:rPr lang="en-US" b="1" dirty="0">
                <a:latin typeface="Arial" panose="020B0604020202020204" pitchFamily="34" charset="0"/>
                <a:ea typeface="Arial" panose="020B0604020202020204" pitchFamily="34" charset="0"/>
              </a:rPr>
              <a:t>Handout 2:</a:t>
            </a:r>
            <a:r>
              <a:rPr lang="en-US" b="1" dirty="0">
                <a:effectLst/>
                <a:latin typeface="Arial" panose="020B0604020202020204" pitchFamily="34" charset="0"/>
                <a:ea typeface="Arial" panose="020B0604020202020204" pitchFamily="34" charset="0"/>
              </a:rPr>
              <a:t> Arizona English Language Arts Anchor Standards </a:t>
            </a:r>
            <a:r>
              <a:rPr lang="en-US" dirty="0">
                <a:effectLst/>
                <a:latin typeface="Arial" panose="020B0604020202020204" pitchFamily="34" charset="0"/>
                <a:ea typeface="Arial" panose="020B0604020202020204" pitchFamily="34" charset="0"/>
              </a:rPr>
              <a:t>and IES Recommendation 3: Provide opportunities for extended discussion of text meaning and interpretation. </a:t>
            </a:r>
          </a:p>
          <a:p>
            <a:pPr marL="97790" marR="0" algn="l">
              <a:spcBef>
                <a:spcPts val="0"/>
              </a:spcBef>
              <a:spcAft>
                <a:spcPts val="0"/>
              </a:spcAft>
              <a:tabLst>
                <a:tab pos="127000" algn="l"/>
              </a:tabLst>
            </a:pPr>
            <a:endParaRPr lang="en-US" dirty="0">
              <a:latin typeface="Arial" panose="020B0604020202020204" pitchFamily="34" charset="0"/>
              <a:cs typeface="Arial" panose="020B0604020202020204" pitchFamily="34" charset="0"/>
            </a:endParaRPr>
          </a:p>
          <a:p>
            <a:pPr marL="97790">
              <a:tabLst>
                <a:tab pos="127000" algn="l"/>
              </a:tabLst>
            </a:pPr>
            <a:r>
              <a:rPr lang="en-US" kern="1200" dirty="0">
                <a:solidFill>
                  <a:srgbClr val="000000"/>
                </a:solidFill>
                <a:effectLst/>
                <a:latin typeface="Arial" panose="020B0604020202020204" pitchFamily="34" charset="0"/>
                <a:cs typeface="Arial" panose="020B0604020202020204" pitchFamily="34" charset="0"/>
              </a:rPr>
              <a:t>Today, we are exploring strategies with the Universal Design for Learning and differentiated instruction connected to </a:t>
            </a:r>
            <a:r>
              <a:rPr lang="en-US" b="1" kern="1200" dirty="0">
                <a:solidFill>
                  <a:srgbClr val="000000"/>
                </a:solidFill>
                <a:effectLst/>
                <a:latin typeface="Arial" panose="020B0604020202020204" pitchFamily="34" charset="0"/>
                <a:cs typeface="Arial" panose="020B0604020202020204" pitchFamily="34" charset="0"/>
              </a:rPr>
              <a:t>Handout 2: Arizona English Language Arts Anchor Standards</a:t>
            </a:r>
            <a:r>
              <a:rPr lang="en-US" kern="1200" dirty="0">
                <a:solidFill>
                  <a:srgbClr val="000000"/>
                </a:solidFill>
                <a:effectLst/>
                <a:latin typeface="Arial" panose="020B0604020202020204" pitchFamily="34" charset="0"/>
                <a:cs typeface="Arial" panose="020B0604020202020204" pitchFamily="34" charset="0"/>
              </a:rPr>
              <a:t> and IES Recommendation 4: Increase student motivation and engagement in literacy learning.</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97790" marR="0" algn="l">
              <a:spcBef>
                <a:spcPts val="0"/>
              </a:spcBef>
              <a:spcAft>
                <a:spcPts val="0"/>
              </a:spcAft>
              <a:tabLst>
                <a:tab pos="127000" algn="l"/>
              </a:tabLst>
            </a:pPr>
            <a:endParaRPr lang="en-US" dirty="0">
              <a:latin typeface="Arial" panose="020B0604020202020204" pitchFamily="34" charset="0"/>
            </a:endParaRPr>
          </a:p>
        </p:txBody>
      </p:sp>
      <p:sp>
        <p:nvSpPr>
          <p:cNvPr id="4" name="Slide Number Placeholder 3"/>
          <p:cNvSpPr>
            <a:spLocks noGrp="1"/>
          </p:cNvSpPr>
          <p:nvPr>
            <p:ph type="sldNum" sz="quarter" idx="5"/>
          </p:nvPr>
        </p:nvSpPr>
        <p:spPr>
          <a:xfrm>
            <a:off x="6111606" y="8514716"/>
            <a:ext cx="465780"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94948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84175"/>
            <a:ext cx="5486400" cy="3086100"/>
          </a:xfrm>
        </p:spPr>
      </p:sp>
      <p:sp>
        <p:nvSpPr>
          <p:cNvPr id="3" name="Notes Placeholder 2"/>
          <p:cNvSpPr>
            <a:spLocks noGrp="1"/>
          </p:cNvSpPr>
          <p:nvPr>
            <p:ph type="body" idx="1"/>
          </p:nvPr>
        </p:nvSpPr>
        <p:spPr>
          <a:xfrm>
            <a:off x="600323" y="3529882"/>
            <a:ext cx="5601694" cy="3867868"/>
          </a:xfrm>
        </p:spPr>
        <p:txBody>
          <a:bodyPr/>
          <a:lstStyle/>
          <a:p>
            <a:r>
              <a:rPr lang="en-US" dirty="0">
                <a:effectLst/>
                <a:latin typeface="Arial" panose="020B0604020202020204" pitchFamily="34" charset="0"/>
                <a:ea typeface="Arial" panose="020B0604020202020204" pitchFamily="34" charset="0"/>
              </a:rPr>
              <a:t>To meet the Arizona English Language Arts Anchor Standards, students must read and understand complex text. They are expected</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to</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make</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meaningful</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connections</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within</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and</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across</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texts. In</a:t>
            </a:r>
            <a:r>
              <a:rPr lang="en-US" spc="-10" dirty="0">
                <a:effectLst/>
                <a:latin typeface="Arial" panose="020B0604020202020204" pitchFamily="34" charset="0"/>
                <a:ea typeface="Arial" panose="020B0604020202020204" pitchFamily="34" charset="0"/>
              </a:rPr>
              <a:t> </a:t>
            </a:r>
            <a:r>
              <a:rPr lang="en-US" i="1" dirty="0">
                <a:effectLst/>
                <a:latin typeface="Arial" panose="020B0604020202020204" pitchFamily="34" charset="0"/>
                <a:ea typeface="Arial" panose="020B0604020202020204" pitchFamily="34" charset="0"/>
              </a:rPr>
              <a:t>Best</a:t>
            </a:r>
            <a:r>
              <a:rPr lang="en-US" i="1" spc="-25" dirty="0">
                <a:effectLst/>
                <a:latin typeface="Arial" panose="020B0604020202020204" pitchFamily="34" charset="0"/>
                <a:ea typeface="Arial" panose="020B0604020202020204" pitchFamily="34" charset="0"/>
              </a:rPr>
              <a:t> </a:t>
            </a:r>
            <a:r>
              <a:rPr lang="en-US" i="1" dirty="0">
                <a:effectLst/>
                <a:latin typeface="Arial" panose="020B0604020202020204" pitchFamily="34" charset="0"/>
                <a:ea typeface="Arial" panose="020B0604020202020204" pitchFamily="34" charset="0"/>
              </a:rPr>
              <a:t>Practices</a:t>
            </a:r>
            <a:r>
              <a:rPr lang="en-US" i="1" spc="-25" dirty="0">
                <a:effectLst/>
                <a:latin typeface="Arial" panose="020B0604020202020204" pitchFamily="34" charset="0"/>
                <a:ea typeface="Arial" panose="020B0604020202020204" pitchFamily="34" charset="0"/>
              </a:rPr>
              <a:t> </a:t>
            </a:r>
            <a:r>
              <a:rPr lang="en-US" i="1" dirty="0">
                <a:effectLst/>
                <a:latin typeface="Arial" panose="020B0604020202020204" pitchFamily="34" charset="0"/>
                <a:ea typeface="Arial" panose="020B0604020202020204" pitchFamily="34" charset="0"/>
              </a:rPr>
              <a:t>for</a:t>
            </a:r>
            <a:r>
              <a:rPr lang="en-US" i="1" spc="-15" dirty="0">
                <a:effectLst/>
                <a:latin typeface="Arial" panose="020B0604020202020204" pitchFamily="34" charset="0"/>
                <a:ea typeface="Arial" panose="020B0604020202020204" pitchFamily="34" charset="0"/>
              </a:rPr>
              <a:t> </a:t>
            </a:r>
            <a:r>
              <a:rPr lang="en-US" i="1" dirty="0">
                <a:effectLst/>
                <a:latin typeface="Arial" panose="020B0604020202020204" pitchFamily="34" charset="0"/>
                <a:ea typeface="Arial" panose="020B0604020202020204" pitchFamily="34" charset="0"/>
              </a:rPr>
              <a:t>Motivating Students</a:t>
            </a:r>
            <a:r>
              <a:rPr lang="en-US" i="1" spc="-15" dirty="0">
                <a:effectLst/>
                <a:latin typeface="Arial" panose="020B0604020202020204" pitchFamily="34" charset="0"/>
                <a:ea typeface="Arial" panose="020B0604020202020204" pitchFamily="34" charset="0"/>
              </a:rPr>
              <a:t> </a:t>
            </a:r>
            <a:r>
              <a:rPr lang="en-US" i="1" dirty="0">
                <a:effectLst/>
                <a:latin typeface="Arial" panose="020B0604020202020204" pitchFamily="34" charset="0"/>
                <a:ea typeface="Arial" panose="020B0604020202020204" pitchFamily="34" charset="0"/>
              </a:rPr>
              <a:t>to Read,</a:t>
            </a:r>
            <a:r>
              <a:rPr lang="en-US" i="1"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John</a:t>
            </a:r>
            <a:r>
              <a:rPr lang="en-US" spc="-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Guthrie discusses</a:t>
            </a:r>
            <a:r>
              <a:rPr lang="en-US" spc="-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if</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students</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are</a:t>
            </a:r>
            <a:r>
              <a:rPr lang="en-US" spc="-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to successfully meet</a:t>
            </a:r>
            <a:r>
              <a:rPr lang="en-US" spc="-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the standards, they must be motivated. They need the confidence to keep trying in the face of difficulty; they need the reading interests to make their effort</a:t>
            </a:r>
            <a:r>
              <a:rPr lang="en-US" spc="-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worthwhile; they need the social</a:t>
            </a:r>
            <a:r>
              <a:rPr lang="en-US" spc="-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belief that they can give and receive help from peers effectively; and they will have to read more widely and deeply than ever.</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Read the top section of </a:t>
            </a:r>
            <a:r>
              <a:rPr lang="en-US" b="1" dirty="0">
                <a:latin typeface="Arial" panose="020B0604020202020204" pitchFamily="34" charset="0"/>
                <a:cs typeface="Arial" panose="020B0604020202020204" pitchFamily="34" charset="0"/>
              </a:rPr>
              <a:t>Handout 3: IES Recommendation 4 </a:t>
            </a:r>
            <a:r>
              <a:rPr lang="en-US" dirty="0">
                <a:latin typeface="Arial" panose="020B0604020202020204" pitchFamily="34" charset="0"/>
                <a:cs typeface="Arial" panose="020B0604020202020204" pitchFamily="34" charset="0"/>
              </a:rPr>
              <a:t>and discuss the definitions of reading motivation and reading engagement and how </a:t>
            </a:r>
            <a:r>
              <a:rPr lang="en-US" dirty="0">
                <a:solidFill>
                  <a:srgbClr val="333333"/>
                </a:solidFill>
                <a:latin typeface="Arial" panose="020B0604020202020204" pitchFamily="34" charset="0"/>
                <a:cs typeface="Arial" panose="020B0604020202020204" pitchFamily="34" charset="0"/>
              </a:rPr>
              <a:t>r</a:t>
            </a:r>
            <a:r>
              <a:rPr lang="en-US" dirty="0">
                <a:solidFill>
                  <a:srgbClr val="333333"/>
                </a:solidFill>
                <a:effectLst/>
                <a:latin typeface="Arial" panose="020B0604020202020204" pitchFamily="34" charset="0"/>
                <a:ea typeface="Calibri" panose="020F0502020204030204" pitchFamily="34" charset="0"/>
              </a:rPr>
              <a:t>eading motivation produces reading engagement, which promotes achievement.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After your discussion, review the Checklist and discuss how you are currently meeting each goal or how you might begin implementing them. Then, answer the discussion questions.</a:t>
            </a:r>
          </a:p>
          <a:p>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i="1" dirty="0">
                <a:effectLst/>
                <a:latin typeface="Arial" panose="020B0604020202020204" pitchFamily="34" charset="0"/>
                <a:ea typeface="Calibri" panose="020F0502020204030204" pitchFamily="34" charset="0"/>
                <a:cs typeface="Times New Roman" panose="02020603050405020304" pitchFamily="18" charset="0"/>
              </a:rPr>
              <a:t>After team discussions: </a:t>
            </a:r>
            <a:r>
              <a:rPr lang="en-US" dirty="0">
                <a:latin typeface="Arial" panose="020B0604020202020204" pitchFamily="34" charset="0"/>
                <a:ea typeface="Calibri" panose="020F0502020204030204" pitchFamily="34" charset="0"/>
                <a:cs typeface="Times New Roman" panose="02020603050405020304" pitchFamily="18" charset="0"/>
              </a:rPr>
              <a:t>Throughout the module</a:t>
            </a:r>
            <a:r>
              <a:rPr lang="en-US" dirty="0">
                <a:effectLst/>
                <a:latin typeface="Arial" panose="020B0604020202020204" pitchFamily="34" charset="0"/>
                <a:ea typeface="Calibri" panose="020F0502020204030204" pitchFamily="34" charset="0"/>
                <a:cs typeface="Times New Roman" panose="02020603050405020304" pitchFamily="18" charset="0"/>
              </a:rPr>
              <a:t>, think about how all students will feel when you</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Arial" panose="020B0604020202020204" pitchFamily="34" charset="0"/>
                <a:ea typeface="Calibri" panose="020F0502020204030204" pitchFamily="34" charset="0"/>
                <a:cs typeface="Times New Roman" panose="02020603050405020304" pitchFamily="18" charset="0"/>
              </a:rPr>
              <a:t>begin collaboratively implementing or improving the checklist goals.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6172200" y="8498357"/>
            <a:ext cx="431759" cy="458787"/>
          </a:xfrm>
          <a:noFill/>
          <a:ln>
            <a:no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00000A-A3BA-4773-926A-95C17DF81E8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59031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50850"/>
            <a:ext cx="5486400" cy="3086100"/>
          </a:xfrm>
        </p:spPr>
      </p:sp>
      <p:sp>
        <p:nvSpPr>
          <p:cNvPr id="3" name="Notes Placeholder 2"/>
          <p:cNvSpPr>
            <a:spLocks noGrp="1"/>
          </p:cNvSpPr>
          <p:nvPr>
            <p:ph type="body" idx="1"/>
          </p:nvPr>
        </p:nvSpPr>
        <p:spPr>
          <a:xfrm>
            <a:off x="685800" y="3653127"/>
            <a:ext cx="5486400" cy="3600450"/>
          </a:xfrm>
        </p:spPr>
        <p:txBody>
          <a:bodyPr/>
          <a:lstStyle/>
          <a:p>
            <a:pPr marL="0" marR="0" algn="l">
              <a:spcBef>
                <a:spcPts val="0"/>
              </a:spcBef>
              <a:spcAft>
                <a:spcPts val="0"/>
              </a:spcAft>
              <a:tabLst>
                <a:tab pos="40640" algn="l"/>
              </a:tabLst>
            </a:pPr>
            <a:r>
              <a:rPr lang="en-US" dirty="0">
                <a:latin typeface="Arial" panose="020B0604020202020204" pitchFamily="34" charset="0"/>
                <a:ea typeface="Arial" panose="020B0604020202020204" pitchFamily="34" charset="0"/>
              </a:rPr>
              <a:t>Today’s focus connects IES Recommendation 4: </a:t>
            </a:r>
            <a:r>
              <a:rPr lang="en-US" sz="1200" dirty="0">
                <a:effectLst/>
                <a:latin typeface="Arial" panose="020B0604020202020204" pitchFamily="34" charset="0"/>
                <a:ea typeface="Calibri" panose="020F0502020204030204" pitchFamily="34" charset="0"/>
              </a:rPr>
              <a:t>Increase student motivation and engagement in literacy learning to all</a:t>
            </a:r>
            <a:r>
              <a:rPr lang="en-US" dirty="0">
                <a:latin typeface="Arial" panose="020B0604020202020204" pitchFamily="34" charset="0"/>
                <a:ea typeface="Arial" panose="020B0604020202020204" pitchFamily="34" charset="0"/>
              </a:rPr>
              <a:t> Arizona English Language Arts Anchor Standards.</a:t>
            </a:r>
            <a:endParaRPr lang="en-US" sz="1200" dirty="0">
              <a:effectLst/>
              <a:latin typeface="Arial" panose="020B0604020202020204" pitchFamily="34" charset="0"/>
              <a:ea typeface="Calibri" panose="020F0502020204030204" pitchFamily="34" charset="0"/>
            </a:endParaRPr>
          </a:p>
          <a:p>
            <a:pPr marL="0" marR="0">
              <a:spcBef>
                <a:spcPts val="0"/>
              </a:spcBef>
              <a:spcAft>
                <a:spcPts val="0"/>
              </a:spcAft>
            </a:pPr>
            <a:endParaRPr lang="en-US" sz="1100" dirty="0">
              <a:effectLst/>
              <a:latin typeface="Arial" panose="020B0604020202020204" pitchFamily="34" charset="0"/>
              <a:ea typeface="Calibri" panose="020F0502020204030204" pitchFamily="34" charset="0"/>
            </a:endParaRPr>
          </a:p>
          <a:p>
            <a:pPr marL="0" marR="0" algn="l">
              <a:spcBef>
                <a:spcPts val="0"/>
              </a:spcBef>
              <a:spcAft>
                <a:spcPts val="0"/>
              </a:spcAft>
              <a:tabLst>
                <a:tab pos="40640" algn="l"/>
              </a:tabLst>
            </a:pPr>
            <a:r>
              <a:rPr lang="en-US" dirty="0">
                <a:latin typeface="Arial" panose="020B0604020202020204" pitchFamily="34" charset="0"/>
                <a:ea typeface="Arial" panose="020B0604020202020204" pitchFamily="34" charset="0"/>
              </a:rPr>
              <a:t>We will identify strategies for differentiated instruction and Universal Design for Learning and how the combination of the two provides teachers with both theory and practice to i</a:t>
            </a:r>
            <a:r>
              <a:rPr lang="en-US" dirty="0">
                <a:effectLst/>
                <a:latin typeface="Arial" panose="020B0604020202020204" pitchFamily="34" charset="0"/>
                <a:ea typeface="Arial" panose="020B0604020202020204" pitchFamily="34" charset="0"/>
              </a:rPr>
              <a:t>ncrease student motivation and engagement in literacy learning. </a:t>
            </a:r>
          </a:p>
          <a:p>
            <a:pPr marL="0" marR="0" algn="l">
              <a:spcBef>
                <a:spcPts val="0"/>
              </a:spcBef>
              <a:spcAft>
                <a:spcPts val="0"/>
              </a:spcAft>
              <a:tabLst>
                <a:tab pos="40640" algn="l"/>
              </a:tabLst>
            </a:pPr>
            <a:endParaRPr lang="en-US" dirty="0">
              <a:latin typeface="Arial" panose="020B0604020202020204" pitchFamily="34" charset="0"/>
              <a:ea typeface="Arial" panose="020B0604020202020204" pitchFamily="34" charset="0"/>
            </a:endParaRPr>
          </a:p>
          <a:p>
            <a:pPr marL="0" marR="0" algn="l">
              <a:spcBef>
                <a:spcPts val="0"/>
              </a:spcBef>
              <a:spcAft>
                <a:spcPts val="0"/>
              </a:spcAft>
              <a:tabLst>
                <a:tab pos="40640" algn="l"/>
              </a:tabLst>
            </a:pPr>
            <a:r>
              <a:rPr lang="en-US" dirty="0">
                <a:effectLst/>
                <a:latin typeface="Arial" panose="020B0604020202020204" pitchFamily="34" charset="0"/>
                <a:ea typeface="Arial" panose="020B0604020202020204" pitchFamily="34" charset="0"/>
              </a:rPr>
              <a:t>We will review current collaborative lesson planning and connect to lesson planning that includes formative assessment, differentiation, self-assessment, and peer feedback.</a:t>
            </a:r>
          </a:p>
          <a:p>
            <a:pPr marL="0" marR="0" algn="l">
              <a:spcBef>
                <a:spcPts val="0"/>
              </a:spcBef>
              <a:spcAft>
                <a:spcPts val="0"/>
              </a:spcAft>
              <a:tabLst>
                <a:tab pos="40640" algn="l"/>
              </a:tabLst>
            </a:pPr>
            <a:endParaRPr lang="en-US" dirty="0">
              <a:latin typeface="Arial" panose="020B0604020202020204" pitchFamily="34" charset="0"/>
              <a:ea typeface="Arial" panose="020B0604020202020204" pitchFamily="34" charset="0"/>
            </a:endParaRPr>
          </a:p>
          <a:p>
            <a:pPr marL="0" marR="0" algn="l">
              <a:spcBef>
                <a:spcPts val="0"/>
              </a:spcBef>
              <a:spcAft>
                <a:spcPts val="0"/>
              </a:spcAft>
              <a:tabLst>
                <a:tab pos="40640" algn="l"/>
              </a:tabLst>
            </a:pPr>
            <a:r>
              <a:rPr lang="en-US" dirty="0">
                <a:effectLst/>
                <a:latin typeface="Arial" panose="020B0604020202020204" pitchFamily="34" charset="0"/>
                <a:ea typeface="Arial" panose="020B0604020202020204" pitchFamily="34" charset="0"/>
              </a:rPr>
              <a:t>Everyone has input as to what the Action Plan should include. At specific points during today’s work, you will clarify action</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items</a:t>
            </a:r>
            <a:r>
              <a:rPr lang="en-US" spc="-4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to</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continue</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your</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learning and support.</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From</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that</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input,</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the</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Building Leadership Team will create and share</a:t>
            </a:r>
            <a:r>
              <a:rPr lang="en-US" spc="-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the formal Action Plan with you. Everyone will be responsible for implementation and will be supported by the Building Leadership Team and coach.</a:t>
            </a:r>
          </a:p>
          <a:p>
            <a:pPr marL="0" marR="0"/>
            <a:endParaRPr lang="en-US" dirty="0"/>
          </a:p>
        </p:txBody>
      </p:sp>
      <p:sp>
        <p:nvSpPr>
          <p:cNvPr id="4" name="Slide Number Placeholder 3"/>
          <p:cNvSpPr>
            <a:spLocks noGrp="1"/>
          </p:cNvSpPr>
          <p:nvPr>
            <p:ph type="sldNum" sz="quarter" idx="5"/>
          </p:nvPr>
        </p:nvSpPr>
        <p:spPr>
          <a:xfrm>
            <a:off x="6172200" y="8499537"/>
            <a:ext cx="423808" cy="45878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00000A-A3BA-4773-926A-95C17DF81E8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19499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384175"/>
            <a:ext cx="5486400" cy="3086100"/>
          </a:xfrm>
        </p:spPr>
      </p:sp>
      <p:sp>
        <p:nvSpPr>
          <p:cNvPr id="3" name="Notes Placeholder 2"/>
          <p:cNvSpPr>
            <a:spLocks noGrp="1"/>
          </p:cNvSpPr>
          <p:nvPr>
            <p:ph type="body" idx="1"/>
          </p:nvPr>
        </p:nvSpPr>
        <p:spPr>
          <a:xfrm>
            <a:off x="596348" y="3549761"/>
            <a:ext cx="5756744" cy="3600450"/>
          </a:xfrm>
        </p:spPr>
        <p:txBody>
          <a:bodyPr/>
          <a:lstStyle/>
          <a:p>
            <a:pPr marL="97155" marR="100330" algn="l">
              <a:spcBef>
                <a:spcPts val="0"/>
              </a:spcBef>
              <a:spcAft>
                <a:spcPts val="0"/>
              </a:spcAft>
            </a:pPr>
            <a:r>
              <a:rPr lang="en-US" dirty="0">
                <a:effectLst/>
                <a:latin typeface="Arial" panose="020B0604020202020204" pitchFamily="34" charset="0"/>
                <a:ea typeface="Arial" panose="020B0604020202020204" pitchFamily="34" charset="0"/>
              </a:rPr>
              <a:t>Let’s review our strategy that centers your professional learning for this module and frames our intention. </a:t>
            </a:r>
          </a:p>
          <a:p>
            <a:pPr marL="97155" marR="100330" algn="l">
              <a:spcBef>
                <a:spcPts val="0"/>
              </a:spcBef>
              <a:spcAft>
                <a:spcPts val="0"/>
              </a:spcAft>
            </a:pPr>
            <a:r>
              <a:rPr lang="en-US" dirty="0">
                <a:effectLst/>
                <a:latin typeface="Arial" panose="020B0604020202020204" pitchFamily="34" charset="0"/>
                <a:ea typeface="Arial" panose="020B0604020202020204" pitchFamily="34" charset="0"/>
              </a:rPr>
              <a:t> </a:t>
            </a:r>
          </a:p>
          <a:p>
            <a:pPr marL="97790"/>
            <a:r>
              <a:rPr lang="en-US" dirty="0">
                <a:effectLst/>
                <a:latin typeface="Arial" panose="020B0604020202020204" pitchFamily="34" charset="0"/>
                <a:ea typeface="Arial" panose="020B0604020202020204" pitchFamily="34" charset="0"/>
              </a:rPr>
              <a:t>Where are we headed? </a:t>
            </a:r>
            <a:r>
              <a:rPr lang="en-US" dirty="0">
                <a:latin typeface="Arial" panose="020B0604020202020204" pitchFamily="34" charset="0"/>
              </a:rPr>
              <a:t>Today, we are exploring </a:t>
            </a:r>
            <a:r>
              <a:rPr lang="en-US" dirty="0">
                <a:effectLst/>
                <a:latin typeface="Arial" panose="020B0604020202020204" pitchFamily="34" charset="0"/>
                <a:ea typeface="Arial" panose="020B0604020202020204" pitchFamily="34" charset="0"/>
              </a:rPr>
              <a:t>literacy strategies connected to the Arizona English Language Arts Anchor Standards and IES Recommendation 4: Increase student motivation and engagement in literacy learning.</a:t>
            </a:r>
          </a:p>
          <a:p>
            <a:pPr marL="97790"/>
            <a:endParaRPr lang="en-US" dirty="0">
              <a:effectLst/>
              <a:latin typeface="Arial" panose="020B0604020202020204" pitchFamily="34" charset="0"/>
              <a:ea typeface="Arial" panose="020B0604020202020204" pitchFamily="34" charset="0"/>
            </a:endParaRPr>
          </a:p>
          <a:p>
            <a:pPr marL="97790" marR="0" algn="l">
              <a:spcBef>
                <a:spcPts val="0"/>
              </a:spcBef>
              <a:spcAft>
                <a:spcPts val="0"/>
              </a:spcAft>
              <a:tabLst>
                <a:tab pos="127000" algn="l"/>
              </a:tabLst>
            </a:pPr>
            <a:r>
              <a:rPr lang="en-US" dirty="0">
                <a:effectLst/>
                <a:latin typeface="Arial" panose="020B0604020202020204" pitchFamily="34" charset="0"/>
                <a:ea typeface="Arial" panose="020B0604020202020204" pitchFamily="34" charset="0"/>
              </a:rPr>
              <a:t>Where are we now? We apply the Dimensions of Formative Assessment Learning Goals, Criteria for Success, and Tasks and Activities; connect with the Arizona English Language Arts Anchor Standards; and implement strategies that support IES Recommendation 1: Provide explicit vocabulary instruction; IES Recommendation 2: Provide direct and explicit comprehension strategy instruction; and IES Recommendation 3: Provide opportunities for extended discussion of text meaning and interpretation. </a:t>
            </a:r>
          </a:p>
          <a:p>
            <a:pPr marL="0" marR="100330" algn="l">
              <a:spcBef>
                <a:spcPts val="0"/>
              </a:spcBef>
              <a:spcAft>
                <a:spcPts val="0"/>
              </a:spcAft>
            </a:pPr>
            <a:r>
              <a:rPr lang="en-US" dirty="0">
                <a:effectLst/>
                <a:latin typeface="Arial" panose="020B0604020202020204" pitchFamily="34" charset="0"/>
                <a:ea typeface="Arial" panose="020B0604020202020204" pitchFamily="34" charset="0"/>
              </a:rPr>
              <a:t> </a:t>
            </a:r>
          </a:p>
          <a:p>
            <a:pPr marL="97790" marR="58420"/>
            <a:r>
              <a:rPr lang="en-US" dirty="0">
                <a:effectLst/>
                <a:latin typeface="Arial" panose="020B0604020202020204" pitchFamily="34" charset="0"/>
                <a:ea typeface="Arial" panose="020B0604020202020204" pitchFamily="34" charset="0"/>
              </a:rPr>
              <a:t>How do we close the gap between our current reality and where we are headed? We close the gap between where we are now and where we are headed with all teachers collaboratively implementing inclusionary practices that support the literacy needs of every student.</a:t>
            </a:r>
            <a:endParaRPr lang="en-US" dirty="0"/>
          </a:p>
          <a:p>
            <a:endParaRPr lang="en-US" dirty="0"/>
          </a:p>
        </p:txBody>
      </p:sp>
      <p:sp>
        <p:nvSpPr>
          <p:cNvPr id="4" name="Slide Number Placeholder 3"/>
          <p:cNvSpPr>
            <a:spLocks noGrp="1"/>
          </p:cNvSpPr>
          <p:nvPr>
            <p:ph type="sldNum" sz="quarter" idx="5"/>
          </p:nvPr>
        </p:nvSpPr>
        <p:spPr>
          <a:xfrm>
            <a:off x="6200775" y="8530431"/>
            <a:ext cx="427783" cy="45878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00546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46100"/>
            <a:ext cx="5486400" cy="3086100"/>
          </a:xfrm>
        </p:spPr>
      </p:sp>
      <p:sp>
        <p:nvSpPr>
          <p:cNvPr id="3" name="Notes Placeholder 2"/>
          <p:cNvSpPr>
            <a:spLocks noGrp="1"/>
          </p:cNvSpPr>
          <p:nvPr>
            <p:ph type="body" idx="1"/>
          </p:nvPr>
        </p:nvSpPr>
        <p:spPr>
          <a:xfrm>
            <a:off x="685800" y="3711576"/>
            <a:ext cx="5588000" cy="3600450"/>
          </a:xfrm>
        </p:spPr>
        <p:txBody>
          <a:bodyPr/>
          <a:lstStyle/>
          <a:p>
            <a:pPr marL="97790" marR="58420" algn="l">
              <a:spcBef>
                <a:spcPts val="0"/>
              </a:spcBef>
              <a:spcAft>
                <a:spcPts val="0"/>
              </a:spcAft>
            </a:pPr>
            <a:r>
              <a:rPr lang="en-US" dirty="0">
                <a:effectLst/>
                <a:latin typeface="Arial" panose="020B0604020202020204" pitchFamily="34" charset="0"/>
                <a:ea typeface="Arial" panose="020B0604020202020204" pitchFamily="34" charset="0"/>
              </a:rPr>
              <a:t>What are your thoughts about differentiation? Using the top half of </a:t>
            </a:r>
            <a:r>
              <a:rPr lang="en-US" b="1" dirty="0">
                <a:effectLst/>
                <a:latin typeface="Arial" panose="020B0604020202020204" pitchFamily="34" charset="0"/>
                <a:ea typeface="Arial" panose="020B0604020202020204" pitchFamily="34" charset="0"/>
              </a:rPr>
              <a:t>Handout 4: My Thoughts about Differentiation</a:t>
            </a:r>
            <a:r>
              <a:rPr lang="en-US" dirty="0">
                <a:effectLst/>
                <a:latin typeface="Arial" panose="020B0604020202020204" pitchFamily="34" charset="0"/>
                <a:ea typeface="Arial" panose="020B0604020202020204" pitchFamily="34" charset="0"/>
              </a:rPr>
              <a:t>, jot down what you know and think about differentiation.</a:t>
            </a:r>
          </a:p>
          <a:p>
            <a:pPr marL="97790" marR="58420" algn="l">
              <a:spcBef>
                <a:spcPts val="0"/>
              </a:spcBef>
              <a:spcAft>
                <a:spcPts val="0"/>
              </a:spcAft>
            </a:pPr>
            <a:r>
              <a:rPr lang="en-US" dirty="0">
                <a:effectLst/>
                <a:latin typeface="Arial" panose="020B0604020202020204" pitchFamily="34" charset="0"/>
                <a:ea typeface="Arial" panose="020B0604020202020204" pitchFamily="34" charset="0"/>
              </a:rPr>
              <a:t> </a:t>
            </a:r>
          </a:p>
          <a:p>
            <a:pPr marL="97790" marR="58420" algn="l">
              <a:spcBef>
                <a:spcPts val="0"/>
              </a:spcBef>
              <a:spcAft>
                <a:spcPts val="0"/>
              </a:spcAft>
            </a:pPr>
            <a:r>
              <a:rPr lang="en-US" i="1" dirty="0">
                <a:effectLst/>
                <a:latin typeface="Arial" panose="020B0604020202020204" pitchFamily="34" charset="0"/>
                <a:ea typeface="Arial" panose="020B0604020202020204" pitchFamily="34" charset="0"/>
              </a:rPr>
              <a:t>When participants are finished:</a:t>
            </a:r>
            <a:r>
              <a:rPr lang="en-US" dirty="0">
                <a:effectLst/>
                <a:latin typeface="Arial" panose="020B0604020202020204" pitchFamily="34" charset="0"/>
                <a:ea typeface="Arial" panose="020B0604020202020204" pitchFamily="34" charset="0"/>
              </a:rPr>
              <a:t> Turn to a partner and share your thoughts.</a:t>
            </a:r>
          </a:p>
          <a:p>
            <a:pPr marL="97790" marR="58420" algn="l">
              <a:spcBef>
                <a:spcPts val="0"/>
              </a:spcBef>
              <a:spcAft>
                <a:spcPts val="0"/>
              </a:spcAft>
            </a:pPr>
            <a:r>
              <a:rPr lang="en-US" dirty="0">
                <a:effectLst/>
                <a:latin typeface="Arial" panose="020B0604020202020204" pitchFamily="34" charset="0"/>
                <a:ea typeface="Arial" panose="020B0604020202020204" pitchFamily="34" charset="0"/>
              </a:rPr>
              <a:t> </a:t>
            </a:r>
          </a:p>
          <a:p>
            <a:pPr marL="97790" marR="58420" algn="l">
              <a:spcBef>
                <a:spcPts val="0"/>
              </a:spcBef>
              <a:spcAft>
                <a:spcPts val="0"/>
              </a:spcAft>
            </a:pPr>
            <a:r>
              <a:rPr lang="en-US" i="1" dirty="0">
                <a:effectLst/>
                <a:latin typeface="Arial" panose="020B0604020202020204" pitchFamily="34" charset="0"/>
                <a:ea typeface="Arial" panose="020B0604020202020204" pitchFamily="34" charset="0"/>
              </a:rPr>
              <a:t>When pairs are finished:</a:t>
            </a:r>
            <a:r>
              <a:rPr lang="en-US" dirty="0">
                <a:effectLst/>
                <a:latin typeface="Arial" panose="020B0604020202020204" pitchFamily="34" charset="0"/>
                <a:ea typeface="Arial" panose="020B0604020202020204" pitchFamily="34" charset="0"/>
              </a:rPr>
              <a:t> We will come back to the bottom half later in the module. </a:t>
            </a:r>
            <a:endParaRPr lang="en-US" dirty="0">
              <a:latin typeface="Arial" panose="020B0604020202020204" pitchFamily="34" charset="0"/>
              <a:ea typeface="Arial" panose="020B0604020202020204" pitchFamily="34" charset="0"/>
            </a:endParaRPr>
          </a:p>
          <a:p>
            <a:pPr marL="97790" marR="58420" algn="l">
              <a:spcBef>
                <a:spcPts val="0"/>
              </a:spcBef>
              <a:spcAft>
                <a:spcPts val="0"/>
              </a:spcAft>
            </a:pPr>
            <a:endParaRPr lang="en-US" dirty="0">
              <a:effectLst/>
              <a:latin typeface="Arial" panose="020B0604020202020204" pitchFamily="34" charset="0"/>
              <a:ea typeface="Calibri" panose="020F0502020204030204" pitchFamily="34" charset="0"/>
            </a:endParaRPr>
          </a:p>
          <a:p>
            <a:pPr marL="97790" marR="58420" algn="l">
              <a:spcBef>
                <a:spcPts val="0"/>
              </a:spcBef>
              <a:spcAft>
                <a:spcPts val="0"/>
              </a:spcAft>
            </a:pPr>
            <a:r>
              <a:rPr lang="en-US" dirty="0">
                <a:latin typeface="Arial" panose="020B0604020202020204" pitchFamily="34" charset="0"/>
                <a:ea typeface="Calibri" panose="020F0502020204030204" pitchFamily="34" charset="0"/>
              </a:rPr>
              <a:t>With</a:t>
            </a:r>
            <a:r>
              <a:rPr lang="en-US" dirty="0">
                <a:effectLst/>
                <a:latin typeface="Arial" panose="020B0604020202020204" pitchFamily="34" charset="0"/>
                <a:ea typeface="Calibri" panose="020F0502020204030204" pitchFamily="34" charset="0"/>
              </a:rPr>
              <a:t> your Collaborative Team members, share one differentiated instruction strategy you currently use with your students. Use the top section of </a:t>
            </a:r>
            <a:r>
              <a:rPr lang="en-US" b="1" dirty="0">
                <a:effectLst/>
                <a:latin typeface="Arial" panose="020B0604020202020204" pitchFamily="34" charset="0"/>
                <a:ea typeface="Calibri" panose="020F0502020204030204" pitchFamily="34" charset="0"/>
              </a:rPr>
              <a:t>Handout 5: </a:t>
            </a:r>
            <a:r>
              <a:rPr lang="en-US" b="1" spc="-20" dirty="0">
                <a:effectLst/>
                <a:latin typeface="Arial" panose="020B0604020202020204" pitchFamily="34" charset="0"/>
                <a:ea typeface="Calibri" panose="020F0502020204030204" pitchFamily="34" charset="0"/>
              </a:rPr>
              <a:t>Strategic Conversations for</a:t>
            </a:r>
            <a:r>
              <a:rPr lang="en-US" b="1" dirty="0">
                <a:effectLst/>
                <a:latin typeface="Arial" panose="020B0604020202020204" pitchFamily="34" charset="0"/>
                <a:ea typeface="Calibri" panose="020F0502020204030204" pitchFamily="34" charset="0"/>
              </a:rPr>
              <a:t> Differentiation </a:t>
            </a:r>
            <a:r>
              <a:rPr lang="en-US" dirty="0">
                <a:effectLst/>
                <a:latin typeface="Arial" panose="020B0604020202020204" pitchFamily="34" charset="0"/>
                <a:ea typeface="Calibri" panose="020F0502020204030204" pitchFamily="34" charset="0"/>
              </a:rPr>
              <a:t>to record the shared strategies.  </a:t>
            </a:r>
          </a:p>
          <a:p>
            <a:pPr marL="0" marR="0"/>
            <a:r>
              <a:rPr lang="en-US" dirty="0">
                <a:latin typeface="Arial" panose="020B0604020202020204" pitchFamily="34" charset="0"/>
                <a:cs typeface="Arial" panose="020B0604020202020204" pitchFamily="34" charset="0"/>
              </a:rPr>
              <a:t> </a:t>
            </a:r>
          </a:p>
          <a:p>
            <a:pPr marL="97790" marR="58420" algn="l">
              <a:spcBef>
                <a:spcPts val="0"/>
              </a:spcBef>
              <a:spcAft>
                <a:spcPts val="0"/>
              </a:spcAft>
            </a:pPr>
            <a:endParaRPr lang="en-US" dirty="0">
              <a:effectLst/>
              <a:latin typeface="Arial" panose="020B0604020202020204" pitchFamily="34" charset="0"/>
              <a:ea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6172200" y="8488363"/>
            <a:ext cx="423863" cy="458787"/>
          </a:xfrm>
          <a:noFill/>
          <a:ln>
            <a:noFill/>
          </a:ln>
        </p:spPr>
        <p:txBody>
          <a:bodyPr/>
          <a:lstStyle/>
          <a:p>
            <a:fld id="{9929FC0D-A47D-45E4-8996-D6B40B13F0D0}" type="slidenum">
              <a:rPr lang="en-US" smtClean="0">
                <a:latin typeface="Arial" panose="020B0604020202020204" pitchFamily="34" charset="0"/>
                <a:cs typeface="Arial" panose="020B0604020202020204" pitchFamily="34" charset="0"/>
              </a:rPr>
              <a:t>8</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443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11163"/>
            <a:ext cx="5486400" cy="3086100"/>
          </a:xfrm>
        </p:spPr>
      </p:sp>
      <p:sp>
        <p:nvSpPr>
          <p:cNvPr id="3" name="Notes Placeholder 2"/>
          <p:cNvSpPr>
            <a:spLocks noGrp="1"/>
          </p:cNvSpPr>
          <p:nvPr>
            <p:ph type="body" idx="1"/>
          </p:nvPr>
        </p:nvSpPr>
        <p:spPr>
          <a:xfrm>
            <a:off x="685800" y="3602636"/>
            <a:ext cx="5486400" cy="3600450"/>
          </a:xfrm>
        </p:spPr>
        <p:txBody>
          <a:bodyPr/>
          <a:lstStyle/>
          <a:p>
            <a:r>
              <a:rPr lang="en-US" dirty="0">
                <a:latin typeface="Arial" panose="020B0604020202020204" pitchFamily="34" charset="0"/>
                <a:ea typeface="Arial" panose="020B0604020202020204" pitchFamily="34" charset="0"/>
              </a:rPr>
              <a:t>We will be working with the </a:t>
            </a:r>
            <a:r>
              <a:rPr lang="en-US" b="1" dirty="0">
                <a:latin typeface="Arial" panose="020B0604020202020204" pitchFamily="34" charset="0"/>
                <a:ea typeface="Arial" panose="020B0604020202020204" pitchFamily="34" charset="0"/>
              </a:rPr>
              <a:t>Differentiation Guide</a:t>
            </a:r>
            <a:r>
              <a:rPr lang="en-US" dirty="0">
                <a:latin typeface="Arial" panose="020B0604020202020204" pitchFamily="34" charset="0"/>
                <a:ea typeface="Arial" panose="020B0604020202020204" pitchFamily="34" charset="0"/>
              </a:rPr>
              <a:t>. </a:t>
            </a:r>
            <a:r>
              <a:rPr lang="en-US" dirty="0">
                <a:latin typeface="Arial" panose="020B0604020202020204" pitchFamily="34" charset="0"/>
                <a:cs typeface="Arial" panose="020B0604020202020204" pitchFamily="34" charset="0"/>
              </a:rPr>
              <a:t>Skimming is a previewing strategy to give you the big picture of a text. </a:t>
            </a:r>
            <a:r>
              <a:rPr lang="en-US" dirty="0">
                <a:latin typeface="Arial" panose="020B0604020202020204" pitchFamily="34" charset="0"/>
                <a:ea typeface="Arial" panose="020B0604020202020204" pitchFamily="34" charset="0"/>
              </a:rPr>
              <a:t>T</a:t>
            </a:r>
            <a:r>
              <a:rPr lang="en-US" dirty="0">
                <a:effectLst/>
                <a:latin typeface="Arial" panose="020B0604020202020204" pitchFamily="34" charset="0"/>
                <a:ea typeface="Arial" panose="020B0604020202020204" pitchFamily="34" charset="0"/>
              </a:rPr>
              <a:t>ake a moment and skim the table of contents and pages of the guide. </a:t>
            </a:r>
          </a:p>
          <a:p>
            <a:endParaRPr lang="en-US" sz="1200" i="1" dirty="0">
              <a:latin typeface="Arial" panose="020B0604020202020204" pitchFamily="34" charset="0"/>
              <a:ea typeface="Arial" panose="020B0604020202020204" pitchFamily="34" charset="0"/>
            </a:endParaRPr>
          </a:p>
          <a:p>
            <a:r>
              <a:rPr lang="en-US" sz="1200" i="1" dirty="0">
                <a:effectLst/>
                <a:latin typeface="Arial" panose="020B0604020202020204" pitchFamily="34" charset="0"/>
                <a:ea typeface="Arial" panose="020B0604020202020204" pitchFamily="34" charset="0"/>
              </a:rPr>
              <a:t>When participants are finished skimming the guide:</a:t>
            </a:r>
            <a:r>
              <a:rPr lang="en-US" sz="1200" dirty="0">
                <a:effectLst/>
                <a:latin typeface="Arial" panose="020B0604020202020204" pitchFamily="34" charset="0"/>
                <a:ea typeface="Arial" panose="020B0604020202020204" pitchFamily="34" charset="0"/>
              </a:rPr>
              <a:t> We are beginning with an overview to identify Universal Design for Learning or UDL, differentiated instruction, and how the practices and principles of UDL link with differentiated instruction. </a:t>
            </a:r>
            <a:endParaRPr lang="en-US" sz="1100" dirty="0">
              <a:effectLst/>
              <a:latin typeface="Arial" panose="020B0604020202020204" pitchFamily="34" charset="0"/>
              <a:ea typeface="Arial" panose="020B0604020202020204" pitchFamily="34" charset="0"/>
            </a:endParaRPr>
          </a:p>
          <a:p>
            <a:endParaRPr lang="en-US" dirty="0">
              <a:latin typeface="Arial" panose="020B0604020202020204" pitchFamily="34" charset="0"/>
              <a:ea typeface="Arial" panose="020B0604020202020204" pitchFamily="34" charset="0"/>
            </a:endParaRPr>
          </a:p>
          <a:p>
            <a:endParaRPr lang="en-US" dirty="0">
              <a:latin typeface="Arial" panose="020B0604020202020204" pitchFamily="34" charset="0"/>
              <a:ea typeface="Arial" panose="020B0604020202020204" pitchFamily="34" charset="0"/>
            </a:endParaRPr>
          </a:p>
          <a:p>
            <a:endParaRPr lang="en-US" dirty="0">
              <a:effectLst/>
              <a:latin typeface="Arial" panose="020B0604020202020204" pitchFamily="34" charset="0"/>
              <a:ea typeface="Arial" panose="020B0604020202020204" pitchFamily="34" charset="0"/>
            </a:endParaRPr>
          </a:p>
          <a:p>
            <a:endParaRPr lang="en-US" sz="1000" dirty="0">
              <a:latin typeface="Arial" panose="020B0604020202020204" pitchFamily="34" charset="0"/>
            </a:endParaRPr>
          </a:p>
          <a:p>
            <a:endParaRPr lang="en-US" sz="1000" dirty="0">
              <a:latin typeface="Arial" panose="020B0604020202020204" pitchFamily="34" charset="0"/>
            </a:endParaRPr>
          </a:p>
          <a:p>
            <a:endParaRPr lang="en-US" dirty="0">
              <a:solidFill>
                <a:srgbClr val="333333"/>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6083299" y="8450263"/>
            <a:ext cx="512763" cy="458787"/>
          </a:xfrm>
          <a:noFill/>
          <a:ln>
            <a:noFill/>
          </a:ln>
        </p:spPr>
        <p:txBody>
          <a:bodyPr/>
          <a:lstStyle/>
          <a:p>
            <a:fld id="{9929FC0D-A47D-45E4-8996-D6B40B13F0D0}" type="slidenum">
              <a:rPr lang="en-US" smtClean="0">
                <a:latin typeface="Arial" panose="020B0604020202020204" pitchFamily="34" charset="0"/>
                <a:cs typeface="Arial" panose="020B0604020202020204" pitchFamily="34" charset="0"/>
              </a:rPr>
              <a:t>9</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0055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2AAFC-50D0-3464-66D5-BB5F9854E5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54538F-03E6-18C3-3129-E281FE6911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5F8B50-2C78-5906-8A6D-441341E27A08}"/>
              </a:ext>
            </a:extLst>
          </p:cNvPr>
          <p:cNvSpPr>
            <a:spLocks noGrp="1"/>
          </p:cNvSpPr>
          <p:nvPr>
            <p:ph type="dt" sz="half" idx="10"/>
          </p:nvPr>
        </p:nvSpPr>
        <p:spPr/>
        <p:txBody>
          <a:bodyPr/>
          <a:lstStyle/>
          <a:p>
            <a:fld id="{2DF3A171-EDE1-490F-BED9-245A9A650C4C}" type="datetimeFigureOut">
              <a:rPr lang="en-US" smtClean="0"/>
              <a:t>5/27/2023</a:t>
            </a:fld>
            <a:endParaRPr lang="en-US"/>
          </a:p>
        </p:txBody>
      </p:sp>
      <p:sp>
        <p:nvSpPr>
          <p:cNvPr id="5" name="Footer Placeholder 4">
            <a:extLst>
              <a:ext uri="{FF2B5EF4-FFF2-40B4-BE49-F238E27FC236}">
                <a16:creationId xmlns:a16="http://schemas.microsoft.com/office/drawing/2014/main" id="{53714FB6-FD78-FF32-875E-50178444A6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C8206-536B-6A7E-FDCA-4A883C34C19E}"/>
              </a:ext>
            </a:extLst>
          </p:cNvPr>
          <p:cNvSpPr>
            <a:spLocks noGrp="1"/>
          </p:cNvSpPr>
          <p:nvPr>
            <p:ph type="sldNum" sz="quarter" idx="12"/>
          </p:nvPr>
        </p:nvSpPr>
        <p:spPr/>
        <p:txBody>
          <a:bodyPr/>
          <a:lstStyle/>
          <a:p>
            <a:fld id="{B009FBC2-6B5C-463E-A6F9-0A382561EB59}" type="slidenum">
              <a:rPr lang="en-US" smtClean="0"/>
              <a:t>‹#›</a:t>
            </a:fld>
            <a:endParaRPr lang="en-US"/>
          </a:p>
        </p:txBody>
      </p:sp>
    </p:spTree>
    <p:extLst>
      <p:ext uri="{BB962C8B-B14F-4D97-AF65-F5344CB8AC3E}">
        <p14:creationId xmlns:p14="http://schemas.microsoft.com/office/powerpoint/2010/main" val="280464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9E008-4C80-9190-1CB6-52F4572F89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5865C9-B77B-FE25-5924-083DB58D77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9C0D04-9323-EA1C-CA18-0CD1629972AF}"/>
              </a:ext>
            </a:extLst>
          </p:cNvPr>
          <p:cNvSpPr>
            <a:spLocks noGrp="1"/>
          </p:cNvSpPr>
          <p:nvPr>
            <p:ph type="dt" sz="half" idx="10"/>
          </p:nvPr>
        </p:nvSpPr>
        <p:spPr/>
        <p:txBody>
          <a:bodyPr/>
          <a:lstStyle/>
          <a:p>
            <a:fld id="{2DF3A171-EDE1-490F-BED9-245A9A650C4C}" type="datetimeFigureOut">
              <a:rPr lang="en-US" smtClean="0"/>
              <a:t>5/27/2023</a:t>
            </a:fld>
            <a:endParaRPr lang="en-US"/>
          </a:p>
        </p:txBody>
      </p:sp>
      <p:sp>
        <p:nvSpPr>
          <p:cNvPr id="5" name="Footer Placeholder 4">
            <a:extLst>
              <a:ext uri="{FF2B5EF4-FFF2-40B4-BE49-F238E27FC236}">
                <a16:creationId xmlns:a16="http://schemas.microsoft.com/office/drawing/2014/main" id="{2FBAE3E2-7C7C-A82E-F965-AD225851C1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9D9610-62DD-CC0B-E8C7-3B86F9A52284}"/>
              </a:ext>
            </a:extLst>
          </p:cNvPr>
          <p:cNvSpPr>
            <a:spLocks noGrp="1"/>
          </p:cNvSpPr>
          <p:nvPr>
            <p:ph type="sldNum" sz="quarter" idx="12"/>
          </p:nvPr>
        </p:nvSpPr>
        <p:spPr/>
        <p:txBody>
          <a:bodyPr/>
          <a:lstStyle/>
          <a:p>
            <a:fld id="{B009FBC2-6B5C-463E-A6F9-0A382561EB59}" type="slidenum">
              <a:rPr lang="en-US" smtClean="0"/>
              <a:t>‹#›</a:t>
            </a:fld>
            <a:endParaRPr lang="en-US"/>
          </a:p>
        </p:txBody>
      </p:sp>
    </p:spTree>
    <p:extLst>
      <p:ext uri="{BB962C8B-B14F-4D97-AF65-F5344CB8AC3E}">
        <p14:creationId xmlns:p14="http://schemas.microsoft.com/office/powerpoint/2010/main" val="1357120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236D1E-392D-2875-1362-6F2315689D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62B752-4EBF-92E3-AE0C-44B77DFC93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817E18-D74D-96E2-18CD-EC4A21F20730}"/>
              </a:ext>
            </a:extLst>
          </p:cNvPr>
          <p:cNvSpPr>
            <a:spLocks noGrp="1"/>
          </p:cNvSpPr>
          <p:nvPr>
            <p:ph type="dt" sz="half" idx="10"/>
          </p:nvPr>
        </p:nvSpPr>
        <p:spPr/>
        <p:txBody>
          <a:bodyPr/>
          <a:lstStyle/>
          <a:p>
            <a:fld id="{2DF3A171-EDE1-490F-BED9-245A9A650C4C}" type="datetimeFigureOut">
              <a:rPr lang="en-US" smtClean="0"/>
              <a:t>5/27/2023</a:t>
            </a:fld>
            <a:endParaRPr lang="en-US"/>
          </a:p>
        </p:txBody>
      </p:sp>
      <p:sp>
        <p:nvSpPr>
          <p:cNvPr id="5" name="Footer Placeholder 4">
            <a:extLst>
              <a:ext uri="{FF2B5EF4-FFF2-40B4-BE49-F238E27FC236}">
                <a16:creationId xmlns:a16="http://schemas.microsoft.com/office/drawing/2014/main" id="{CAF1ABCA-2663-0534-1813-3EC3024B47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0B9A50-375F-B141-9DC0-5831DA45A407}"/>
              </a:ext>
            </a:extLst>
          </p:cNvPr>
          <p:cNvSpPr>
            <a:spLocks noGrp="1"/>
          </p:cNvSpPr>
          <p:nvPr>
            <p:ph type="sldNum" sz="quarter" idx="12"/>
          </p:nvPr>
        </p:nvSpPr>
        <p:spPr/>
        <p:txBody>
          <a:bodyPr/>
          <a:lstStyle/>
          <a:p>
            <a:fld id="{B009FBC2-6B5C-463E-A6F9-0A382561EB59}" type="slidenum">
              <a:rPr lang="en-US" smtClean="0"/>
              <a:t>‹#›</a:t>
            </a:fld>
            <a:endParaRPr lang="en-US"/>
          </a:p>
        </p:txBody>
      </p:sp>
    </p:spTree>
    <p:extLst>
      <p:ext uri="{BB962C8B-B14F-4D97-AF65-F5344CB8AC3E}">
        <p14:creationId xmlns:p14="http://schemas.microsoft.com/office/powerpoint/2010/main" val="124335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372588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222859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758599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322255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024766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218568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272410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782757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E5B34-3A56-3C64-2ADA-C5BA6D1BC5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B10EE0-9915-2D8F-D85E-C69ECCF6CD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6CCE94-17D9-D16C-9106-2EFE8ABFDF33}"/>
              </a:ext>
            </a:extLst>
          </p:cNvPr>
          <p:cNvSpPr>
            <a:spLocks noGrp="1"/>
          </p:cNvSpPr>
          <p:nvPr>
            <p:ph type="dt" sz="half" idx="10"/>
          </p:nvPr>
        </p:nvSpPr>
        <p:spPr/>
        <p:txBody>
          <a:bodyPr/>
          <a:lstStyle/>
          <a:p>
            <a:fld id="{2DF3A171-EDE1-490F-BED9-245A9A650C4C}" type="datetimeFigureOut">
              <a:rPr lang="en-US" smtClean="0"/>
              <a:t>5/27/2023</a:t>
            </a:fld>
            <a:endParaRPr lang="en-US"/>
          </a:p>
        </p:txBody>
      </p:sp>
      <p:sp>
        <p:nvSpPr>
          <p:cNvPr id="5" name="Footer Placeholder 4">
            <a:extLst>
              <a:ext uri="{FF2B5EF4-FFF2-40B4-BE49-F238E27FC236}">
                <a16:creationId xmlns:a16="http://schemas.microsoft.com/office/drawing/2014/main" id="{A336E5A0-F2DF-D1E7-46B6-DE858D725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60A32F-93D7-EF5D-B9FC-E9B0CA7A7228}"/>
              </a:ext>
            </a:extLst>
          </p:cNvPr>
          <p:cNvSpPr>
            <a:spLocks noGrp="1"/>
          </p:cNvSpPr>
          <p:nvPr>
            <p:ph type="sldNum" sz="quarter" idx="12"/>
          </p:nvPr>
        </p:nvSpPr>
        <p:spPr/>
        <p:txBody>
          <a:bodyPr/>
          <a:lstStyle/>
          <a:p>
            <a:fld id="{B009FBC2-6B5C-463E-A6F9-0A382561EB59}" type="slidenum">
              <a:rPr lang="en-US" smtClean="0"/>
              <a:t>‹#›</a:t>
            </a:fld>
            <a:endParaRPr lang="en-US"/>
          </a:p>
        </p:txBody>
      </p:sp>
    </p:spTree>
    <p:extLst>
      <p:ext uri="{BB962C8B-B14F-4D97-AF65-F5344CB8AC3E}">
        <p14:creationId xmlns:p14="http://schemas.microsoft.com/office/powerpoint/2010/main" val="19908819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039153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5944057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573000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810C-744E-EE40-2BA1-6B51A7EA2D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9D89EE-3FE5-E2BB-29E5-806A274FE5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2523AB-398F-E297-F2A4-7C31175287F1}"/>
              </a:ext>
            </a:extLst>
          </p:cNvPr>
          <p:cNvSpPr>
            <a:spLocks noGrp="1"/>
          </p:cNvSpPr>
          <p:nvPr>
            <p:ph type="dt" sz="half" idx="10"/>
          </p:nvPr>
        </p:nvSpPr>
        <p:spPr/>
        <p:txBody>
          <a:bodyPr/>
          <a:lstStyle/>
          <a:p>
            <a:fld id="{2DF3A171-EDE1-490F-BED9-245A9A650C4C}" type="datetimeFigureOut">
              <a:rPr lang="en-US" smtClean="0"/>
              <a:t>5/27/2023</a:t>
            </a:fld>
            <a:endParaRPr lang="en-US"/>
          </a:p>
        </p:txBody>
      </p:sp>
      <p:sp>
        <p:nvSpPr>
          <p:cNvPr id="5" name="Footer Placeholder 4">
            <a:extLst>
              <a:ext uri="{FF2B5EF4-FFF2-40B4-BE49-F238E27FC236}">
                <a16:creationId xmlns:a16="http://schemas.microsoft.com/office/drawing/2014/main" id="{F79DE542-05E1-6F6E-5EBA-DD32C368D1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4C780-1593-7274-984F-F84DEC589F57}"/>
              </a:ext>
            </a:extLst>
          </p:cNvPr>
          <p:cNvSpPr>
            <a:spLocks noGrp="1"/>
          </p:cNvSpPr>
          <p:nvPr>
            <p:ph type="sldNum" sz="quarter" idx="12"/>
          </p:nvPr>
        </p:nvSpPr>
        <p:spPr/>
        <p:txBody>
          <a:bodyPr/>
          <a:lstStyle/>
          <a:p>
            <a:fld id="{B009FBC2-6B5C-463E-A6F9-0A382561EB59}" type="slidenum">
              <a:rPr lang="en-US" smtClean="0"/>
              <a:t>‹#›</a:t>
            </a:fld>
            <a:endParaRPr lang="en-US"/>
          </a:p>
        </p:txBody>
      </p:sp>
    </p:spTree>
    <p:extLst>
      <p:ext uri="{BB962C8B-B14F-4D97-AF65-F5344CB8AC3E}">
        <p14:creationId xmlns:p14="http://schemas.microsoft.com/office/powerpoint/2010/main" val="1927005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CC6E4-6A6B-D39C-F3AE-8E5E323459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97E97F-5EFD-0279-1BEE-98CA528F3E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449884-694F-22CF-099A-193639DB82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C67D77-A7A1-9938-0A61-B5D1F3831BA1}"/>
              </a:ext>
            </a:extLst>
          </p:cNvPr>
          <p:cNvSpPr>
            <a:spLocks noGrp="1"/>
          </p:cNvSpPr>
          <p:nvPr>
            <p:ph type="dt" sz="half" idx="10"/>
          </p:nvPr>
        </p:nvSpPr>
        <p:spPr/>
        <p:txBody>
          <a:bodyPr/>
          <a:lstStyle/>
          <a:p>
            <a:fld id="{2DF3A171-EDE1-490F-BED9-245A9A650C4C}" type="datetimeFigureOut">
              <a:rPr lang="en-US" smtClean="0"/>
              <a:t>5/27/2023</a:t>
            </a:fld>
            <a:endParaRPr lang="en-US"/>
          </a:p>
        </p:txBody>
      </p:sp>
      <p:sp>
        <p:nvSpPr>
          <p:cNvPr id="6" name="Footer Placeholder 5">
            <a:extLst>
              <a:ext uri="{FF2B5EF4-FFF2-40B4-BE49-F238E27FC236}">
                <a16:creationId xmlns:a16="http://schemas.microsoft.com/office/drawing/2014/main" id="{76C24A0D-B5B2-2E0B-5C69-D688C3B08B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7FBAB0-D79D-5F3B-0473-E757B9EA92F3}"/>
              </a:ext>
            </a:extLst>
          </p:cNvPr>
          <p:cNvSpPr>
            <a:spLocks noGrp="1"/>
          </p:cNvSpPr>
          <p:nvPr>
            <p:ph type="sldNum" sz="quarter" idx="12"/>
          </p:nvPr>
        </p:nvSpPr>
        <p:spPr/>
        <p:txBody>
          <a:bodyPr/>
          <a:lstStyle/>
          <a:p>
            <a:fld id="{B009FBC2-6B5C-463E-A6F9-0A382561EB59}" type="slidenum">
              <a:rPr lang="en-US" smtClean="0"/>
              <a:t>‹#›</a:t>
            </a:fld>
            <a:endParaRPr lang="en-US"/>
          </a:p>
        </p:txBody>
      </p:sp>
    </p:spTree>
    <p:extLst>
      <p:ext uri="{BB962C8B-B14F-4D97-AF65-F5344CB8AC3E}">
        <p14:creationId xmlns:p14="http://schemas.microsoft.com/office/powerpoint/2010/main" val="2127347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28D46-77A3-9154-5E5D-3FB62F8503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F7C3C6-0F70-946B-67A0-4C9B7FEC05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7202C3-CD70-1E7B-0BF8-DF84E6A88C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5C5B42-F063-1DF2-3DB1-5DD4D037D4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E576BA-F53F-E680-350F-E97E0DE27B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452B13-76ED-0B73-794F-CCFDF4DC267E}"/>
              </a:ext>
            </a:extLst>
          </p:cNvPr>
          <p:cNvSpPr>
            <a:spLocks noGrp="1"/>
          </p:cNvSpPr>
          <p:nvPr>
            <p:ph type="dt" sz="half" idx="10"/>
          </p:nvPr>
        </p:nvSpPr>
        <p:spPr/>
        <p:txBody>
          <a:bodyPr/>
          <a:lstStyle/>
          <a:p>
            <a:fld id="{2DF3A171-EDE1-490F-BED9-245A9A650C4C}" type="datetimeFigureOut">
              <a:rPr lang="en-US" smtClean="0"/>
              <a:t>5/27/2023</a:t>
            </a:fld>
            <a:endParaRPr lang="en-US"/>
          </a:p>
        </p:txBody>
      </p:sp>
      <p:sp>
        <p:nvSpPr>
          <p:cNvPr id="8" name="Footer Placeholder 7">
            <a:extLst>
              <a:ext uri="{FF2B5EF4-FFF2-40B4-BE49-F238E27FC236}">
                <a16:creationId xmlns:a16="http://schemas.microsoft.com/office/drawing/2014/main" id="{27DE5DD0-3125-57AA-E487-2F88AD83AA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1211D4-763E-9769-F0AF-CB1163A05574}"/>
              </a:ext>
            </a:extLst>
          </p:cNvPr>
          <p:cNvSpPr>
            <a:spLocks noGrp="1"/>
          </p:cNvSpPr>
          <p:nvPr>
            <p:ph type="sldNum" sz="quarter" idx="12"/>
          </p:nvPr>
        </p:nvSpPr>
        <p:spPr/>
        <p:txBody>
          <a:bodyPr/>
          <a:lstStyle/>
          <a:p>
            <a:fld id="{B009FBC2-6B5C-463E-A6F9-0A382561EB59}" type="slidenum">
              <a:rPr lang="en-US" smtClean="0"/>
              <a:t>‹#›</a:t>
            </a:fld>
            <a:endParaRPr lang="en-US"/>
          </a:p>
        </p:txBody>
      </p:sp>
    </p:spTree>
    <p:extLst>
      <p:ext uri="{BB962C8B-B14F-4D97-AF65-F5344CB8AC3E}">
        <p14:creationId xmlns:p14="http://schemas.microsoft.com/office/powerpoint/2010/main" val="461560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6E226-DB52-CD65-8FB0-AA53606779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B0357A-6CB5-E55D-8E03-8FD8C6FD0878}"/>
              </a:ext>
            </a:extLst>
          </p:cNvPr>
          <p:cNvSpPr>
            <a:spLocks noGrp="1"/>
          </p:cNvSpPr>
          <p:nvPr>
            <p:ph type="dt" sz="half" idx="10"/>
          </p:nvPr>
        </p:nvSpPr>
        <p:spPr/>
        <p:txBody>
          <a:bodyPr/>
          <a:lstStyle/>
          <a:p>
            <a:fld id="{2DF3A171-EDE1-490F-BED9-245A9A650C4C}" type="datetimeFigureOut">
              <a:rPr lang="en-US" smtClean="0"/>
              <a:t>5/27/2023</a:t>
            </a:fld>
            <a:endParaRPr lang="en-US"/>
          </a:p>
        </p:txBody>
      </p:sp>
      <p:sp>
        <p:nvSpPr>
          <p:cNvPr id="4" name="Footer Placeholder 3">
            <a:extLst>
              <a:ext uri="{FF2B5EF4-FFF2-40B4-BE49-F238E27FC236}">
                <a16:creationId xmlns:a16="http://schemas.microsoft.com/office/drawing/2014/main" id="{264BF2DB-00B2-372C-FD3B-B05B9E0578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F86E5A-66FB-AD5B-7012-AB227A87DF60}"/>
              </a:ext>
            </a:extLst>
          </p:cNvPr>
          <p:cNvSpPr>
            <a:spLocks noGrp="1"/>
          </p:cNvSpPr>
          <p:nvPr>
            <p:ph type="sldNum" sz="quarter" idx="12"/>
          </p:nvPr>
        </p:nvSpPr>
        <p:spPr/>
        <p:txBody>
          <a:bodyPr/>
          <a:lstStyle/>
          <a:p>
            <a:fld id="{B009FBC2-6B5C-463E-A6F9-0A382561EB59}" type="slidenum">
              <a:rPr lang="en-US" smtClean="0"/>
              <a:t>‹#›</a:t>
            </a:fld>
            <a:endParaRPr lang="en-US"/>
          </a:p>
        </p:txBody>
      </p:sp>
    </p:spTree>
    <p:extLst>
      <p:ext uri="{BB962C8B-B14F-4D97-AF65-F5344CB8AC3E}">
        <p14:creationId xmlns:p14="http://schemas.microsoft.com/office/powerpoint/2010/main" val="3889945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36B527-DC27-2B44-FDEF-6BEC724228C9}"/>
              </a:ext>
            </a:extLst>
          </p:cNvPr>
          <p:cNvSpPr>
            <a:spLocks noGrp="1"/>
          </p:cNvSpPr>
          <p:nvPr>
            <p:ph type="dt" sz="half" idx="10"/>
          </p:nvPr>
        </p:nvSpPr>
        <p:spPr/>
        <p:txBody>
          <a:bodyPr/>
          <a:lstStyle/>
          <a:p>
            <a:fld id="{2DF3A171-EDE1-490F-BED9-245A9A650C4C}" type="datetimeFigureOut">
              <a:rPr lang="en-US" smtClean="0"/>
              <a:t>5/27/2023</a:t>
            </a:fld>
            <a:endParaRPr lang="en-US"/>
          </a:p>
        </p:txBody>
      </p:sp>
      <p:sp>
        <p:nvSpPr>
          <p:cNvPr id="3" name="Footer Placeholder 2">
            <a:extLst>
              <a:ext uri="{FF2B5EF4-FFF2-40B4-BE49-F238E27FC236}">
                <a16:creationId xmlns:a16="http://schemas.microsoft.com/office/drawing/2014/main" id="{496C024E-D4DA-C199-20E6-CE1E718D03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EBCD3D-F3B7-0B53-ABA0-B211AFD4ED2F}"/>
              </a:ext>
            </a:extLst>
          </p:cNvPr>
          <p:cNvSpPr>
            <a:spLocks noGrp="1"/>
          </p:cNvSpPr>
          <p:nvPr>
            <p:ph type="sldNum" sz="quarter" idx="12"/>
          </p:nvPr>
        </p:nvSpPr>
        <p:spPr/>
        <p:txBody>
          <a:bodyPr/>
          <a:lstStyle/>
          <a:p>
            <a:fld id="{B009FBC2-6B5C-463E-A6F9-0A382561EB59}" type="slidenum">
              <a:rPr lang="en-US" smtClean="0"/>
              <a:t>‹#›</a:t>
            </a:fld>
            <a:endParaRPr lang="en-US"/>
          </a:p>
        </p:txBody>
      </p:sp>
    </p:spTree>
    <p:extLst>
      <p:ext uri="{BB962C8B-B14F-4D97-AF65-F5344CB8AC3E}">
        <p14:creationId xmlns:p14="http://schemas.microsoft.com/office/powerpoint/2010/main" val="2145482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2DB86-6053-BB79-8909-62016D8DDC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EC5307-3BD6-640C-33C8-0A33882289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4F0B7C-38E9-FD4A-2F63-9DE0583991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A60800-D45D-1EC5-D618-8AC62CDB4E7D}"/>
              </a:ext>
            </a:extLst>
          </p:cNvPr>
          <p:cNvSpPr>
            <a:spLocks noGrp="1"/>
          </p:cNvSpPr>
          <p:nvPr>
            <p:ph type="dt" sz="half" idx="10"/>
          </p:nvPr>
        </p:nvSpPr>
        <p:spPr/>
        <p:txBody>
          <a:bodyPr/>
          <a:lstStyle/>
          <a:p>
            <a:fld id="{2DF3A171-EDE1-490F-BED9-245A9A650C4C}" type="datetimeFigureOut">
              <a:rPr lang="en-US" smtClean="0"/>
              <a:t>5/27/2023</a:t>
            </a:fld>
            <a:endParaRPr lang="en-US"/>
          </a:p>
        </p:txBody>
      </p:sp>
      <p:sp>
        <p:nvSpPr>
          <p:cNvPr id="6" name="Footer Placeholder 5">
            <a:extLst>
              <a:ext uri="{FF2B5EF4-FFF2-40B4-BE49-F238E27FC236}">
                <a16:creationId xmlns:a16="http://schemas.microsoft.com/office/drawing/2014/main" id="{DDFCDEDB-F337-EF40-67ED-59D384D9AA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7B8F62-E524-2DE6-9676-E5D6CC5EF778}"/>
              </a:ext>
            </a:extLst>
          </p:cNvPr>
          <p:cNvSpPr>
            <a:spLocks noGrp="1"/>
          </p:cNvSpPr>
          <p:nvPr>
            <p:ph type="sldNum" sz="quarter" idx="12"/>
          </p:nvPr>
        </p:nvSpPr>
        <p:spPr/>
        <p:txBody>
          <a:bodyPr/>
          <a:lstStyle/>
          <a:p>
            <a:fld id="{B009FBC2-6B5C-463E-A6F9-0A382561EB59}" type="slidenum">
              <a:rPr lang="en-US" smtClean="0"/>
              <a:t>‹#›</a:t>
            </a:fld>
            <a:endParaRPr lang="en-US"/>
          </a:p>
        </p:txBody>
      </p:sp>
    </p:spTree>
    <p:extLst>
      <p:ext uri="{BB962C8B-B14F-4D97-AF65-F5344CB8AC3E}">
        <p14:creationId xmlns:p14="http://schemas.microsoft.com/office/powerpoint/2010/main" val="1458875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35169-8CE5-C321-D5F5-28FB41681C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AC1321-4E50-A4A7-0BE6-24A618640F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AF1C29-A6FB-5619-970F-87EDB3392F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01D2D5-8570-2B94-8E40-825D95F5AEE1}"/>
              </a:ext>
            </a:extLst>
          </p:cNvPr>
          <p:cNvSpPr>
            <a:spLocks noGrp="1"/>
          </p:cNvSpPr>
          <p:nvPr>
            <p:ph type="dt" sz="half" idx="10"/>
          </p:nvPr>
        </p:nvSpPr>
        <p:spPr/>
        <p:txBody>
          <a:bodyPr/>
          <a:lstStyle/>
          <a:p>
            <a:fld id="{2DF3A171-EDE1-490F-BED9-245A9A650C4C}" type="datetimeFigureOut">
              <a:rPr lang="en-US" smtClean="0"/>
              <a:t>5/27/2023</a:t>
            </a:fld>
            <a:endParaRPr lang="en-US"/>
          </a:p>
        </p:txBody>
      </p:sp>
      <p:sp>
        <p:nvSpPr>
          <p:cNvPr id="6" name="Footer Placeholder 5">
            <a:extLst>
              <a:ext uri="{FF2B5EF4-FFF2-40B4-BE49-F238E27FC236}">
                <a16:creationId xmlns:a16="http://schemas.microsoft.com/office/drawing/2014/main" id="{09A4262E-7C36-8E79-14D7-89B5E90B1E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2BF073-E23C-79B0-4628-280B722B3289}"/>
              </a:ext>
            </a:extLst>
          </p:cNvPr>
          <p:cNvSpPr>
            <a:spLocks noGrp="1"/>
          </p:cNvSpPr>
          <p:nvPr>
            <p:ph type="sldNum" sz="quarter" idx="12"/>
          </p:nvPr>
        </p:nvSpPr>
        <p:spPr/>
        <p:txBody>
          <a:bodyPr/>
          <a:lstStyle/>
          <a:p>
            <a:fld id="{B009FBC2-6B5C-463E-A6F9-0A382561EB59}" type="slidenum">
              <a:rPr lang="en-US" smtClean="0"/>
              <a:t>‹#›</a:t>
            </a:fld>
            <a:endParaRPr lang="en-US"/>
          </a:p>
        </p:txBody>
      </p:sp>
    </p:spTree>
    <p:extLst>
      <p:ext uri="{BB962C8B-B14F-4D97-AF65-F5344CB8AC3E}">
        <p14:creationId xmlns:p14="http://schemas.microsoft.com/office/powerpoint/2010/main" val="372619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F32337-B1AD-80B0-2A7E-5F6BF6CA39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F35DE0-18F3-C5A1-8A2D-C935F29453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6AAECD-5FCA-B5E4-417C-FA4ADCC554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F3A171-EDE1-490F-BED9-245A9A650C4C}" type="datetimeFigureOut">
              <a:rPr lang="en-US" smtClean="0"/>
              <a:t>5/27/2023</a:t>
            </a:fld>
            <a:endParaRPr lang="en-US"/>
          </a:p>
        </p:txBody>
      </p:sp>
      <p:sp>
        <p:nvSpPr>
          <p:cNvPr id="5" name="Footer Placeholder 4">
            <a:extLst>
              <a:ext uri="{FF2B5EF4-FFF2-40B4-BE49-F238E27FC236}">
                <a16:creationId xmlns:a16="http://schemas.microsoft.com/office/drawing/2014/main" id="{71BB3D7A-E692-EEB7-746F-14FFDD42AF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4F9B84-B56D-50C5-1E84-33551A68D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9FBC2-6B5C-463E-A6F9-0A382561EB59}" type="slidenum">
              <a:rPr lang="en-US" smtClean="0"/>
              <a:t>‹#›</a:t>
            </a:fld>
            <a:endParaRPr lang="en-US"/>
          </a:p>
        </p:txBody>
      </p:sp>
    </p:spTree>
    <p:extLst>
      <p:ext uri="{BB962C8B-B14F-4D97-AF65-F5344CB8AC3E}">
        <p14:creationId xmlns:p14="http://schemas.microsoft.com/office/powerpoint/2010/main" val="2067433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5/27/2023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8456525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b="0" i="0" u="none"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microsoft.com/office/2007/relationships/hdphoto" Target="../media/hdphoto7.wdp"/><Relationship Id="rId5" Type="http://schemas.openxmlformats.org/officeDocument/2006/relationships/image" Target="../media/image17.png"/><Relationship Id="rId4" Type="http://schemas.microsoft.com/office/2007/relationships/hdphoto" Target="../media/hdphoto6.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microsoft.com/office/2007/relationships/hdphoto" Target="../media/hdphoto9.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microsoft.com/office/2007/relationships/hdphoto" Target="../media/hdphoto10.wdp"/></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8.xml"/><Relationship Id="rId6" Type="http://schemas.microsoft.com/office/2007/relationships/hdphoto" Target="../media/hdphoto12.wdp"/><Relationship Id="rId5" Type="http://schemas.openxmlformats.org/officeDocument/2006/relationships/image" Target="../media/image28.png"/><Relationship Id="rId4" Type="http://schemas.microsoft.com/office/2007/relationships/hdphoto" Target="../media/hdphoto1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sv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18.xml"/><Relationship Id="rId4" Type="http://schemas.openxmlformats.org/officeDocument/2006/relationships/image" Target="../media/image30.sv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18.xml"/><Relationship Id="rId4" Type="http://schemas.openxmlformats.org/officeDocument/2006/relationships/image" Target="../media/image32.sv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18.xml"/><Relationship Id="rId4" Type="http://schemas.microsoft.com/office/2007/relationships/hdphoto" Target="../media/hdphoto13.wdp"/></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18.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7.png"/><Relationship Id="rId12" Type="http://schemas.microsoft.com/office/2007/relationships/hdphoto" Target="../media/hdphoto4.wdp"/><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6.svg"/><Relationship Id="rId11" Type="http://schemas.openxmlformats.org/officeDocument/2006/relationships/image" Target="../media/image9.png"/><Relationship Id="rId5" Type="http://schemas.openxmlformats.org/officeDocument/2006/relationships/image" Target="../media/image5.png"/><Relationship Id="rId15" Type="http://schemas.openxmlformats.org/officeDocument/2006/relationships/image" Target="../media/image11.png"/><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8.png"/><Relationship Id="rId14" Type="http://schemas.microsoft.com/office/2007/relationships/hdphoto" Target="../media/hdphoto5.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FB82E5-9F20-8D66-71C2-34ACAC9046B0}"/>
              </a:ext>
              <a:ext uri="{C183D7F6-B498-43B3-948B-1728B52AA6E4}">
                <adec:decorative xmlns:adec="http://schemas.microsoft.com/office/drawing/2017/decorative" val="1"/>
              </a:ext>
            </a:extLst>
          </p:cNvPr>
          <p:cNvSpPr txBox="1"/>
          <p:nvPr/>
        </p:nvSpPr>
        <p:spPr>
          <a:xfrm>
            <a:off x="0" y="292413"/>
            <a:ext cx="12192000" cy="4299623"/>
          </a:xfrm>
          <a:prstGeom prst="rect">
            <a:avLst/>
          </a:prstGeom>
          <a:solidFill>
            <a:srgbClr val="012369"/>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6" name="TextBox 5">
            <a:extLst>
              <a:ext uri="{FF2B5EF4-FFF2-40B4-BE49-F238E27FC236}">
                <a16:creationId xmlns:a16="http://schemas.microsoft.com/office/drawing/2014/main" id="{717AB5C6-92F9-48CF-BEF2-812CC1220FD9}"/>
              </a:ext>
            </a:extLst>
          </p:cNvPr>
          <p:cNvSpPr txBox="1"/>
          <p:nvPr/>
        </p:nvSpPr>
        <p:spPr>
          <a:xfrm>
            <a:off x="458972" y="1775593"/>
            <a:ext cx="11274056" cy="2308324"/>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Arizona Professional Learning Series:                   Increasing Literacy Achievement                                             for  All Students</a:t>
            </a:r>
            <a:endParaRPr kumimoji="0" lang="en-US" sz="5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DC16AB68-C84C-4F1E-9338-FB6BC56FF727}"/>
              </a:ext>
            </a:extLst>
          </p:cNvPr>
          <p:cNvSpPr txBox="1"/>
          <p:nvPr/>
        </p:nvSpPr>
        <p:spPr>
          <a:xfrm>
            <a:off x="3291325" y="5007909"/>
            <a:ext cx="4966324" cy="160043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0092B1"/>
                </a:solidFill>
                <a:effectLst/>
                <a:uLnTx/>
                <a:uFillTx/>
                <a:latin typeface="Corbel" panose="020B0503020204020204"/>
                <a:ea typeface="+mn-ea"/>
                <a:cs typeface="Arial" panose="020B0604020202020204" pitchFamily="34" charset="0"/>
              </a:rPr>
              <a:t> </a:t>
            </a:r>
            <a:r>
              <a:rPr kumimoji="0" lang="en-US" sz="7200" b="1" i="0" u="none" strike="noStrike" kern="1200" cap="none" spc="0" normalizeH="0" baseline="0" noProof="0" dirty="0">
                <a:ln>
                  <a:noFill/>
                </a:ln>
                <a:solidFill>
                  <a:srgbClr val="012169"/>
                </a:solidFill>
                <a:effectLst/>
                <a:uLnTx/>
                <a:uFillTx/>
                <a:latin typeface="Arial Black" panose="020B0A04020102020204" pitchFamily="34" charset="0"/>
                <a:ea typeface="+mn-ea"/>
                <a:cs typeface="Arial" panose="020B0604020202020204" pitchFamily="34" charset="0"/>
              </a:rPr>
              <a:t>Module 6</a:t>
            </a:r>
            <a:endParaRPr kumimoji="0" lang="en-US" sz="8000" b="1" i="0" u="none" strike="noStrike" kern="1200" cap="none" spc="0" normalizeH="0" baseline="0" noProof="0" dirty="0">
              <a:ln>
                <a:noFill/>
              </a:ln>
              <a:solidFill>
                <a:srgbClr val="012169"/>
              </a:solidFill>
              <a:effectLst/>
              <a:uLnTx/>
              <a:uFillTx/>
              <a:latin typeface="Arial Black" panose="020B0A040201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8" name="TextBox 7">
            <a:extLst>
              <a:ext uri="{FF2B5EF4-FFF2-40B4-BE49-F238E27FC236}">
                <a16:creationId xmlns:a16="http://schemas.microsoft.com/office/drawing/2014/main" id="{44DDC878-4FC2-4AC6-A2E9-58C5AB5D6F6F}"/>
              </a:ext>
            </a:extLst>
          </p:cNvPr>
          <p:cNvSpPr txBox="1"/>
          <p:nvPr/>
        </p:nvSpPr>
        <p:spPr>
          <a:xfrm>
            <a:off x="3460749" y="669301"/>
            <a:ext cx="6273427" cy="523220"/>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Arizona Department of Education</a:t>
            </a:r>
          </a:p>
        </p:txBody>
      </p:sp>
      <p:sp>
        <p:nvSpPr>
          <p:cNvPr id="3" name="Rectangle 2">
            <a:extLst>
              <a:ext uri="{FF2B5EF4-FFF2-40B4-BE49-F238E27FC236}">
                <a16:creationId xmlns:a16="http://schemas.microsoft.com/office/drawing/2014/main" id="{AAF835A6-76FF-4288-A444-BFC5CA3AA0FA}"/>
              </a:ext>
              <a:ext uri="{C183D7F6-B498-43B3-948B-1728B52AA6E4}">
                <adec:decorative xmlns:adec="http://schemas.microsoft.com/office/drawing/2017/decorative" val="1"/>
              </a:ext>
            </a:extLst>
          </p:cNvPr>
          <p:cNvSpPr/>
          <p:nvPr/>
        </p:nvSpPr>
        <p:spPr>
          <a:xfrm>
            <a:off x="0" y="435"/>
            <a:ext cx="12192000" cy="291978"/>
          </a:xfrm>
          <a:prstGeom prst="rect">
            <a:avLst/>
          </a:prstGeom>
          <a:solidFill>
            <a:srgbClr val="BF0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6" name="Rectangle 15">
            <a:extLst>
              <a:ext uri="{FF2B5EF4-FFF2-40B4-BE49-F238E27FC236}">
                <a16:creationId xmlns:a16="http://schemas.microsoft.com/office/drawing/2014/main" id="{8AF5DB9D-7B53-4E26-A6E8-96CC77D8D312}"/>
              </a:ext>
              <a:ext uri="{C183D7F6-B498-43B3-948B-1728B52AA6E4}">
                <adec:decorative xmlns:adec="http://schemas.microsoft.com/office/drawing/2017/decorative" val="1"/>
              </a:ext>
            </a:extLst>
          </p:cNvPr>
          <p:cNvSpPr/>
          <p:nvPr/>
        </p:nvSpPr>
        <p:spPr>
          <a:xfrm>
            <a:off x="0" y="4592036"/>
            <a:ext cx="12192000" cy="110082"/>
          </a:xfrm>
          <a:prstGeom prst="rect">
            <a:avLst/>
          </a:prstGeom>
          <a:solidFill>
            <a:srgbClr val="FCA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7" name="Rectangle 16">
            <a:extLst>
              <a:ext uri="{FF2B5EF4-FFF2-40B4-BE49-F238E27FC236}">
                <a16:creationId xmlns:a16="http://schemas.microsoft.com/office/drawing/2014/main" id="{E1338E75-8B1A-48A9-8487-1D147E8066B9}"/>
              </a:ext>
              <a:ext uri="{C183D7F6-B498-43B3-948B-1728B52AA6E4}">
                <adec:decorative xmlns:adec="http://schemas.microsoft.com/office/drawing/2017/decorative" val="1"/>
              </a:ext>
            </a:extLst>
          </p:cNvPr>
          <p:cNvSpPr/>
          <p:nvPr/>
        </p:nvSpPr>
        <p:spPr>
          <a:xfrm>
            <a:off x="0" y="6580305"/>
            <a:ext cx="12192000" cy="319443"/>
          </a:xfrm>
          <a:prstGeom prst="rect">
            <a:avLst/>
          </a:prstGeom>
          <a:solidFill>
            <a:srgbClr val="BF0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 name="Title 3" hidden="1">
            <a:extLst>
              <a:ext uri="{FF2B5EF4-FFF2-40B4-BE49-F238E27FC236}">
                <a16:creationId xmlns:a16="http://schemas.microsoft.com/office/drawing/2014/main" id="{B47C4DBC-6C18-CB26-17EB-895EF8276B06}"/>
              </a:ext>
            </a:extLst>
          </p:cNvPr>
          <p:cNvSpPr>
            <a:spLocks noGrp="1"/>
          </p:cNvSpPr>
          <p:nvPr>
            <p:ph type="title" idx="4294967295"/>
          </p:nvPr>
        </p:nvSpPr>
        <p:spPr/>
        <p:txBody>
          <a:bodyPr/>
          <a:lstStyle/>
          <a:p>
            <a:r>
              <a:rPr lang="en-US" dirty="0"/>
              <a:t>Module 6</a:t>
            </a:r>
          </a:p>
        </p:txBody>
      </p:sp>
      <p:pic>
        <p:nvPicPr>
          <p:cNvPr id="5" name="Picture 4" descr="A picture containing text, emblem, logo, trademark&#10;&#10;Description automatically generated">
            <a:extLst>
              <a:ext uri="{FF2B5EF4-FFF2-40B4-BE49-F238E27FC236}">
                <a16:creationId xmlns:a16="http://schemas.microsoft.com/office/drawing/2014/main" id="{A892BDD5-479D-F903-B66B-4AA55BA463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7743" y="459408"/>
            <a:ext cx="943006" cy="943006"/>
          </a:xfrm>
          <a:prstGeom prst="rect">
            <a:avLst/>
          </a:prstGeom>
        </p:spPr>
      </p:pic>
    </p:spTree>
    <p:extLst>
      <p:ext uri="{BB962C8B-B14F-4D97-AF65-F5344CB8AC3E}">
        <p14:creationId xmlns:p14="http://schemas.microsoft.com/office/powerpoint/2010/main" val="74263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92DD78-ACBC-46D5-84CB-BB19BDEB2C00}"/>
              </a:ext>
              <a:ext uri="{C183D7F6-B498-43B3-948B-1728B52AA6E4}">
                <adec:decorative xmlns:adec="http://schemas.microsoft.com/office/drawing/2017/decorative" val="1"/>
              </a:ext>
            </a:extLst>
          </p:cNvPr>
          <p:cNvSpPr txBox="1"/>
          <p:nvPr/>
        </p:nvSpPr>
        <p:spPr>
          <a:xfrm>
            <a:off x="-1" y="4541598"/>
            <a:ext cx="11707367" cy="1896512"/>
          </a:xfrm>
          <a:prstGeom prst="rect">
            <a:avLst/>
          </a:prstGeom>
          <a:solidFill>
            <a:srgbClr val="012369"/>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7" name="Rectangle 6">
            <a:extLst>
              <a:ext uri="{FF2B5EF4-FFF2-40B4-BE49-F238E27FC236}">
                <a16:creationId xmlns:a16="http://schemas.microsoft.com/office/drawing/2014/main" id="{D6929452-6A3D-6D40-49C7-0E5285367132}"/>
              </a:ext>
              <a:ext uri="{C183D7F6-B498-43B3-948B-1728B52AA6E4}">
                <adec:decorative xmlns:adec="http://schemas.microsoft.com/office/drawing/2017/decorative" val="1"/>
              </a:ext>
            </a:extLst>
          </p:cNvPr>
          <p:cNvSpPr/>
          <p:nvPr/>
        </p:nvSpPr>
        <p:spPr>
          <a:xfrm>
            <a:off x="0" y="4498054"/>
            <a:ext cx="11707367" cy="87086"/>
          </a:xfrm>
          <a:prstGeom prst="rect">
            <a:avLst/>
          </a:prstGeom>
          <a:solidFill>
            <a:srgbClr val="FCA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7" name="TextBox 16">
            <a:extLst>
              <a:ext uri="{FF2B5EF4-FFF2-40B4-BE49-F238E27FC236}">
                <a16:creationId xmlns:a16="http://schemas.microsoft.com/office/drawing/2014/main" id="{971223FB-AD88-0CA4-7A5D-038CC7EB770B}"/>
              </a:ext>
              <a:ext uri="{C183D7F6-B498-43B3-948B-1728B52AA6E4}">
                <adec:decorative xmlns:adec="http://schemas.microsoft.com/office/drawing/2017/decorative" val="1"/>
              </a:ext>
            </a:extLst>
          </p:cNvPr>
          <p:cNvSpPr txBox="1"/>
          <p:nvPr/>
        </p:nvSpPr>
        <p:spPr>
          <a:xfrm>
            <a:off x="116958" y="4730471"/>
            <a:ext cx="11461897" cy="1256790"/>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6000" b="1" i="0" u="none" strike="noStrike" kern="1200" cap="none" spc="-100" normalizeH="0" baseline="0" noProof="0" dirty="0">
              <a:ln w="38100">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2F93F800-4B6F-F8A9-EE63-3C70EAAC25DA}"/>
              </a:ext>
            </a:extLst>
          </p:cNvPr>
          <p:cNvSpPr txBox="1"/>
          <p:nvPr/>
        </p:nvSpPr>
        <p:spPr>
          <a:xfrm>
            <a:off x="116958" y="4982022"/>
            <a:ext cx="1158948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a:solidFill>
                  <a:srgbClr val="FFFFFF"/>
                </a:solidFill>
                <a:latin typeface="Arial" panose="020B0604020202020204" pitchFamily="34" charset="0"/>
                <a:cs typeface="Arial" panose="020B0604020202020204" pitchFamily="34" charset="0"/>
              </a:rPr>
              <a:t>Close Read Annotations</a:t>
            </a:r>
            <a:endParaRPr kumimoji="0" lang="en-US" sz="7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aphicFrame>
        <p:nvGraphicFramePr>
          <p:cNvPr id="6" name="Table 4">
            <a:extLst>
              <a:ext uri="{FF2B5EF4-FFF2-40B4-BE49-F238E27FC236}">
                <a16:creationId xmlns:a16="http://schemas.microsoft.com/office/drawing/2014/main" id="{522E2879-65CC-27F7-F476-EDC480318DF3}"/>
              </a:ext>
            </a:extLst>
          </p:cNvPr>
          <p:cNvGraphicFramePr>
            <a:graphicFrameLocks noGrp="1"/>
          </p:cNvGraphicFramePr>
          <p:nvPr>
            <p:extLst>
              <p:ext uri="{D42A27DB-BD31-4B8C-83A1-F6EECF244321}">
                <p14:modId xmlns:p14="http://schemas.microsoft.com/office/powerpoint/2010/main" val="1577920058"/>
              </p:ext>
            </p:extLst>
          </p:nvPr>
        </p:nvGraphicFramePr>
        <p:xfrm>
          <a:off x="335280" y="1110041"/>
          <a:ext cx="5576422" cy="3142887"/>
        </p:xfrm>
        <a:graphic>
          <a:graphicData uri="http://schemas.openxmlformats.org/drawingml/2006/table">
            <a:tbl>
              <a:tblPr firstRow="1" bandRow="1">
                <a:tableStyleId>{5C22544A-7EE6-4342-B048-85BDC9FD1C3A}</a:tableStyleId>
              </a:tblPr>
              <a:tblGrid>
                <a:gridCol w="2069884">
                  <a:extLst>
                    <a:ext uri="{9D8B030D-6E8A-4147-A177-3AD203B41FA5}">
                      <a16:colId xmlns:a16="http://schemas.microsoft.com/office/drawing/2014/main" val="1520900944"/>
                    </a:ext>
                  </a:extLst>
                </a:gridCol>
                <a:gridCol w="3506538">
                  <a:extLst>
                    <a:ext uri="{9D8B030D-6E8A-4147-A177-3AD203B41FA5}">
                      <a16:colId xmlns:a16="http://schemas.microsoft.com/office/drawing/2014/main" val="859287108"/>
                    </a:ext>
                  </a:extLst>
                </a:gridCol>
              </a:tblGrid>
              <a:tr h="780929">
                <a:tc>
                  <a:txBody>
                    <a:bodyPr/>
                    <a:lstStyle/>
                    <a:p>
                      <a:endParaRPr lang="en-US" sz="600" u="sng" dirty="0">
                        <a:solidFill>
                          <a:srgbClr val="248194"/>
                        </a:solidFill>
                        <a:latin typeface="Arial Black" panose="020B0A04020102020204" pitchFamily="34" charset="0"/>
                      </a:endParaRPr>
                    </a:p>
                    <a:p>
                      <a:endParaRPr lang="en-US" sz="1200" u="sng" dirty="0">
                        <a:solidFill>
                          <a:srgbClr val="248194"/>
                        </a:solidFill>
                        <a:latin typeface="Arial Black" panose="020B0A04020102020204" pitchFamily="34" charset="0"/>
                      </a:endParaRP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tc>
                  <a:txBody>
                    <a:bodyPr/>
                    <a:lstStyle/>
                    <a:p>
                      <a:endParaRPr lang="en-US" sz="600" dirty="0">
                        <a:solidFill>
                          <a:srgbClr val="012369"/>
                        </a:solidFill>
                        <a:latin typeface="Arial" panose="020B0604020202020204" pitchFamily="34" charset="0"/>
                        <a:cs typeface="Arial" panose="020B0604020202020204" pitchFamily="34" charset="0"/>
                      </a:endParaRPr>
                    </a:p>
                    <a:p>
                      <a:r>
                        <a:rPr lang="en-US" sz="3200" dirty="0">
                          <a:solidFill>
                            <a:srgbClr val="012369"/>
                          </a:solidFill>
                          <a:latin typeface="Arial" panose="020B0604020202020204" pitchFamily="34" charset="0"/>
                          <a:cs typeface="Arial" panose="020B0604020202020204" pitchFamily="34" charset="0"/>
                        </a:rPr>
                        <a:t>Main Idea</a:t>
                      </a: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812240386"/>
                  </a:ext>
                </a:extLst>
              </a:tr>
              <a:tr h="7814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500" u="sng" dirty="0">
                        <a:solidFill>
                          <a:srgbClr val="248194"/>
                        </a:solidFill>
                        <a:latin typeface="Arial Black" panose="020B0A04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u="sng" dirty="0">
                          <a:solidFill>
                            <a:srgbClr val="BF0D3E"/>
                          </a:solidFill>
                          <a:latin typeface="Arial Black" panose="020B0A040201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u="none" dirty="0">
                          <a:solidFill>
                            <a:srgbClr val="BF0D3E"/>
                          </a:solidFill>
                          <a:latin typeface="Arial Black" panose="020B0A04020102020204" pitchFamily="34" charset="0"/>
                        </a:rPr>
                        <a:t> </a:t>
                      </a:r>
                      <a:r>
                        <a:rPr lang="en-US" sz="2400" u="sng" dirty="0">
                          <a:solidFill>
                            <a:srgbClr val="BF0D3E"/>
                          </a:solidFill>
                          <a:latin typeface="Arial Black" panose="020B0A04020102020204" pitchFamily="34" charset="0"/>
                        </a:rPr>
                        <a:t>Underline</a:t>
                      </a:r>
                    </a:p>
                    <a:p>
                      <a:endParaRPr lang="en-US" sz="1050" dirty="0"/>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tc>
                  <a:txBody>
                    <a:bodyPr/>
                    <a:lstStyle/>
                    <a:p>
                      <a:endParaRPr lang="en-US" sz="600" b="1" dirty="0">
                        <a:solidFill>
                          <a:srgbClr val="012369"/>
                        </a:solidFill>
                        <a:latin typeface="Arial" panose="020B0604020202020204" pitchFamily="34" charset="0"/>
                        <a:cs typeface="Arial" panose="020B0604020202020204" pitchFamily="34" charset="0"/>
                      </a:endParaRPr>
                    </a:p>
                    <a:p>
                      <a:r>
                        <a:rPr lang="en-US" sz="3200" b="1" dirty="0">
                          <a:solidFill>
                            <a:srgbClr val="012369"/>
                          </a:solidFill>
                          <a:latin typeface="Arial" panose="020B0604020202020204" pitchFamily="34" charset="0"/>
                          <a:cs typeface="Arial" panose="020B0604020202020204" pitchFamily="34" charset="0"/>
                        </a:rPr>
                        <a:t>Important Details</a:t>
                      </a: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430579927"/>
                  </a:ext>
                </a:extLst>
              </a:tr>
              <a:tr h="780929">
                <a:tc>
                  <a:txBody>
                    <a:bodyPr/>
                    <a:lstStyle/>
                    <a:p>
                      <a:endParaRPr lang="en-US" dirty="0"/>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tc>
                  <a:txBody>
                    <a:bodyPr/>
                    <a:lstStyle/>
                    <a:p>
                      <a:endParaRPr lang="en-US" sz="600" b="1" dirty="0">
                        <a:solidFill>
                          <a:srgbClr val="012369"/>
                        </a:solidFill>
                        <a:latin typeface="Arial" panose="020B0604020202020204" pitchFamily="34" charset="0"/>
                        <a:cs typeface="Arial" panose="020B0604020202020204" pitchFamily="34" charset="0"/>
                      </a:endParaRPr>
                    </a:p>
                    <a:p>
                      <a:r>
                        <a:rPr lang="en-US" sz="3200" b="1" dirty="0">
                          <a:solidFill>
                            <a:srgbClr val="012369"/>
                          </a:solidFill>
                          <a:latin typeface="Arial" panose="020B0604020202020204" pitchFamily="34" charset="0"/>
                          <a:cs typeface="Arial" panose="020B0604020202020204" pitchFamily="34" charset="0"/>
                        </a:rPr>
                        <a:t>Important Words</a:t>
                      </a:r>
                      <a:endParaRPr lang="en-US" sz="2800" b="1" dirty="0">
                        <a:solidFill>
                          <a:srgbClr val="012369"/>
                        </a:solidFill>
                        <a:latin typeface="Arial" panose="020B0604020202020204" pitchFamily="34" charset="0"/>
                        <a:cs typeface="Arial" panose="020B0604020202020204" pitchFamily="34" charset="0"/>
                      </a:endParaRP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180065784"/>
                  </a:ext>
                </a:extLst>
              </a:tr>
              <a:tr h="780929">
                <a:tc>
                  <a:txBody>
                    <a:bodyPr/>
                    <a:lstStyle/>
                    <a:p>
                      <a:endParaRPr lang="en-US" dirty="0"/>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tc>
                  <a:txBody>
                    <a:bodyPr/>
                    <a:lstStyle/>
                    <a:p>
                      <a:endParaRPr lang="en-US" sz="600" b="1" dirty="0">
                        <a:solidFill>
                          <a:srgbClr val="012369"/>
                        </a:solidFill>
                        <a:latin typeface="Arial" panose="020B0604020202020204" pitchFamily="34" charset="0"/>
                        <a:cs typeface="Arial" panose="020B0604020202020204" pitchFamily="34" charset="0"/>
                      </a:endParaRPr>
                    </a:p>
                    <a:p>
                      <a:r>
                        <a:rPr lang="en-US" sz="3200" b="1" dirty="0">
                          <a:solidFill>
                            <a:srgbClr val="012369"/>
                          </a:solidFill>
                          <a:latin typeface="Arial" panose="020B0604020202020204" pitchFamily="34" charset="0"/>
                          <a:cs typeface="Arial" panose="020B0604020202020204" pitchFamily="34" charset="0"/>
                        </a:rPr>
                        <a:t>Question</a:t>
                      </a: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72332152"/>
                  </a:ext>
                </a:extLst>
              </a:tr>
            </a:tbl>
          </a:graphicData>
        </a:graphic>
      </p:graphicFrame>
      <p:graphicFrame>
        <p:nvGraphicFramePr>
          <p:cNvPr id="8" name="Table 7">
            <a:extLst>
              <a:ext uri="{FF2B5EF4-FFF2-40B4-BE49-F238E27FC236}">
                <a16:creationId xmlns:a16="http://schemas.microsoft.com/office/drawing/2014/main" id="{76BDABD3-530C-5A42-F34F-34A5A56760BC}"/>
              </a:ext>
            </a:extLst>
          </p:cNvPr>
          <p:cNvGraphicFramePr>
            <a:graphicFrameLocks noGrp="1"/>
          </p:cNvGraphicFramePr>
          <p:nvPr>
            <p:extLst>
              <p:ext uri="{D42A27DB-BD31-4B8C-83A1-F6EECF244321}">
                <p14:modId xmlns:p14="http://schemas.microsoft.com/office/powerpoint/2010/main" val="1336648943"/>
              </p:ext>
            </p:extLst>
          </p:nvPr>
        </p:nvGraphicFramePr>
        <p:xfrm>
          <a:off x="6315584" y="1110041"/>
          <a:ext cx="5390862" cy="3136839"/>
        </p:xfrm>
        <a:graphic>
          <a:graphicData uri="http://schemas.openxmlformats.org/drawingml/2006/table">
            <a:tbl>
              <a:tblPr firstRow="1" bandRow="1">
                <a:tableStyleId>{5C22544A-7EE6-4342-B048-85BDC9FD1C3A}</a:tableStyleId>
              </a:tblPr>
              <a:tblGrid>
                <a:gridCol w="940890">
                  <a:extLst>
                    <a:ext uri="{9D8B030D-6E8A-4147-A177-3AD203B41FA5}">
                      <a16:colId xmlns:a16="http://schemas.microsoft.com/office/drawing/2014/main" val="1520900944"/>
                    </a:ext>
                  </a:extLst>
                </a:gridCol>
                <a:gridCol w="4449972">
                  <a:extLst>
                    <a:ext uri="{9D8B030D-6E8A-4147-A177-3AD203B41FA5}">
                      <a16:colId xmlns:a16="http://schemas.microsoft.com/office/drawing/2014/main" val="859287108"/>
                    </a:ext>
                  </a:extLst>
                </a:gridCol>
              </a:tblGrid>
              <a:tr h="781924">
                <a:tc>
                  <a:txBody>
                    <a:bodyPr/>
                    <a:lstStyle/>
                    <a:p>
                      <a:endParaRPr lang="en-US" dirty="0">
                        <a:ln>
                          <a:solidFill>
                            <a:schemeClr val="bg2"/>
                          </a:solidFill>
                        </a:ln>
                      </a:endParaRP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600" b="1" dirty="0">
                        <a:solidFill>
                          <a:srgbClr val="012369"/>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012369"/>
                          </a:solidFill>
                          <a:latin typeface="Arial" panose="020B0604020202020204" pitchFamily="34" charset="0"/>
                          <a:cs typeface="Arial" panose="020B0604020202020204" pitchFamily="34" charset="0"/>
                        </a:rPr>
                        <a:t>Interesting/Surprising</a:t>
                      </a:r>
                      <a:endParaRPr kumimoji="0" lang="en-US" sz="700" b="1" i="0" u="none" strike="noStrike" kern="1200" cap="none" spc="0" normalizeH="0" baseline="0" noProof="0" dirty="0">
                        <a:ln>
                          <a:solidFill>
                            <a:srgbClr val="BFBFBF"/>
                          </a:solidFill>
                        </a:ln>
                        <a:solidFill>
                          <a:srgbClr val="012369"/>
                        </a:solidFill>
                        <a:effectLst/>
                        <a:uLnTx/>
                        <a:uFillTx/>
                        <a:latin typeface="Arial" panose="020B0604020202020204" pitchFamily="34" charset="0"/>
                        <a:ea typeface="+mn-ea"/>
                        <a:cs typeface="Arial" panose="020B0604020202020204" pitchFamily="34" charset="0"/>
                      </a:endParaRP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812240386"/>
                  </a:ext>
                </a:extLst>
              </a:tr>
              <a:tr h="791067">
                <a:tc>
                  <a:txBody>
                    <a:bodyPr/>
                    <a:lstStyle/>
                    <a:p>
                      <a:endParaRPr lang="en-US" sz="100" dirty="0">
                        <a:ln>
                          <a:solidFill>
                            <a:schemeClr val="bg2"/>
                          </a:solidFill>
                        </a:ln>
                      </a:endParaRPr>
                    </a:p>
                    <a:p>
                      <a:r>
                        <a:rPr lang="en-US" dirty="0">
                          <a:ln>
                            <a:solidFill>
                              <a:schemeClr val="bg2"/>
                            </a:solidFill>
                          </a:ln>
                        </a:rPr>
                        <a:t>  </a:t>
                      </a:r>
                      <a:r>
                        <a:rPr lang="en-US" dirty="0">
                          <a:ln>
                            <a:solidFill>
                              <a:schemeClr val="bg2"/>
                            </a:solidFill>
                          </a:ln>
                          <a:solidFill>
                            <a:srgbClr val="BF0D3E"/>
                          </a:solidFill>
                        </a:rPr>
                        <a:t> </a:t>
                      </a: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600" b="1" dirty="0">
                        <a:solidFill>
                          <a:srgbClr val="012369"/>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012369"/>
                          </a:solidFill>
                          <a:latin typeface="Arial" panose="020B0604020202020204" pitchFamily="34" charset="0"/>
                          <a:cs typeface="Arial" panose="020B0604020202020204" pitchFamily="34" charset="0"/>
                        </a:rPr>
                        <a:t>Connection to Me</a:t>
                      </a:r>
                    </a:p>
                    <a:p>
                      <a:endParaRPr lang="en-US" sz="600" dirty="0">
                        <a:ln>
                          <a:solidFill>
                            <a:schemeClr val="bg2"/>
                          </a:solidFill>
                        </a:ln>
                        <a:solidFill>
                          <a:srgbClr val="012369"/>
                        </a:solidFill>
                        <a:latin typeface="Arial" panose="020B0604020202020204" pitchFamily="34" charset="0"/>
                        <a:cs typeface="Arial" panose="020B0604020202020204" pitchFamily="34" charset="0"/>
                      </a:endParaRP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430579927"/>
                  </a:ext>
                </a:extLst>
              </a:tr>
              <a:tr h="781924">
                <a:tc>
                  <a:txBody>
                    <a:bodyPr/>
                    <a:lstStyle/>
                    <a:p>
                      <a:endParaRPr lang="en-US" dirty="0">
                        <a:ln>
                          <a:solidFill>
                            <a:schemeClr val="bg2"/>
                          </a:solidFill>
                        </a:ln>
                      </a:endParaRP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tc>
                  <a:txBody>
                    <a:bodyPr/>
                    <a:lstStyle/>
                    <a:p>
                      <a:endParaRPr lang="en-US" sz="600" b="1" dirty="0">
                        <a:ln>
                          <a:solidFill>
                            <a:schemeClr val="bg2"/>
                          </a:solidFill>
                        </a:ln>
                        <a:solidFill>
                          <a:srgbClr val="012369"/>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012369"/>
                          </a:solidFill>
                          <a:latin typeface="Arial" panose="020B0604020202020204" pitchFamily="34" charset="0"/>
                          <a:cs typeface="Arial" panose="020B0604020202020204" pitchFamily="34" charset="0"/>
                        </a:rPr>
                        <a:t>Evidence</a:t>
                      </a:r>
                      <a:endParaRPr lang="en-US" sz="2800" b="1" dirty="0">
                        <a:solidFill>
                          <a:srgbClr val="012369"/>
                        </a:solidFill>
                        <a:latin typeface="Arial" panose="020B0604020202020204" pitchFamily="34" charset="0"/>
                        <a:cs typeface="Arial" panose="020B0604020202020204" pitchFamily="34" charset="0"/>
                      </a:endParaRP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180065784"/>
                  </a:ext>
                </a:extLst>
              </a:tr>
              <a:tr h="781924">
                <a:tc>
                  <a:txBody>
                    <a:bodyPr/>
                    <a:lstStyle/>
                    <a:p>
                      <a:endParaRPr lang="en-US" dirty="0">
                        <a:ln>
                          <a:solidFill>
                            <a:schemeClr val="bg2"/>
                          </a:solidFill>
                        </a:ln>
                      </a:endParaRP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500" b="1" dirty="0">
                        <a:solidFill>
                          <a:srgbClr val="012369"/>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012369"/>
                          </a:solidFill>
                          <a:latin typeface="Arial" panose="020B0604020202020204" pitchFamily="34" charset="0"/>
                          <a:cs typeface="Arial" panose="020B0604020202020204" pitchFamily="34" charset="0"/>
                        </a:rPr>
                        <a:t>Favorite Part</a:t>
                      </a:r>
                    </a:p>
                    <a:p>
                      <a:endParaRPr lang="en-US" sz="600" b="1" dirty="0">
                        <a:ln>
                          <a:solidFill>
                            <a:schemeClr val="bg2"/>
                          </a:solidFill>
                        </a:ln>
                        <a:solidFill>
                          <a:srgbClr val="012369"/>
                        </a:solidFill>
                        <a:latin typeface="Arial" panose="020B0604020202020204" pitchFamily="34" charset="0"/>
                        <a:cs typeface="Arial" panose="020B0604020202020204" pitchFamily="34" charset="0"/>
                      </a:endParaRP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72332152"/>
                  </a:ext>
                </a:extLst>
              </a:tr>
            </a:tbl>
          </a:graphicData>
        </a:graphic>
      </p:graphicFrame>
      <p:sp>
        <p:nvSpPr>
          <p:cNvPr id="9" name="Star: 5 Points 8">
            <a:extLst>
              <a:ext uri="{FF2B5EF4-FFF2-40B4-BE49-F238E27FC236}">
                <a16:creationId xmlns:a16="http://schemas.microsoft.com/office/drawing/2014/main" id="{7CC70660-2195-4AA5-B84C-32BE8CC696A4}"/>
              </a:ext>
              <a:ext uri="{C183D7F6-B498-43B3-948B-1728B52AA6E4}">
                <adec:decorative xmlns:adec="http://schemas.microsoft.com/office/drawing/2017/decorative" val="1"/>
              </a:ext>
            </a:extLst>
          </p:cNvPr>
          <p:cNvSpPr>
            <a:spLocks noChangeArrowheads="1"/>
          </p:cNvSpPr>
          <p:nvPr/>
        </p:nvSpPr>
        <p:spPr bwMode="auto">
          <a:xfrm>
            <a:off x="1062991" y="1244053"/>
            <a:ext cx="539295" cy="539572"/>
          </a:xfrm>
          <a:prstGeom prst="star5">
            <a:avLst/>
          </a:prstGeom>
          <a:solidFill>
            <a:srgbClr val="BF0D3E"/>
          </a:solidFill>
          <a:ln w="19050">
            <a:noFill/>
            <a:headEnd/>
            <a:tailEnd/>
          </a:ln>
        </p:spPr>
        <p:style>
          <a:lnRef idx="1">
            <a:schemeClr val="accent1"/>
          </a:lnRef>
          <a:fillRef idx="2">
            <a:schemeClr val="accent1"/>
          </a:fillRef>
          <a:effectRef idx="1">
            <a:schemeClr val="accent1"/>
          </a:effectRef>
          <a:fontRef idx="minor">
            <a:schemeClr val="dk1"/>
          </a:fontRef>
        </p:style>
        <p:txBody>
          <a:bodyPr rot="0" vert="horz" wrap="square" lIns="36576" tIns="36576" rIns="36576" bIns="36576" anchor="t" anchorCtr="0" upright="1">
            <a:noAutofit/>
          </a:bodyPr>
          <a:lstStyle/>
          <a:p>
            <a:endParaRPr lang="en-US"/>
          </a:p>
        </p:txBody>
      </p:sp>
      <p:sp>
        <p:nvSpPr>
          <p:cNvPr id="10" name="Oval 9">
            <a:extLst>
              <a:ext uri="{FF2B5EF4-FFF2-40B4-BE49-F238E27FC236}">
                <a16:creationId xmlns:a16="http://schemas.microsoft.com/office/drawing/2014/main" id="{973DA7E5-8B43-37A5-F339-A9B33884E4CA}"/>
              </a:ext>
              <a:ext uri="{C183D7F6-B498-43B3-948B-1728B52AA6E4}">
                <adec:decorative xmlns:adec="http://schemas.microsoft.com/office/drawing/2017/decorative" val="1"/>
              </a:ext>
            </a:extLst>
          </p:cNvPr>
          <p:cNvSpPr>
            <a:spLocks noChangeArrowheads="1"/>
          </p:cNvSpPr>
          <p:nvPr/>
        </p:nvSpPr>
        <p:spPr bwMode="auto">
          <a:xfrm>
            <a:off x="831617" y="2843546"/>
            <a:ext cx="1002042" cy="444562"/>
          </a:xfrm>
          <a:prstGeom prst="ellipse">
            <a:avLst/>
          </a:prstGeom>
          <a:solidFill>
            <a:srgbClr val="FFFFFF"/>
          </a:solidFill>
          <a:ln w="31750">
            <a:solidFill>
              <a:srgbClr val="BF0D3E"/>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en-US">
              <a:solidFill>
                <a:srgbClr val="248194"/>
              </a:solidFill>
            </a:endParaRPr>
          </a:p>
        </p:txBody>
      </p:sp>
      <p:sp>
        <p:nvSpPr>
          <p:cNvPr id="11" name="TextBox 10">
            <a:extLst>
              <a:ext uri="{FF2B5EF4-FFF2-40B4-BE49-F238E27FC236}">
                <a16:creationId xmlns:a16="http://schemas.microsoft.com/office/drawing/2014/main" id="{EC784C53-7B97-A173-2338-EF9754ADE8E5}"/>
              </a:ext>
            </a:extLst>
          </p:cNvPr>
          <p:cNvSpPr txBox="1"/>
          <p:nvPr/>
        </p:nvSpPr>
        <p:spPr>
          <a:xfrm>
            <a:off x="1148080" y="3523918"/>
            <a:ext cx="589280" cy="769441"/>
          </a:xfrm>
          <a:prstGeom prst="rect">
            <a:avLst/>
          </a:prstGeom>
          <a:noFill/>
          <a:ln>
            <a:noFill/>
          </a:ln>
        </p:spPr>
        <p:txBody>
          <a:bodyPr wrap="square" rtlCol="0">
            <a:spAutoFit/>
          </a:bodyPr>
          <a:lstStyle/>
          <a:p>
            <a:pPr algn="l"/>
            <a:r>
              <a:rPr lang="en-US" sz="4400" dirty="0">
                <a:solidFill>
                  <a:srgbClr val="BF0D3E"/>
                </a:solidFill>
                <a:latin typeface="Arial Black" panose="020B0A04020102020204" pitchFamily="34" charset="0"/>
              </a:rPr>
              <a:t>?</a:t>
            </a:r>
          </a:p>
        </p:txBody>
      </p:sp>
      <p:sp>
        <p:nvSpPr>
          <p:cNvPr id="12" name="TextBox 11">
            <a:extLst>
              <a:ext uri="{FF2B5EF4-FFF2-40B4-BE49-F238E27FC236}">
                <a16:creationId xmlns:a16="http://schemas.microsoft.com/office/drawing/2014/main" id="{4E8A85FE-6C78-378E-1636-D63016958FB3}"/>
              </a:ext>
            </a:extLst>
          </p:cNvPr>
          <p:cNvSpPr txBox="1"/>
          <p:nvPr/>
        </p:nvSpPr>
        <p:spPr>
          <a:xfrm>
            <a:off x="6563360" y="1129118"/>
            <a:ext cx="784465" cy="769441"/>
          </a:xfrm>
          <a:prstGeom prst="rect">
            <a:avLst/>
          </a:prstGeom>
          <a:noFill/>
          <a:ln>
            <a:noFill/>
          </a:ln>
        </p:spPr>
        <p:txBody>
          <a:bodyPr wrap="square" rtlCol="0">
            <a:spAutoFit/>
          </a:bodyPr>
          <a:lstStyle/>
          <a:p>
            <a:pPr algn="l"/>
            <a:r>
              <a:rPr lang="en-US" sz="4400" dirty="0">
                <a:solidFill>
                  <a:srgbClr val="BF0D3E"/>
                </a:solidFill>
                <a:latin typeface="Arial Black" panose="020B0A04020102020204" pitchFamily="34" charset="0"/>
              </a:rPr>
              <a:t>!</a:t>
            </a:r>
          </a:p>
        </p:txBody>
      </p:sp>
      <p:sp>
        <p:nvSpPr>
          <p:cNvPr id="13" name="TextBox 12">
            <a:extLst>
              <a:ext uri="{FF2B5EF4-FFF2-40B4-BE49-F238E27FC236}">
                <a16:creationId xmlns:a16="http://schemas.microsoft.com/office/drawing/2014/main" id="{886BFBD7-B300-46A0-A0B3-B94972D43759}"/>
              </a:ext>
            </a:extLst>
          </p:cNvPr>
          <p:cNvSpPr txBox="1"/>
          <p:nvPr/>
        </p:nvSpPr>
        <p:spPr>
          <a:xfrm>
            <a:off x="6466331" y="2693957"/>
            <a:ext cx="710316" cy="769441"/>
          </a:xfrm>
          <a:prstGeom prst="rect">
            <a:avLst/>
          </a:prstGeom>
          <a:noFill/>
          <a:ln>
            <a:noFill/>
          </a:ln>
        </p:spPr>
        <p:txBody>
          <a:bodyPr wrap="square" rtlCol="0">
            <a:spAutoFit/>
          </a:bodyPr>
          <a:lstStyle/>
          <a:p>
            <a:pPr algn="l"/>
            <a:r>
              <a:rPr lang="en-US" sz="4400" dirty="0">
                <a:solidFill>
                  <a:srgbClr val="BF0D3E"/>
                </a:solidFill>
                <a:latin typeface="Arial Black" panose="020B0A04020102020204" pitchFamily="34" charset="0"/>
              </a:rPr>
              <a:t>E</a:t>
            </a:r>
          </a:p>
        </p:txBody>
      </p:sp>
      <p:sp>
        <p:nvSpPr>
          <p:cNvPr id="14" name="Freeform: Shape 13">
            <a:extLst>
              <a:ext uri="{FF2B5EF4-FFF2-40B4-BE49-F238E27FC236}">
                <a16:creationId xmlns:a16="http://schemas.microsoft.com/office/drawing/2014/main" id="{F38035AE-9587-05BF-DED8-43050149E903}"/>
              </a:ext>
              <a:ext uri="{C183D7F6-B498-43B3-948B-1728B52AA6E4}">
                <adec:decorative xmlns:adec="http://schemas.microsoft.com/office/drawing/2017/decorative" val="1"/>
              </a:ext>
            </a:extLst>
          </p:cNvPr>
          <p:cNvSpPr>
            <a:spLocks noChangeArrowheads="1"/>
          </p:cNvSpPr>
          <p:nvPr/>
        </p:nvSpPr>
        <p:spPr bwMode="auto">
          <a:xfrm>
            <a:off x="6531462" y="3643164"/>
            <a:ext cx="516342" cy="458008"/>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BF0D3E"/>
          </a:solidFill>
          <a:ln w="19050">
            <a:noFill/>
            <a:headEnd/>
            <a:tailEnd/>
          </a:ln>
        </p:spPr>
        <p:style>
          <a:lnRef idx="1">
            <a:schemeClr val="accent1"/>
          </a:lnRef>
          <a:fillRef idx="2">
            <a:schemeClr val="accent1"/>
          </a:fillRef>
          <a:effectRef idx="1">
            <a:schemeClr val="accent1"/>
          </a:effectRef>
          <a:fontRef idx="minor">
            <a:schemeClr val="dk1"/>
          </a:fontRef>
        </p:style>
        <p:txBody>
          <a:bodyPr rot="0" vert="horz" wrap="square" lIns="36576" tIns="36576" rIns="36576" bIns="36576" anchor="t" anchorCtr="0" upright="1">
            <a:noAutofit/>
          </a:bodyPr>
          <a:lstStyle/>
          <a:p>
            <a:endParaRPr lang="en-US"/>
          </a:p>
        </p:txBody>
      </p:sp>
      <p:sp>
        <p:nvSpPr>
          <p:cNvPr id="15" name="TextBox 14">
            <a:extLst>
              <a:ext uri="{FF2B5EF4-FFF2-40B4-BE49-F238E27FC236}">
                <a16:creationId xmlns:a16="http://schemas.microsoft.com/office/drawing/2014/main" id="{1ABB4135-1088-2366-73FE-75C7C117B3E9}"/>
              </a:ext>
              <a:ext uri="{C183D7F6-B498-43B3-948B-1728B52AA6E4}">
                <adec:decorative xmlns:adec="http://schemas.microsoft.com/office/drawing/2017/decorative" val="1"/>
              </a:ext>
            </a:extLst>
          </p:cNvPr>
          <p:cNvSpPr txBox="1"/>
          <p:nvPr/>
        </p:nvSpPr>
        <p:spPr>
          <a:xfrm>
            <a:off x="0" y="333400"/>
            <a:ext cx="11707367" cy="531516"/>
          </a:xfrm>
          <a:prstGeom prst="rect">
            <a:avLst/>
          </a:prstGeom>
          <a:solidFill>
            <a:srgbClr val="BF0D3E"/>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6" name="TextBox 15">
            <a:extLst>
              <a:ext uri="{FF2B5EF4-FFF2-40B4-BE49-F238E27FC236}">
                <a16:creationId xmlns:a16="http://schemas.microsoft.com/office/drawing/2014/main" id="{A84D3210-435E-E455-FD57-325ECB8206EF}"/>
              </a:ext>
            </a:extLst>
          </p:cNvPr>
          <p:cNvSpPr txBox="1"/>
          <p:nvPr/>
        </p:nvSpPr>
        <p:spPr>
          <a:xfrm>
            <a:off x="6466331" y="1890272"/>
            <a:ext cx="868477" cy="769441"/>
          </a:xfrm>
          <a:prstGeom prst="rect">
            <a:avLst/>
          </a:prstGeom>
          <a:noFill/>
          <a:ln>
            <a:noFill/>
          </a:ln>
        </p:spPr>
        <p:txBody>
          <a:bodyPr wrap="square" rtlCol="0">
            <a:spAutoFit/>
          </a:bodyPr>
          <a:lstStyle/>
          <a:p>
            <a:pPr algn="l"/>
            <a:r>
              <a:rPr lang="en-US" sz="4400" dirty="0">
                <a:solidFill>
                  <a:srgbClr val="BF0D3E"/>
                </a:solidFill>
                <a:latin typeface="Arial Black" panose="020B0A04020102020204" pitchFamily="34" charset="0"/>
              </a:rPr>
              <a:t>C</a:t>
            </a:r>
          </a:p>
        </p:txBody>
      </p:sp>
      <p:sp>
        <p:nvSpPr>
          <p:cNvPr id="4" name="Title 3" hidden="1">
            <a:extLst>
              <a:ext uri="{FF2B5EF4-FFF2-40B4-BE49-F238E27FC236}">
                <a16:creationId xmlns:a16="http://schemas.microsoft.com/office/drawing/2014/main" id="{3CE59A1E-FE00-D305-243B-803774F93553}"/>
              </a:ext>
            </a:extLst>
          </p:cNvPr>
          <p:cNvSpPr>
            <a:spLocks noGrp="1"/>
          </p:cNvSpPr>
          <p:nvPr>
            <p:ph type="title" idx="4294967295"/>
          </p:nvPr>
        </p:nvSpPr>
        <p:spPr/>
        <p:txBody>
          <a:bodyPr/>
          <a:lstStyle/>
          <a:p>
            <a:r>
              <a:rPr lang="en-US" dirty="0"/>
              <a:t>Close Read Annotations</a:t>
            </a:r>
          </a:p>
        </p:txBody>
      </p:sp>
    </p:spTree>
    <p:extLst>
      <p:ext uri="{BB962C8B-B14F-4D97-AF65-F5344CB8AC3E}">
        <p14:creationId xmlns:p14="http://schemas.microsoft.com/office/powerpoint/2010/main" val="1962112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123BF6-C31B-07D2-3BA4-2A78DE3EE5C1}"/>
              </a:ext>
              <a:ext uri="{C183D7F6-B498-43B3-948B-1728B52AA6E4}">
                <adec:decorative xmlns:adec="http://schemas.microsoft.com/office/drawing/2017/decorative" val="1"/>
              </a:ext>
            </a:extLst>
          </p:cNvPr>
          <p:cNvSpPr txBox="1"/>
          <p:nvPr/>
        </p:nvSpPr>
        <p:spPr>
          <a:xfrm>
            <a:off x="594360" y="508000"/>
            <a:ext cx="11003280" cy="5842000"/>
          </a:xfrm>
          <a:prstGeom prst="rect">
            <a:avLst/>
          </a:prstGeom>
          <a:solidFill>
            <a:schemeClr val="bg1"/>
          </a:solidFill>
          <a:ln w="57150">
            <a:solidFill>
              <a:srgbClr val="FCAF17"/>
            </a:solidFill>
          </a:ln>
        </p:spPr>
        <p:txBody>
          <a:bodyPr wrap="square" rtlCol="0">
            <a:spAutoFit/>
          </a:bodyPr>
          <a:lstStyle/>
          <a:p>
            <a:pPr algn="l"/>
            <a:endParaRPr lang="en-US" dirty="0"/>
          </a:p>
        </p:txBody>
      </p:sp>
      <p:pic>
        <p:nvPicPr>
          <p:cNvPr id="3" name="Picture 2" descr="Chart of UDL framework">
            <a:extLst>
              <a:ext uri="{FF2B5EF4-FFF2-40B4-BE49-F238E27FC236}">
                <a16:creationId xmlns:a16="http://schemas.microsoft.com/office/drawing/2014/main" id="{CE7110C2-CD78-680A-B10F-744E9DF9A2DA}"/>
              </a:ext>
            </a:extLst>
          </p:cNvPr>
          <p:cNvPicPr>
            <a:picLocks noChangeAspect="1"/>
          </p:cNvPicPr>
          <p:nvPr/>
        </p:nvPicPr>
        <p:blipFill rotWithShape="1">
          <a:blip r:embed="rId3"/>
          <a:srcRect t="416" b="1985"/>
          <a:stretch/>
        </p:blipFill>
        <p:spPr>
          <a:xfrm>
            <a:off x="4361827" y="691812"/>
            <a:ext cx="7075148" cy="5010451"/>
          </a:xfrm>
          <a:prstGeom prst="rect">
            <a:avLst/>
          </a:prstGeom>
        </p:spPr>
      </p:pic>
      <p:sp>
        <p:nvSpPr>
          <p:cNvPr id="4" name="TextBox 3">
            <a:extLst>
              <a:ext uri="{FF2B5EF4-FFF2-40B4-BE49-F238E27FC236}">
                <a16:creationId xmlns:a16="http://schemas.microsoft.com/office/drawing/2014/main" id="{15AF777A-5A29-8CA7-F492-DE9ACCE5F34A}"/>
              </a:ext>
            </a:extLst>
          </p:cNvPr>
          <p:cNvSpPr txBox="1"/>
          <p:nvPr/>
        </p:nvSpPr>
        <p:spPr>
          <a:xfrm>
            <a:off x="5510619" y="5702263"/>
            <a:ext cx="4777563" cy="707886"/>
          </a:xfrm>
          <a:prstGeom prst="rect">
            <a:avLst/>
          </a:prstGeom>
          <a:noFill/>
          <a:ln>
            <a:noFill/>
          </a:ln>
        </p:spPr>
        <p:txBody>
          <a:bodyPr wrap="square" rtlCol="0">
            <a:spAutoFit/>
          </a:bodyPr>
          <a:lstStyle/>
          <a:p>
            <a:pPr algn="ctr"/>
            <a:r>
              <a:rPr lang="en-US" sz="1050" dirty="0">
                <a:solidFill>
                  <a:srgbClr val="012369"/>
                </a:solidFill>
                <a:effectLst/>
                <a:latin typeface="Arial" panose="020B0604020202020204" pitchFamily="34" charset="0"/>
                <a:ea typeface="Calibri" panose="020F0502020204030204" pitchFamily="34" charset="0"/>
                <a:cs typeface="Calibri" panose="020F0502020204030204" pitchFamily="34" charset="0"/>
              </a:rPr>
              <a:t>CAST (2018). Universal Design for Learning Guidelines version 2.2.                                                         Retrieved from http://udlguidelines.cast.org</a:t>
            </a:r>
          </a:p>
          <a:p>
            <a:pPr algn="l"/>
            <a:endParaRPr lang="en-US" dirty="0"/>
          </a:p>
        </p:txBody>
      </p:sp>
      <p:sp>
        <p:nvSpPr>
          <p:cNvPr id="6" name="TextBox 5">
            <a:extLst>
              <a:ext uri="{FF2B5EF4-FFF2-40B4-BE49-F238E27FC236}">
                <a16:creationId xmlns:a16="http://schemas.microsoft.com/office/drawing/2014/main" id="{930A72CE-0806-EF87-66D8-4F23F1B01594}"/>
              </a:ext>
            </a:extLst>
          </p:cNvPr>
          <p:cNvSpPr txBox="1"/>
          <p:nvPr/>
        </p:nvSpPr>
        <p:spPr>
          <a:xfrm>
            <a:off x="647915" y="1552389"/>
            <a:ext cx="3713912" cy="3416320"/>
          </a:xfrm>
          <a:prstGeom prst="rect">
            <a:avLst/>
          </a:prstGeom>
          <a:noFill/>
          <a:ln>
            <a:noFill/>
          </a:ln>
        </p:spPr>
        <p:txBody>
          <a:bodyPr wrap="square" rtlCol="0">
            <a:spAutoFit/>
          </a:bodyPr>
          <a:lstStyle/>
          <a:p>
            <a:pPr algn="ctr"/>
            <a:r>
              <a:rPr lang="en-US" sz="5400" b="1" dirty="0">
                <a:solidFill>
                  <a:srgbClr val="012369"/>
                </a:solidFill>
                <a:latin typeface="Arial" panose="020B0604020202020204" pitchFamily="34" charset="0"/>
                <a:cs typeface="Arial" panose="020B0604020202020204" pitchFamily="34" charset="0"/>
              </a:rPr>
              <a:t>Research-Based  UDL</a:t>
            </a:r>
            <a:br>
              <a:rPr lang="en-US" sz="5400" b="1" dirty="0">
                <a:solidFill>
                  <a:srgbClr val="012369"/>
                </a:solidFill>
                <a:latin typeface="Arial" panose="020B0604020202020204" pitchFamily="34" charset="0"/>
                <a:cs typeface="Arial" panose="020B0604020202020204" pitchFamily="34" charset="0"/>
              </a:rPr>
            </a:br>
            <a:r>
              <a:rPr lang="en-US" sz="5400" b="1" dirty="0">
                <a:solidFill>
                  <a:srgbClr val="012369"/>
                </a:solidFill>
                <a:latin typeface="Arial" panose="020B0604020202020204" pitchFamily="34" charset="0"/>
                <a:cs typeface="Arial" panose="020B0604020202020204" pitchFamily="34" charset="0"/>
              </a:rPr>
              <a:t>Guidelines</a:t>
            </a:r>
          </a:p>
        </p:txBody>
      </p:sp>
      <p:sp>
        <p:nvSpPr>
          <p:cNvPr id="5" name="Title 4" hidden="1">
            <a:extLst>
              <a:ext uri="{FF2B5EF4-FFF2-40B4-BE49-F238E27FC236}">
                <a16:creationId xmlns:a16="http://schemas.microsoft.com/office/drawing/2014/main" id="{1AD2F6D1-FC83-3A58-5562-3BCF1656ACF7}"/>
              </a:ext>
            </a:extLst>
          </p:cNvPr>
          <p:cNvSpPr>
            <a:spLocks noGrp="1"/>
          </p:cNvSpPr>
          <p:nvPr>
            <p:ph type="title" idx="4294967295"/>
          </p:nvPr>
        </p:nvSpPr>
        <p:spPr/>
        <p:txBody>
          <a:bodyPr/>
          <a:lstStyle/>
          <a:p>
            <a:pPr rtl="0" eaLnBrk="1" latinLnBrk="0" hangingPunct="1"/>
            <a:r>
              <a:rPr lang="en-US" sz="5400" b="1" kern="1200" dirty="0">
                <a:solidFill>
                  <a:srgbClr val="012369"/>
                </a:solidFill>
                <a:effectLst/>
                <a:latin typeface="Arial" panose="020B0604020202020204" pitchFamily="34" charset="0"/>
                <a:ea typeface="+mn-ea"/>
                <a:cs typeface="Arial" panose="020B0604020202020204" pitchFamily="34" charset="0"/>
              </a:rPr>
              <a:t>Research-Based  UDL</a:t>
            </a:r>
            <a:r>
              <a:rPr lang="en-US" sz="5400" b="1" kern="1200" baseline="0" dirty="0">
                <a:solidFill>
                  <a:srgbClr val="012369"/>
                </a:solidFill>
                <a:effectLst/>
                <a:latin typeface="Arial" panose="020B0604020202020204" pitchFamily="34" charset="0"/>
                <a:ea typeface="+mn-ea"/>
                <a:cs typeface="Arial" panose="020B0604020202020204" pitchFamily="34" charset="0"/>
              </a:rPr>
              <a:t> </a:t>
            </a:r>
            <a:r>
              <a:rPr lang="en-US" sz="5400" b="1" kern="1200" dirty="0">
                <a:solidFill>
                  <a:srgbClr val="012369"/>
                </a:solidFill>
                <a:effectLst/>
                <a:latin typeface="Arial" panose="020B0604020202020204" pitchFamily="34" charset="0"/>
                <a:ea typeface="+mn-ea"/>
                <a:cs typeface="Arial" panose="020B0604020202020204" pitchFamily="34" charset="0"/>
              </a:rPr>
              <a:t>Guidelines</a:t>
            </a:r>
            <a:endParaRPr lang="en-US" dirty="0">
              <a:effectLst/>
            </a:endParaRPr>
          </a:p>
        </p:txBody>
      </p:sp>
    </p:spTree>
    <p:extLst>
      <p:ext uri="{BB962C8B-B14F-4D97-AF65-F5344CB8AC3E}">
        <p14:creationId xmlns:p14="http://schemas.microsoft.com/office/powerpoint/2010/main" val="391246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123BF6-C31B-07D2-3BA4-2A78DE3EE5C1}"/>
              </a:ext>
              <a:ext uri="{C183D7F6-B498-43B3-948B-1728B52AA6E4}">
                <adec:decorative xmlns:adec="http://schemas.microsoft.com/office/drawing/2017/decorative" val="1"/>
              </a:ext>
            </a:extLst>
          </p:cNvPr>
          <p:cNvSpPr txBox="1"/>
          <p:nvPr/>
        </p:nvSpPr>
        <p:spPr>
          <a:xfrm>
            <a:off x="594360" y="508000"/>
            <a:ext cx="11003280" cy="5842000"/>
          </a:xfrm>
          <a:prstGeom prst="rect">
            <a:avLst/>
          </a:prstGeom>
          <a:solidFill>
            <a:schemeClr val="bg1"/>
          </a:solidFill>
          <a:ln w="57150">
            <a:solidFill>
              <a:srgbClr val="FCAF17"/>
            </a:solidFill>
          </a:ln>
        </p:spPr>
        <p:txBody>
          <a:bodyPr wrap="square" rtlCol="0">
            <a:spAutoFit/>
          </a:bodyPr>
          <a:lstStyle/>
          <a:p>
            <a:pPr algn="l"/>
            <a:endParaRPr lang="en-US" dirty="0"/>
          </a:p>
        </p:txBody>
      </p:sp>
      <p:graphicFrame>
        <p:nvGraphicFramePr>
          <p:cNvPr id="5" name="Table 15">
            <a:extLst>
              <a:ext uri="{FF2B5EF4-FFF2-40B4-BE49-F238E27FC236}">
                <a16:creationId xmlns:a16="http://schemas.microsoft.com/office/drawing/2014/main" id="{EF539CE4-E348-E1A1-8F23-9FB3AEFD8682}"/>
              </a:ext>
            </a:extLst>
          </p:cNvPr>
          <p:cNvGraphicFramePr>
            <a:graphicFrameLocks noGrp="1"/>
          </p:cNvGraphicFramePr>
          <p:nvPr>
            <p:extLst>
              <p:ext uri="{D42A27DB-BD31-4B8C-83A1-F6EECF244321}">
                <p14:modId xmlns:p14="http://schemas.microsoft.com/office/powerpoint/2010/main" val="3402277735"/>
              </p:ext>
            </p:extLst>
          </p:nvPr>
        </p:nvGraphicFramePr>
        <p:xfrm>
          <a:off x="883829" y="1984838"/>
          <a:ext cx="10424338" cy="3779861"/>
        </p:xfrm>
        <a:graphic>
          <a:graphicData uri="http://schemas.openxmlformats.org/drawingml/2006/table">
            <a:tbl>
              <a:tblPr firstRow="1" bandRow="1">
                <a:tableStyleId>{35758FB7-9AC5-4552-8A53-C91805E547FA}</a:tableStyleId>
              </a:tblPr>
              <a:tblGrid>
                <a:gridCol w="3374952">
                  <a:extLst>
                    <a:ext uri="{9D8B030D-6E8A-4147-A177-3AD203B41FA5}">
                      <a16:colId xmlns:a16="http://schemas.microsoft.com/office/drawing/2014/main" val="1985693078"/>
                    </a:ext>
                  </a:extLst>
                </a:gridCol>
                <a:gridCol w="3540642">
                  <a:extLst>
                    <a:ext uri="{9D8B030D-6E8A-4147-A177-3AD203B41FA5}">
                      <a16:colId xmlns:a16="http://schemas.microsoft.com/office/drawing/2014/main" val="3522193444"/>
                    </a:ext>
                  </a:extLst>
                </a:gridCol>
                <a:gridCol w="3508744">
                  <a:extLst>
                    <a:ext uri="{9D8B030D-6E8A-4147-A177-3AD203B41FA5}">
                      <a16:colId xmlns:a16="http://schemas.microsoft.com/office/drawing/2014/main" val="3272764740"/>
                    </a:ext>
                  </a:extLst>
                </a:gridCol>
              </a:tblGrid>
              <a:tr h="1631021">
                <a:tc>
                  <a:txBody>
                    <a:bodyPr/>
                    <a:lstStyle/>
                    <a:p>
                      <a:endParaRPr lang="en-US" sz="2000" kern="1200" dirty="0">
                        <a:solidFill>
                          <a:schemeClr val="bg1"/>
                        </a:solidFill>
                        <a:effectLst/>
                        <a:latin typeface="Arial" panose="020B0604020202020204" pitchFamily="34" charset="0"/>
                        <a:ea typeface="+mn-ea"/>
                        <a:cs typeface="Arial" panose="020B0604020202020204" pitchFamily="34" charset="0"/>
                      </a:endParaRPr>
                    </a:p>
                    <a:p>
                      <a:pPr algn="ctr"/>
                      <a:r>
                        <a:rPr lang="en-US" sz="2400" b="1" kern="1200" dirty="0">
                          <a:solidFill>
                            <a:schemeClr val="bg1"/>
                          </a:solidFill>
                          <a:effectLst/>
                          <a:latin typeface="Arial" panose="020B0604020202020204" pitchFamily="34" charset="0"/>
                          <a:ea typeface="+mn-ea"/>
                          <a:cs typeface="Arial" panose="020B0604020202020204" pitchFamily="34" charset="0"/>
                        </a:rPr>
                        <a:t>Affective Networks</a:t>
                      </a:r>
                    </a:p>
                    <a:p>
                      <a:pPr algn="ctr"/>
                      <a:endParaRPr lang="en-US" sz="600" b="1" kern="1200" dirty="0">
                        <a:solidFill>
                          <a:schemeClr val="bg1"/>
                        </a:solidFill>
                        <a:effectLst/>
                        <a:latin typeface="Arial" panose="020B0604020202020204" pitchFamily="34" charset="0"/>
                        <a:ea typeface="+mn-ea"/>
                        <a:cs typeface="Arial" panose="020B0604020202020204" pitchFamily="34" charset="0"/>
                      </a:endParaRPr>
                    </a:p>
                    <a:p>
                      <a:pPr algn="ctr"/>
                      <a:r>
                        <a:rPr lang="en-US" sz="2400" b="1" kern="1200" dirty="0">
                          <a:solidFill>
                            <a:schemeClr val="bg1"/>
                          </a:solidFill>
                          <a:effectLst/>
                          <a:latin typeface="Arial" panose="020B0604020202020204" pitchFamily="34" charset="0"/>
                          <a:ea typeface="+mn-ea"/>
                          <a:cs typeface="Arial" panose="020B0604020202020204" pitchFamily="34" charset="0"/>
                        </a:rPr>
                        <a:t>The </a:t>
                      </a:r>
                      <a:r>
                        <a:rPr lang="en-US" sz="2400" b="1" i="1" kern="1200" dirty="0">
                          <a:solidFill>
                            <a:schemeClr val="bg1"/>
                          </a:solidFill>
                          <a:effectLst/>
                          <a:latin typeface="Arial" panose="020B0604020202020204" pitchFamily="34" charset="0"/>
                          <a:ea typeface="+mn-ea"/>
                          <a:cs typeface="Arial" panose="020B0604020202020204" pitchFamily="34" charset="0"/>
                        </a:rPr>
                        <a:t>WHY</a:t>
                      </a:r>
                      <a:r>
                        <a:rPr lang="en-US" sz="2400" b="1" kern="1200" dirty="0">
                          <a:solidFill>
                            <a:schemeClr val="bg1"/>
                          </a:solidFill>
                          <a:effectLst/>
                          <a:latin typeface="Arial" panose="020B0604020202020204" pitchFamily="34" charset="0"/>
                          <a:ea typeface="+mn-ea"/>
                          <a:cs typeface="Arial" panose="020B0604020202020204" pitchFamily="34" charset="0"/>
                        </a:rPr>
                        <a:t> of Learning</a:t>
                      </a:r>
                    </a:p>
                    <a:p>
                      <a:r>
                        <a:rPr lang="en-US" sz="1800" kern="1200" dirty="0">
                          <a:solidFill>
                            <a:schemeClr val="bg1"/>
                          </a:solidFill>
                          <a:effectLst/>
                          <a:latin typeface="+mn-lt"/>
                          <a:ea typeface="+mn-ea"/>
                          <a:cs typeface="+mn-cs"/>
                        </a:rPr>
                        <a:t>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endParaRPr lang="en-US" sz="2000" dirty="0">
                        <a:solidFill>
                          <a:schemeClr val="bg1"/>
                        </a:solidFill>
                        <a:latin typeface="Arial" panose="020B0604020202020204" pitchFamily="34" charset="0"/>
                        <a:cs typeface="Arial" panose="020B0604020202020204" pitchFamily="34" charset="0"/>
                      </a:endParaRPr>
                    </a:p>
                    <a:p>
                      <a:pPr algn="ctr"/>
                      <a:r>
                        <a:rPr lang="en-US" sz="2400" b="1" kern="1200" dirty="0">
                          <a:solidFill>
                            <a:schemeClr val="bg1"/>
                          </a:solidFill>
                          <a:effectLst/>
                          <a:latin typeface="Arial" panose="020B0604020202020204" pitchFamily="34" charset="0"/>
                          <a:ea typeface="+mn-ea"/>
                          <a:cs typeface="Arial" panose="020B0604020202020204" pitchFamily="34" charset="0"/>
                        </a:rPr>
                        <a:t>Recognition Networks</a:t>
                      </a:r>
                    </a:p>
                    <a:p>
                      <a:pPr algn="ctr"/>
                      <a:endParaRPr lang="en-US" sz="600" kern="1200" dirty="0">
                        <a:solidFill>
                          <a:schemeClr val="bg1"/>
                        </a:solidFill>
                        <a:effectLst/>
                        <a:latin typeface="Arial" panose="020B0604020202020204" pitchFamily="34" charset="0"/>
                        <a:ea typeface="+mn-ea"/>
                        <a:cs typeface="Arial" panose="020B0604020202020204" pitchFamily="34" charset="0"/>
                      </a:endParaRPr>
                    </a:p>
                    <a:p>
                      <a:pPr algn="ctr"/>
                      <a:r>
                        <a:rPr lang="en-US" sz="2400" b="1" kern="1200" dirty="0">
                          <a:solidFill>
                            <a:schemeClr val="bg1"/>
                          </a:solidFill>
                          <a:effectLst/>
                          <a:latin typeface="Arial" panose="020B0604020202020204" pitchFamily="34" charset="0"/>
                          <a:ea typeface="+mn-ea"/>
                          <a:cs typeface="Arial" panose="020B0604020202020204" pitchFamily="34" charset="0"/>
                        </a:rPr>
                        <a:t>The </a:t>
                      </a:r>
                      <a:r>
                        <a:rPr lang="en-US" sz="2400" b="1" i="1" kern="1200" dirty="0">
                          <a:solidFill>
                            <a:schemeClr val="bg1"/>
                          </a:solidFill>
                          <a:effectLst/>
                          <a:latin typeface="Arial" panose="020B0604020202020204" pitchFamily="34" charset="0"/>
                          <a:ea typeface="+mn-ea"/>
                          <a:cs typeface="Arial" panose="020B0604020202020204" pitchFamily="34" charset="0"/>
                        </a:rPr>
                        <a:t>WHAT</a:t>
                      </a:r>
                      <a:r>
                        <a:rPr lang="en-US" sz="2400" b="1" kern="1200" dirty="0">
                          <a:solidFill>
                            <a:schemeClr val="bg1"/>
                          </a:solidFill>
                          <a:effectLst/>
                          <a:latin typeface="Arial" panose="020B0604020202020204" pitchFamily="34" charset="0"/>
                          <a:ea typeface="+mn-ea"/>
                          <a:cs typeface="Arial" panose="020B0604020202020204" pitchFamily="34" charset="0"/>
                        </a:rPr>
                        <a:t> of Learning</a:t>
                      </a:r>
                      <a:endParaRPr lang="en-US" sz="2400" kern="1200" dirty="0">
                        <a:solidFill>
                          <a:schemeClr val="bg1"/>
                        </a:solidFill>
                        <a:effectLst/>
                        <a:latin typeface="Arial" panose="020B0604020202020204" pitchFamily="34" charset="0"/>
                        <a:ea typeface="+mn-ea"/>
                        <a:cs typeface="Arial" panose="020B0604020202020204" pitchFamily="34" charset="0"/>
                      </a:endParaRPr>
                    </a:p>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7030A0"/>
                    </a:solidFill>
                  </a:tcPr>
                </a:tc>
                <a:tc>
                  <a:txBody>
                    <a:bodyPr/>
                    <a:lstStyle/>
                    <a:p>
                      <a:endParaRPr lang="en-US" sz="2000" b="1" kern="1200" dirty="0">
                        <a:solidFill>
                          <a:srgbClr val="36B5CE"/>
                        </a:solidFill>
                        <a:effectLst/>
                        <a:latin typeface="Arial" panose="020B0604020202020204" pitchFamily="34" charset="0"/>
                        <a:ea typeface="+mn-ea"/>
                        <a:cs typeface="Arial" panose="020B0604020202020204" pitchFamily="34" charset="0"/>
                      </a:endParaRPr>
                    </a:p>
                    <a:p>
                      <a:pPr algn="ctr"/>
                      <a:r>
                        <a:rPr lang="en-US" sz="2400" b="1" kern="1200" dirty="0">
                          <a:solidFill>
                            <a:schemeClr val="bg1"/>
                          </a:solidFill>
                          <a:effectLst/>
                          <a:latin typeface="Arial" panose="020B0604020202020204" pitchFamily="34" charset="0"/>
                          <a:ea typeface="+mn-ea"/>
                          <a:cs typeface="Arial" panose="020B0604020202020204" pitchFamily="34" charset="0"/>
                        </a:rPr>
                        <a:t>Strategic Networks</a:t>
                      </a:r>
                    </a:p>
                    <a:p>
                      <a:pPr algn="ctr"/>
                      <a:endParaRPr lang="en-US" sz="600" b="0" kern="1200" dirty="0">
                        <a:solidFill>
                          <a:schemeClr val="bg1"/>
                        </a:solidFill>
                        <a:effectLst/>
                        <a:latin typeface="Arial" panose="020B0604020202020204" pitchFamily="34" charset="0"/>
                        <a:ea typeface="+mn-ea"/>
                        <a:cs typeface="Arial" panose="020B0604020202020204" pitchFamily="34" charset="0"/>
                      </a:endParaRPr>
                    </a:p>
                    <a:p>
                      <a:pPr algn="ctr"/>
                      <a:r>
                        <a:rPr lang="en-US" sz="2400" b="1" kern="1200" dirty="0">
                          <a:solidFill>
                            <a:schemeClr val="bg1"/>
                          </a:solidFill>
                          <a:effectLst/>
                          <a:latin typeface="Arial" panose="020B0604020202020204" pitchFamily="34" charset="0"/>
                          <a:ea typeface="+mn-ea"/>
                          <a:cs typeface="Arial" panose="020B0604020202020204" pitchFamily="34" charset="0"/>
                        </a:rPr>
                        <a:t>The </a:t>
                      </a:r>
                      <a:r>
                        <a:rPr lang="en-US" sz="2400" b="1" i="1" kern="1200" dirty="0">
                          <a:solidFill>
                            <a:schemeClr val="bg1"/>
                          </a:solidFill>
                          <a:effectLst/>
                          <a:latin typeface="Arial" panose="020B0604020202020204" pitchFamily="34" charset="0"/>
                          <a:ea typeface="+mn-ea"/>
                          <a:cs typeface="Arial" panose="020B0604020202020204" pitchFamily="34" charset="0"/>
                        </a:rPr>
                        <a:t>HOW</a:t>
                      </a:r>
                      <a:r>
                        <a:rPr lang="en-US" sz="2400" b="1" kern="1200" dirty="0">
                          <a:solidFill>
                            <a:schemeClr val="bg1"/>
                          </a:solidFill>
                          <a:effectLst/>
                          <a:latin typeface="Arial" panose="020B0604020202020204" pitchFamily="34" charset="0"/>
                          <a:ea typeface="+mn-ea"/>
                          <a:cs typeface="Arial" panose="020B0604020202020204" pitchFamily="34" charset="0"/>
                        </a:rPr>
                        <a:t> of Learning</a:t>
                      </a:r>
                      <a:endParaRPr lang="en-US" sz="2400" kern="1200" dirty="0">
                        <a:solidFill>
                          <a:schemeClr val="bg1"/>
                        </a:solidFill>
                        <a:effectLst/>
                        <a:latin typeface="Arial" panose="020B0604020202020204" pitchFamily="34" charset="0"/>
                        <a:ea typeface="+mn-ea"/>
                        <a:cs typeface="Arial" panose="020B0604020202020204" pitchFamily="34" charset="0"/>
                      </a:endParaRPr>
                    </a:p>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92B1"/>
                    </a:solidFill>
                  </a:tcPr>
                </a:tc>
                <a:extLst>
                  <a:ext uri="{0D108BD9-81ED-4DB2-BD59-A6C34878D82A}">
                    <a16:rowId xmlns:a16="http://schemas.microsoft.com/office/drawing/2014/main" val="3564228003"/>
                  </a:ext>
                </a:extLst>
              </a:tr>
              <a:tr h="1774934">
                <a:tc>
                  <a:txBody>
                    <a:bodyPr/>
                    <a:lstStyle/>
                    <a:p>
                      <a:endParaRPr lang="en-US" sz="500" dirty="0"/>
                    </a:p>
                    <a:p>
                      <a:endParaRPr lang="en-US" sz="500" dirty="0"/>
                    </a:p>
                    <a:p>
                      <a:endParaRPr lang="en-US" sz="500" dirty="0"/>
                    </a:p>
                    <a:p>
                      <a:endParaRPr lang="en-US" sz="500" dirty="0"/>
                    </a:p>
                    <a:p>
                      <a:endParaRPr lang="en-US" sz="500" dirty="0"/>
                    </a:p>
                    <a:p>
                      <a:endParaRPr lang="en-US" sz="500" dirty="0"/>
                    </a:p>
                    <a:p>
                      <a:endParaRPr lang="en-US" sz="500" dirty="0"/>
                    </a:p>
                    <a:p>
                      <a:endParaRPr lang="en-US" sz="500" dirty="0"/>
                    </a:p>
                    <a:p>
                      <a:endParaRPr lang="en-US" sz="500" dirty="0"/>
                    </a:p>
                    <a:p>
                      <a:endParaRPr lang="en-US" sz="500" dirty="0"/>
                    </a:p>
                    <a:p>
                      <a:endParaRPr lang="en-US" sz="500" dirty="0"/>
                    </a:p>
                    <a:p>
                      <a:endParaRPr lang="en-US" sz="500" dirty="0"/>
                    </a:p>
                    <a:p>
                      <a:endParaRPr lang="en-US" sz="500" dirty="0"/>
                    </a:p>
                    <a:p>
                      <a:endParaRPr lang="en-US" sz="500" dirty="0"/>
                    </a:p>
                    <a:p>
                      <a:endParaRPr lang="en-US" sz="500" dirty="0"/>
                    </a:p>
                    <a:p>
                      <a:endParaRPr lang="en-US" sz="500" dirty="0"/>
                    </a:p>
                    <a:p>
                      <a:endParaRPr lang="en-US" sz="500" dirty="0"/>
                    </a:p>
                    <a:p>
                      <a:endParaRPr lang="en-US" sz="500" dirty="0"/>
                    </a:p>
                    <a:p>
                      <a:endParaRPr lang="en-US" sz="500" dirty="0"/>
                    </a:p>
                    <a:p>
                      <a:endParaRPr lang="en-US" sz="500" dirty="0"/>
                    </a:p>
                    <a:p>
                      <a:endParaRPr lang="en-US" sz="500" dirty="0"/>
                    </a:p>
                    <a:p>
                      <a:endParaRPr lang="en-US" sz="500" dirty="0"/>
                    </a:p>
                    <a:p>
                      <a:endParaRPr lang="en-US" sz="500" dirty="0"/>
                    </a:p>
                    <a:p>
                      <a:endParaRPr lang="en-US" sz="500" dirty="0"/>
                    </a:p>
                    <a:p>
                      <a:endParaRPr lang="en-US" sz="500" dirty="0"/>
                    </a:p>
                    <a:p>
                      <a:endParaRPr lang="en-US" sz="500" dirty="0"/>
                    </a:p>
                    <a:p>
                      <a:endParaRPr lang="en-US" sz="5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9092408"/>
                  </a:ext>
                </a:extLst>
              </a:tr>
            </a:tbl>
          </a:graphicData>
        </a:graphic>
      </p:graphicFrame>
      <p:pic>
        <p:nvPicPr>
          <p:cNvPr id="7" name="Picture 6">
            <a:extLst>
              <a:ext uri="{FF2B5EF4-FFF2-40B4-BE49-F238E27FC236}">
                <a16:creationId xmlns:a16="http://schemas.microsoft.com/office/drawing/2014/main" id="{3FCE7D08-39D6-021E-AE2C-97164E7A4B02}"/>
              </a:ext>
              <a:ext uri="{C183D7F6-B498-43B3-948B-1728B52AA6E4}">
                <adec:decorative xmlns:adec="http://schemas.microsoft.com/office/drawing/2017/decorative" val="1"/>
              </a:ext>
            </a:extLst>
          </p:cNvPr>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7261" t="4154" r="25635" b="78490"/>
          <a:stretch/>
        </p:blipFill>
        <p:spPr bwMode="auto">
          <a:xfrm>
            <a:off x="1502736" y="3874769"/>
            <a:ext cx="2209430" cy="1654500"/>
          </a:xfrm>
          <a:prstGeom prst="rect">
            <a:avLst/>
          </a:prstGeom>
          <a:noFill/>
          <a:ln>
            <a:noFill/>
          </a:ln>
          <a:effectLst/>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017459F6-4F26-05C1-6C7B-D3966B772309}"/>
              </a:ext>
              <a:ext uri="{C183D7F6-B498-43B3-948B-1728B52AA6E4}">
                <adec:decorative xmlns:adec="http://schemas.microsoft.com/office/drawing/2017/decorative" val="1"/>
              </a:ext>
            </a:extLst>
          </p:cNvPr>
          <p:cNvPicPr/>
          <p:nvPr/>
        </p:nvPicPr>
        <p:blipFill rotWithShape="1">
          <a:blip r:embed="rId5" cstate="print">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l="16426" t="3948" r="17873" b="50467"/>
          <a:stretch/>
        </p:blipFill>
        <p:spPr bwMode="auto">
          <a:xfrm>
            <a:off x="4943381" y="3874769"/>
            <a:ext cx="2305235" cy="1654500"/>
          </a:xfrm>
          <a:prstGeom prst="rect">
            <a:avLst/>
          </a:prstGeom>
          <a:noFill/>
          <a:ln w="38100" cap="sq" cmpd="sng" algn="ctr">
            <a:noFill/>
            <a:prstDash val="solid"/>
            <a:miter lim="800000"/>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B553FC21-B6DB-BC29-0154-189A4A18DDA2}"/>
              </a:ext>
              <a:ext uri="{C183D7F6-B498-43B3-948B-1728B52AA6E4}">
                <adec:decorative xmlns:adec="http://schemas.microsoft.com/office/drawing/2017/decorative" val="1"/>
              </a:ext>
            </a:extLst>
          </p:cNvPr>
          <p:cNvPicPr/>
          <p:nvPr/>
        </p:nvPicPr>
        <p:blipFill rotWithShape="1">
          <a:blip r:embed="rId7" cstate="print">
            <a:extLst>
              <a:ext uri="{BEBA8EAE-BF5A-486C-A8C5-ECC9F3942E4B}">
                <a14:imgProps xmlns:a14="http://schemas.microsoft.com/office/drawing/2010/main">
                  <a14:imgLayer r:embed="rId8">
                    <a14:imgEffect>
                      <a14:saturation sat="66000"/>
                    </a14:imgEffect>
                  </a14:imgLayer>
                </a14:imgProps>
              </a:ext>
              <a:ext uri="{28A0092B-C50C-407E-A947-70E740481C1C}">
                <a14:useLocalDpi xmlns:a14="http://schemas.microsoft.com/office/drawing/2010/main" val="0"/>
              </a:ext>
            </a:extLst>
          </a:blip>
          <a:srcRect l="20317" t="1466" r="19058" b="50513"/>
          <a:stretch/>
        </p:blipFill>
        <p:spPr bwMode="auto">
          <a:xfrm>
            <a:off x="8479834" y="3947637"/>
            <a:ext cx="2209430" cy="1497101"/>
          </a:xfrm>
          <a:prstGeom prst="rect">
            <a:avLst/>
          </a:prstGeom>
          <a:noFill/>
          <a:ln w="38100" cap="sq" cmpd="sng" algn="ctr">
            <a:noFill/>
            <a:prstDash val="solid"/>
            <a:miter lim="800000"/>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a:extLst>
            <a:ext uri="{53640926-AAD7-44D8-BBD7-CCE9431645EC}">
              <a14:shadowObscured xmlns:a14="http://schemas.microsoft.com/office/drawing/2010/main"/>
            </a:ext>
          </a:extLst>
        </p:spPr>
      </p:pic>
      <p:sp>
        <p:nvSpPr>
          <p:cNvPr id="10" name="Arrow: Down 9">
            <a:extLst>
              <a:ext uri="{FF2B5EF4-FFF2-40B4-BE49-F238E27FC236}">
                <a16:creationId xmlns:a16="http://schemas.microsoft.com/office/drawing/2014/main" id="{59C72255-F1F1-B465-347C-A515A38EEB77}"/>
              </a:ext>
              <a:ext uri="{C183D7F6-B498-43B3-948B-1728B52AA6E4}">
                <adec:decorative xmlns:adec="http://schemas.microsoft.com/office/drawing/2017/decorative" val="1"/>
              </a:ext>
            </a:extLst>
          </p:cNvPr>
          <p:cNvSpPr/>
          <p:nvPr/>
        </p:nvSpPr>
        <p:spPr>
          <a:xfrm>
            <a:off x="2262007" y="732550"/>
            <a:ext cx="491490" cy="1029318"/>
          </a:xfrm>
          <a:prstGeom prst="downArrow">
            <a:avLst/>
          </a:prstGeom>
          <a:solidFill>
            <a:srgbClr val="012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BB84C7D8-FCE7-28FC-4CB9-DE186DC7C1A4}"/>
              </a:ext>
              <a:ext uri="{C183D7F6-B498-43B3-948B-1728B52AA6E4}">
                <adec:decorative xmlns:adec="http://schemas.microsoft.com/office/drawing/2017/decorative" val="1"/>
              </a:ext>
            </a:extLst>
          </p:cNvPr>
          <p:cNvSpPr/>
          <p:nvPr/>
        </p:nvSpPr>
        <p:spPr>
          <a:xfrm>
            <a:off x="5739445" y="731760"/>
            <a:ext cx="491490" cy="1029318"/>
          </a:xfrm>
          <a:prstGeom prst="downArrow">
            <a:avLst/>
          </a:prstGeom>
          <a:solidFill>
            <a:srgbClr val="012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0E9EE360-6309-19EC-FFFA-23EB883EBA49}"/>
              </a:ext>
              <a:ext uri="{C183D7F6-B498-43B3-948B-1728B52AA6E4}">
                <adec:decorative xmlns:adec="http://schemas.microsoft.com/office/drawing/2017/decorative" val="1"/>
              </a:ext>
            </a:extLst>
          </p:cNvPr>
          <p:cNvSpPr/>
          <p:nvPr/>
        </p:nvSpPr>
        <p:spPr>
          <a:xfrm>
            <a:off x="9216884" y="731760"/>
            <a:ext cx="491490" cy="1029318"/>
          </a:xfrm>
          <a:prstGeom prst="downArrow">
            <a:avLst/>
          </a:prstGeom>
          <a:solidFill>
            <a:srgbClr val="012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hidden="1">
            <a:extLst>
              <a:ext uri="{FF2B5EF4-FFF2-40B4-BE49-F238E27FC236}">
                <a16:creationId xmlns:a16="http://schemas.microsoft.com/office/drawing/2014/main" id="{F422365B-0975-22EC-CDDA-24211D835EFC}"/>
              </a:ext>
            </a:extLst>
          </p:cNvPr>
          <p:cNvSpPr>
            <a:spLocks noGrp="1"/>
          </p:cNvSpPr>
          <p:nvPr>
            <p:ph type="title" idx="4294967295"/>
          </p:nvPr>
        </p:nvSpPr>
        <p:spPr/>
        <p:txBody>
          <a:bodyPr/>
          <a:lstStyle/>
          <a:p>
            <a:r>
              <a:rPr lang="en-US" dirty="0"/>
              <a:t>Why What How of Learning</a:t>
            </a:r>
          </a:p>
        </p:txBody>
      </p:sp>
    </p:spTree>
    <p:extLst>
      <p:ext uri="{BB962C8B-B14F-4D97-AF65-F5344CB8AC3E}">
        <p14:creationId xmlns:p14="http://schemas.microsoft.com/office/powerpoint/2010/main" val="2080932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123BF6-C31B-07D2-3BA4-2A78DE3EE5C1}"/>
              </a:ext>
              <a:ext uri="{C183D7F6-B498-43B3-948B-1728B52AA6E4}">
                <adec:decorative xmlns:adec="http://schemas.microsoft.com/office/drawing/2017/decorative" val="1"/>
              </a:ext>
            </a:extLst>
          </p:cNvPr>
          <p:cNvSpPr txBox="1"/>
          <p:nvPr/>
        </p:nvSpPr>
        <p:spPr>
          <a:xfrm>
            <a:off x="594360" y="508000"/>
            <a:ext cx="11003280" cy="5842000"/>
          </a:xfrm>
          <a:prstGeom prst="rect">
            <a:avLst/>
          </a:prstGeom>
          <a:solidFill>
            <a:schemeClr val="bg1"/>
          </a:solidFill>
          <a:ln w="57150">
            <a:solidFill>
              <a:srgbClr val="FCAF17"/>
            </a:solidFill>
          </a:ln>
        </p:spPr>
        <p:txBody>
          <a:bodyPr wrap="square" rtlCol="0">
            <a:spAutoFit/>
          </a:bodyPr>
          <a:lstStyle/>
          <a:p>
            <a:pPr algn="l"/>
            <a:endParaRPr lang="en-US" dirty="0"/>
          </a:p>
        </p:txBody>
      </p:sp>
      <p:graphicFrame>
        <p:nvGraphicFramePr>
          <p:cNvPr id="5" name="Table 9">
            <a:extLst>
              <a:ext uri="{FF2B5EF4-FFF2-40B4-BE49-F238E27FC236}">
                <a16:creationId xmlns:a16="http://schemas.microsoft.com/office/drawing/2014/main" id="{B137B9DD-AA6B-7409-8283-1325B08DAE6F}"/>
              </a:ext>
            </a:extLst>
          </p:cNvPr>
          <p:cNvGraphicFramePr>
            <a:graphicFrameLocks noGrp="1"/>
          </p:cNvGraphicFramePr>
          <p:nvPr>
            <p:extLst>
              <p:ext uri="{D42A27DB-BD31-4B8C-83A1-F6EECF244321}">
                <p14:modId xmlns:p14="http://schemas.microsoft.com/office/powerpoint/2010/main" val="2037569907"/>
              </p:ext>
            </p:extLst>
          </p:nvPr>
        </p:nvGraphicFramePr>
        <p:xfrm>
          <a:off x="1508051" y="807978"/>
          <a:ext cx="9175898" cy="5242044"/>
        </p:xfrm>
        <a:graphic>
          <a:graphicData uri="http://schemas.openxmlformats.org/drawingml/2006/table">
            <a:tbl>
              <a:tblPr firstRow="1" bandRow="1">
                <a:tableStyleId>{5C22544A-7EE6-4342-B048-85BDC9FD1C3A}</a:tableStyleId>
              </a:tblPr>
              <a:tblGrid>
                <a:gridCol w="6209415">
                  <a:extLst>
                    <a:ext uri="{9D8B030D-6E8A-4147-A177-3AD203B41FA5}">
                      <a16:colId xmlns:a16="http://schemas.microsoft.com/office/drawing/2014/main" val="3074962630"/>
                    </a:ext>
                  </a:extLst>
                </a:gridCol>
                <a:gridCol w="999460">
                  <a:extLst>
                    <a:ext uri="{9D8B030D-6E8A-4147-A177-3AD203B41FA5}">
                      <a16:colId xmlns:a16="http://schemas.microsoft.com/office/drawing/2014/main" val="881806429"/>
                    </a:ext>
                  </a:extLst>
                </a:gridCol>
                <a:gridCol w="1041991">
                  <a:extLst>
                    <a:ext uri="{9D8B030D-6E8A-4147-A177-3AD203B41FA5}">
                      <a16:colId xmlns:a16="http://schemas.microsoft.com/office/drawing/2014/main" val="1524055374"/>
                    </a:ext>
                  </a:extLst>
                </a:gridCol>
                <a:gridCol w="925032">
                  <a:extLst>
                    <a:ext uri="{9D8B030D-6E8A-4147-A177-3AD203B41FA5}">
                      <a16:colId xmlns:a16="http://schemas.microsoft.com/office/drawing/2014/main" val="2315186834"/>
                    </a:ext>
                  </a:extLst>
                </a:gridCol>
              </a:tblGrid>
              <a:tr h="1132653">
                <a:tc>
                  <a:txBody>
                    <a:bodyPr/>
                    <a:lstStyle/>
                    <a:p>
                      <a:endParaRPr lang="en-US" sz="1400" dirty="0">
                        <a:latin typeface="Arial" panose="020B0604020202020204" pitchFamily="34" charset="0"/>
                        <a:cs typeface="Arial" panose="020B0604020202020204" pitchFamily="34" charset="0"/>
                      </a:endParaRPr>
                    </a:p>
                    <a:p>
                      <a:pPr algn="ctr"/>
                      <a:r>
                        <a:rPr lang="en-US" sz="5400" dirty="0">
                          <a:solidFill>
                            <a:srgbClr val="012369"/>
                          </a:solidFill>
                          <a:latin typeface="Arial Black" panose="020B0A04020102020204" pitchFamily="34" charset="0"/>
                        </a:rPr>
                        <a:t>ACCESS</a:t>
                      </a:r>
                    </a:p>
                    <a:p>
                      <a:endParaRPr lang="en-US" sz="1400" dirty="0">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BFDF7"/>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3B5E9"/>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ABE0EB"/>
                    </a:solidFill>
                  </a:tcPr>
                </a:tc>
                <a:extLst>
                  <a:ext uri="{0D108BD9-81ED-4DB2-BD59-A6C34878D82A}">
                    <a16:rowId xmlns:a16="http://schemas.microsoft.com/office/drawing/2014/main" val="1611001986"/>
                  </a:ext>
                </a:extLst>
              </a:tr>
              <a:tr h="1132653">
                <a:tc>
                  <a:txBody>
                    <a:bodyPr/>
                    <a:lstStyle/>
                    <a:p>
                      <a:endParaRPr lang="en-US" sz="1400" dirty="0">
                        <a:latin typeface="Arial" panose="020B0604020202020204" pitchFamily="34" charset="0"/>
                        <a:cs typeface="Arial" panose="020B0604020202020204" pitchFamily="34" charset="0"/>
                      </a:endParaRPr>
                    </a:p>
                    <a:p>
                      <a:pPr algn="ctr"/>
                      <a:r>
                        <a:rPr lang="en-US" sz="5400" dirty="0">
                          <a:solidFill>
                            <a:srgbClr val="012369"/>
                          </a:solidFill>
                          <a:latin typeface="Arial Black" panose="020B0A04020102020204" pitchFamily="34" charset="0"/>
                        </a:rPr>
                        <a:t>BUILD</a:t>
                      </a:r>
                    </a:p>
                    <a:p>
                      <a:endParaRPr lang="en-US" sz="1400" dirty="0">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BFDF7"/>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3B5E9"/>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ABE0EB"/>
                    </a:solidFill>
                  </a:tcPr>
                </a:tc>
                <a:extLst>
                  <a:ext uri="{0D108BD9-81ED-4DB2-BD59-A6C34878D82A}">
                    <a16:rowId xmlns:a16="http://schemas.microsoft.com/office/drawing/2014/main" val="1992401282"/>
                  </a:ext>
                </a:extLst>
              </a:tr>
              <a:tr h="1144520">
                <a:tc>
                  <a:txBody>
                    <a:bodyPr/>
                    <a:lstStyle/>
                    <a:p>
                      <a:endParaRPr lang="en-US" sz="1400" dirty="0">
                        <a:latin typeface="Arial" panose="020B0604020202020204" pitchFamily="34" charset="0"/>
                        <a:cs typeface="Arial" panose="020B0604020202020204" pitchFamily="34" charset="0"/>
                      </a:endParaRPr>
                    </a:p>
                    <a:p>
                      <a:pPr algn="ctr"/>
                      <a:r>
                        <a:rPr lang="en-US" sz="5400" dirty="0">
                          <a:solidFill>
                            <a:srgbClr val="012369"/>
                          </a:solidFill>
                          <a:latin typeface="Arial Black" panose="020B0A04020102020204" pitchFamily="34" charset="0"/>
                        </a:rPr>
                        <a:t>INTERNALIZE</a:t>
                      </a:r>
                    </a:p>
                    <a:p>
                      <a:endParaRPr lang="en-US" sz="1400" dirty="0">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BFDF7"/>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3B5E9"/>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ABE0EB"/>
                    </a:solidFill>
                  </a:tcPr>
                </a:tc>
                <a:extLst>
                  <a:ext uri="{0D108BD9-81ED-4DB2-BD59-A6C34878D82A}">
                    <a16:rowId xmlns:a16="http://schemas.microsoft.com/office/drawing/2014/main" val="1451903825"/>
                  </a:ext>
                </a:extLst>
              </a:tr>
              <a:tr h="1218684">
                <a:tc>
                  <a:txBody>
                    <a:bodyPr/>
                    <a:lstStyle/>
                    <a:p>
                      <a:endParaRPr lang="en-US" sz="1400" dirty="0">
                        <a:latin typeface="Arial" panose="020B0604020202020204" pitchFamily="34" charset="0"/>
                        <a:cs typeface="Arial" panose="020B0604020202020204" pitchFamily="34" charset="0"/>
                      </a:endParaRPr>
                    </a:p>
                    <a:p>
                      <a:pPr algn="ctr"/>
                      <a:r>
                        <a:rPr lang="en-US" sz="5400" dirty="0">
                          <a:solidFill>
                            <a:srgbClr val="012369"/>
                          </a:solidFill>
                          <a:latin typeface="Arial Black" panose="020B0A04020102020204" pitchFamily="34" charset="0"/>
                        </a:rPr>
                        <a:t>GOAL</a:t>
                      </a:r>
                      <a:endParaRPr lang="en-US" sz="3200" dirty="0">
                        <a:solidFill>
                          <a:srgbClr val="012369"/>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BFDF7"/>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3B5E9"/>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ABE0EB"/>
                    </a:solidFill>
                  </a:tcPr>
                </a:tc>
                <a:extLst>
                  <a:ext uri="{0D108BD9-81ED-4DB2-BD59-A6C34878D82A}">
                    <a16:rowId xmlns:a16="http://schemas.microsoft.com/office/drawing/2014/main" val="3350756136"/>
                  </a:ext>
                </a:extLst>
              </a:tr>
            </a:tbl>
          </a:graphicData>
        </a:graphic>
      </p:graphicFrame>
      <p:sp>
        <p:nvSpPr>
          <p:cNvPr id="7" name="Arrow: Right 6">
            <a:extLst>
              <a:ext uri="{FF2B5EF4-FFF2-40B4-BE49-F238E27FC236}">
                <a16:creationId xmlns:a16="http://schemas.microsoft.com/office/drawing/2014/main" id="{F46FD2CF-9BEE-9695-16AD-91BB0A9C8FED}"/>
              </a:ext>
              <a:ext uri="{C183D7F6-B498-43B3-948B-1728B52AA6E4}">
                <adec:decorative xmlns:adec="http://schemas.microsoft.com/office/drawing/2017/decorative" val="1"/>
              </a:ext>
            </a:extLst>
          </p:cNvPr>
          <p:cNvSpPr/>
          <p:nvPr/>
        </p:nvSpPr>
        <p:spPr>
          <a:xfrm>
            <a:off x="7985050" y="1297172"/>
            <a:ext cx="2190307" cy="297712"/>
          </a:xfrm>
          <a:prstGeom prst="rightArrow">
            <a:avLst/>
          </a:prstGeom>
          <a:solidFill>
            <a:srgbClr val="012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B2E63B58-FEA3-682E-FE24-82B0D5054A91}"/>
              </a:ext>
              <a:ext uri="{C183D7F6-B498-43B3-948B-1728B52AA6E4}">
                <adec:decorative xmlns:adec="http://schemas.microsoft.com/office/drawing/2017/decorative" val="1"/>
              </a:ext>
            </a:extLst>
          </p:cNvPr>
          <p:cNvSpPr/>
          <p:nvPr/>
        </p:nvSpPr>
        <p:spPr>
          <a:xfrm>
            <a:off x="7985050" y="2651051"/>
            <a:ext cx="2190307" cy="297712"/>
          </a:xfrm>
          <a:prstGeom prst="rightArrow">
            <a:avLst/>
          </a:prstGeom>
          <a:solidFill>
            <a:srgbClr val="012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D41E5DE0-1FD5-DEEE-E7D1-E97243545FC5}"/>
              </a:ext>
              <a:ext uri="{C183D7F6-B498-43B3-948B-1728B52AA6E4}">
                <adec:decorative xmlns:adec="http://schemas.microsoft.com/office/drawing/2017/decorative" val="1"/>
              </a:ext>
            </a:extLst>
          </p:cNvPr>
          <p:cNvSpPr/>
          <p:nvPr/>
        </p:nvSpPr>
        <p:spPr>
          <a:xfrm>
            <a:off x="7985050" y="4004930"/>
            <a:ext cx="2190307" cy="297712"/>
          </a:xfrm>
          <a:prstGeom prst="rightArrow">
            <a:avLst/>
          </a:prstGeom>
          <a:solidFill>
            <a:srgbClr val="012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BCDF5959-5F3D-D6A9-2169-1F9C8142799B}"/>
              </a:ext>
              <a:ext uri="{C183D7F6-B498-43B3-948B-1728B52AA6E4}">
                <adec:decorative xmlns:adec="http://schemas.microsoft.com/office/drawing/2017/decorative" val="1"/>
              </a:ext>
            </a:extLst>
          </p:cNvPr>
          <p:cNvSpPr/>
          <p:nvPr/>
        </p:nvSpPr>
        <p:spPr>
          <a:xfrm>
            <a:off x="7985050" y="5209953"/>
            <a:ext cx="2190307" cy="297712"/>
          </a:xfrm>
          <a:prstGeom prst="rightArrow">
            <a:avLst/>
          </a:prstGeom>
          <a:solidFill>
            <a:srgbClr val="012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hidden="1">
            <a:extLst>
              <a:ext uri="{FF2B5EF4-FFF2-40B4-BE49-F238E27FC236}">
                <a16:creationId xmlns:a16="http://schemas.microsoft.com/office/drawing/2014/main" id="{3F74DA53-AB77-105A-7CBA-D6D6D97C8AF2}"/>
              </a:ext>
            </a:extLst>
          </p:cNvPr>
          <p:cNvSpPr>
            <a:spLocks noGrp="1"/>
          </p:cNvSpPr>
          <p:nvPr>
            <p:ph type="title" idx="4294967295"/>
          </p:nvPr>
        </p:nvSpPr>
        <p:spPr/>
        <p:txBody>
          <a:bodyPr/>
          <a:lstStyle/>
          <a:p>
            <a:r>
              <a:rPr lang="en-US" dirty="0"/>
              <a:t>Access</a:t>
            </a:r>
          </a:p>
        </p:txBody>
      </p:sp>
    </p:spTree>
    <p:extLst>
      <p:ext uri="{BB962C8B-B14F-4D97-AF65-F5344CB8AC3E}">
        <p14:creationId xmlns:p14="http://schemas.microsoft.com/office/powerpoint/2010/main" val="3341984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descr="Icon of Teachers working collaboratively to plan lessons">
            <a:extLst>
              <a:ext uri="{FF2B5EF4-FFF2-40B4-BE49-F238E27FC236}">
                <a16:creationId xmlns:a16="http://schemas.microsoft.com/office/drawing/2014/main" id="{CB123BF6-C31B-07D2-3BA4-2A78DE3EE5C1}"/>
              </a:ext>
            </a:extLst>
          </p:cNvPr>
          <p:cNvSpPr txBox="1"/>
          <p:nvPr/>
        </p:nvSpPr>
        <p:spPr>
          <a:xfrm>
            <a:off x="594360" y="508000"/>
            <a:ext cx="11003280" cy="5842000"/>
          </a:xfrm>
          <a:prstGeom prst="rect">
            <a:avLst/>
          </a:prstGeom>
          <a:solidFill>
            <a:schemeClr val="bg1"/>
          </a:solidFill>
          <a:ln w="57150">
            <a:solidFill>
              <a:srgbClr val="FCAF17"/>
            </a:solidFill>
          </a:ln>
        </p:spPr>
        <p:txBody>
          <a:bodyPr wrap="square" rtlCol="0">
            <a:spAutoFit/>
          </a:bodyPr>
          <a:lstStyle/>
          <a:p>
            <a:pPr algn="l"/>
            <a:endParaRPr lang="en-US" dirty="0"/>
          </a:p>
        </p:txBody>
      </p:sp>
      <p:pic>
        <p:nvPicPr>
          <p:cNvPr id="5" name="Picture 4">
            <a:extLst>
              <a:ext uri="{FF2B5EF4-FFF2-40B4-BE49-F238E27FC236}">
                <a16:creationId xmlns:a16="http://schemas.microsoft.com/office/drawing/2014/main" id="{0BFB0DDB-62A4-39BE-2B73-3BD9EECC7165}"/>
              </a:ext>
              <a:ext uri="{C183D7F6-B498-43B3-948B-1728B52AA6E4}">
                <adec:decorative xmlns:adec="http://schemas.microsoft.com/office/drawing/2017/decorative" val="1"/>
              </a:ext>
            </a:extLst>
          </p:cNvPr>
          <p:cNvPicPr/>
          <p:nvPr/>
        </p:nvPicPr>
        <p:blipFill>
          <a:blip r:embed="rId3"/>
          <a:stretch>
            <a:fillRect/>
          </a:stretch>
        </p:blipFill>
        <p:spPr>
          <a:xfrm>
            <a:off x="731520" y="1005840"/>
            <a:ext cx="10728960" cy="4277359"/>
          </a:xfrm>
          <a:prstGeom prst="rect">
            <a:avLst/>
          </a:prstGeom>
        </p:spPr>
      </p:pic>
      <p:sp>
        <p:nvSpPr>
          <p:cNvPr id="7" name="Text Box 4">
            <a:extLst>
              <a:ext uri="{FF2B5EF4-FFF2-40B4-BE49-F238E27FC236}">
                <a16:creationId xmlns:a16="http://schemas.microsoft.com/office/drawing/2014/main" id="{461F8C7E-9C59-2771-2F38-050AA0443750}"/>
              </a:ext>
            </a:extLst>
          </p:cNvPr>
          <p:cNvSpPr txBox="1"/>
          <p:nvPr/>
        </p:nvSpPr>
        <p:spPr>
          <a:xfrm>
            <a:off x="2174240" y="3713480"/>
            <a:ext cx="8046720" cy="2531253"/>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pPr>
            <a:r>
              <a:rPr lang="en-US" sz="7200" b="1" spc="-300" dirty="0">
                <a:solidFill>
                  <a:srgbClr val="012369"/>
                </a:solidFill>
                <a:latin typeface="Arial" panose="020B0604020202020204" pitchFamily="34" charset="0"/>
                <a:ea typeface="Times New Roman" panose="02020603050405020304" pitchFamily="18" charset="0"/>
              </a:rPr>
              <a:t>Strategic Conversations</a:t>
            </a:r>
            <a:endParaRPr lang="en-US" sz="1000" dirty="0">
              <a:solidFill>
                <a:srgbClr val="012369"/>
              </a:solidFill>
              <a:effectLst/>
              <a:latin typeface="Times New Roman" panose="02020603050405020304" pitchFamily="18" charset="0"/>
              <a:ea typeface="Times New Roman" panose="02020603050405020304" pitchFamily="18" charset="0"/>
            </a:endParaRPr>
          </a:p>
        </p:txBody>
      </p:sp>
      <p:sp>
        <p:nvSpPr>
          <p:cNvPr id="3" name="Title 2" hidden="1">
            <a:extLst>
              <a:ext uri="{FF2B5EF4-FFF2-40B4-BE49-F238E27FC236}">
                <a16:creationId xmlns:a16="http://schemas.microsoft.com/office/drawing/2014/main" id="{ABD336EE-F9F5-4D96-EBBD-23E19738909F}"/>
              </a:ext>
            </a:extLst>
          </p:cNvPr>
          <p:cNvSpPr>
            <a:spLocks noGrp="1"/>
          </p:cNvSpPr>
          <p:nvPr>
            <p:ph type="title" idx="4294967295"/>
          </p:nvPr>
        </p:nvSpPr>
        <p:spPr/>
        <p:txBody>
          <a:bodyPr/>
          <a:lstStyle/>
          <a:p>
            <a:r>
              <a:rPr lang="en-US" dirty="0"/>
              <a:t>Strategic Conversations</a:t>
            </a:r>
          </a:p>
        </p:txBody>
      </p:sp>
    </p:spTree>
    <p:extLst>
      <p:ext uri="{BB962C8B-B14F-4D97-AF65-F5344CB8AC3E}">
        <p14:creationId xmlns:p14="http://schemas.microsoft.com/office/powerpoint/2010/main" val="615348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123BF6-C31B-07D2-3BA4-2A78DE3EE5C1}"/>
              </a:ext>
              <a:ext uri="{C183D7F6-B498-43B3-948B-1728B52AA6E4}">
                <adec:decorative xmlns:adec="http://schemas.microsoft.com/office/drawing/2017/decorative" val="1"/>
              </a:ext>
            </a:extLst>
          </p:cNvPr>
          <p:cNvSpPr txBox="1"/>
          <p:nvPr/>
        </p:nvSpPr>
        <p:spPr>
          <a:xfrm>
            <a:off x="594360" y="508000"/>
            <a:ext cx="11003280" cy="5842000"/>
          </a:xfrm>
          <a:prstGeom prst="rect">
            <a:avLst/>
          </a:prstGeom>
          <a:solidFill>
            <a:schemeClr val="bg1"/>
          </a:solidFill>
          <a:ln w="57150">
            <a:solidFill>
              <a:srgbClr val="FCAF17"/>
            </a:solidFill>
          </a:ln>
        </p:spPr>
        <p:txBody>
          <a:bodyPr wrap="square" rtlCol="0">
            <a:spAutoFit/>
          </a:bodyPr>
          <a:lstStyle/>
          <a:p>
            <a:pPr algn="l"/>
            <a:endParaRPr lang="en-US" dirty="0"/>
          </a:p>
        </p:txBody>
      </p:sp>
      <p:pic>
        <p:nvPicPr>
          <p:cNvPr id="3" name="Picture 2">
            <a:extLst>
              <a:ext uri="{FF2B5EF4-FFF2-40B4-BE49-F238E27FC236}">
                <a16:creationId xmlns:a16="http://schemas.microsoft.com/office/drawing/2014/main" id="{CC362383-43DC-B7F7-518B-6E274939D9C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915180" y="1654443"/>
            <a:ext cx="6361640" cy="3666508"/>
          </a:xfrm>
          <a:prstGeom prst="rect">
            <a:avLst/>
          </a:prstGeom>
        </p:spPr>
      </p:pic>
      <p:sp>
        <p:nvSpPr>
          <p:cNvPr id="4" name="TextBox 3">
            <a:extLst>
              <a:ext uri="{FF2B5EF4-FFF2-40B4-BE49-F238E27FC236}">
                <a16:creationId xmlns:a16="http://schemas.microsoft.com/office/drawing/2014/main" id="{BA574CEB-8DB1-818B-AE09-9BBDCD2BC912}"/>
              </a:ext>
            </a:extLst>
          </p:cNvPr>
          <p:cNvSpPr txBox="1"/>
          <p:nvPr/>
        </p:nvSpPr>
        <p:spPr>
          <a:xfrm>
            <a:off x="477012" y="573390"/>
            <a:ext cx="11237976" cy="1015663"/>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12369"/>
                </a:solidFill>
                <a:effectLst/>
                <a:uLnTx/>
                <a:uFillTx/>
                <a:latin typeface="Arial" panose="020B0604020202020204" pitchFamily="34" charset="0"/>
                <a:cs typeface="Arial" panose="020B0604020202020204" pitchFamily="34" charset="0"/>
              </a:rPr>
              <a:t>Success for All Students!</a:t>
            </a:r>
          </a:p>
        </p:txBody>
      </p:sp>
      <p:sp>
        <p:nvSpPr>
          <p:cNvPr id="6" name="TextBox 5">
            <a:extLst>
              <a:ext uri="{FF2B5EF4-FFF2-40B4-BE49-F238E27FC236}">
                <a16:creationId xmlns:a16="http://schemas.microsoft.com/office/drawing/2014/main" id="{01D6ABD0-C52D-D859-2095-4E83FC436427}"/>
              </a:ext>
            </a:extLst>
          </p:cNvPr>
          <p:cNvSpPr txBox="1"/>
          <p:nvPr/>
        </p:nvSpPr>
        <p:spPr>
          <a:xfrm>
            <a:off x="477012" y="5284653"/>
            <a:ext cx="11237976" cy="1107996"/>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rgbClr val="012369"/>
                </a:solidFill>
                <a:latin typeface="Arial" panose="020B0604020202020204" pitchFamily="34" charset="0"/>
                <a:cs typeface="Arial" panose="020B0604020202020204" pitchFamily="34" charset="0"/>
              </a:rPr>
              <a:t>Differentiated</a:t>
            </a:r>
            <a:r>
              <a:rPr lang="en-US" sz="6600" b="1" dirty="0">
                <a:solidFill>
                  <a:srgbClr val="012369"/>
                </a:solidFill>
                <a:latin typeface="Arial" panose="020B0604020202020204" pitchFamily="34" charset="0"/>
                <a:cs typeface="Arial" panose="020B0604020202020204" pitchFamily="34" charset="0"/>
              </a:rPr>
              <a:t> </a:t>
            </a:r>
            <a:r>
              <a:rPr lang="en-US" sz="6000" b="1" dirty="0">
                <a:solidFill>
                  <a:srgbClr val="012369"/>
                </a:solidFill>
                <a:latin typeface="Arial" panose="020B0604020202020204" pitchFamily="34" charset="0"/>
                <a:cs typeface="Arial" panose="020B0604020202020204" pitchFamily="34" charset="0"/>
              </a:rPr>
              <a:t>Instruct</a:t>
            </a:r>
            <a:r>
              <a:rPr lang="en-US" sz="6600" b="1" dirty="0">
                <a:solidFill>
                  <a:srgbClr val="012369"/>
                </a:solidFill>
                <a:latin typeface="Arial" panose="020B0604020202020204" pitchFamily="34" charset="0"/>
                <a:cs typeface="Arial" panose="020B0604020202020204" pitchFamily="34" charset="0"/>
              </a:rPr>
              <a:t>ion</a:t>
            </a:r>
            <a:endParaRPr kumimoji="0" lang="en-US" sz="7200" b="1" i="0" u="none" strike="noStrike" kern="1200" cap="none" spc="0" normalizeH="0" baseline="0" noProof="0" dirty="0">
              <a:ln>
                <a:noFill/>
              </a:ln>
              <a:solidFill>
                <a:srgbClr val="012369"/>
              </a:solidFill>
              <a:effectLst/>
              <a:uLnTx/>
              <a:uFillTx/>
              <a:latin typeface="Arial" panose="020B0604020202020204" pitchFamily="34" charset="0"/>
              <a:cs typeface="Arial" panose="020B0604020202020204" pitchFamily="34" charset="0"/>
            </a:endParaRPr>
          </a:p>
        </p:txBody>
      </p:sp>
      <p:sp>
        <p:nvSpPr>
          <p:cNvPr id="5" name="Title 4" hidden="1">
            <a:extLst>
              <a:ext uri="{FF2B5EF4-FFF2-40B4-BE49-F238E27FC236}">
                <a16:creationId xmlns:a16="http://schemas.microsoft.com/office/drawing/2014/main" id="{DF7D9743-D25C-E996-069E-A7F269364689}"/>
              </a:ext>
            </a:extLst>
          </p:cNvPr>
          <p:cNvSpPr>
            <a:spLocks noGrp="1"/>
          </p:cNvSpPr>
          <p:nvPr>
            <p:ph type="title" idx="4294967295"/>
          </p:nvPr>
        </p:nvSpPr>
        <p:spPr/>
        <p:txBody>
          <a:bodyPr/>
          <a:lstStyle/>
          <a:p>
            <a:r>
              <a:rPr lang="en-US"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Differentiated instruction </a:t>
            </a:r>
            <a:endParaRPr lang="en-US" dirty="0"/>
          </a:p>
        </p:txBody>
      </p:sp>
    </p:spTree>
    <p:extLst>
      <p:ext uri="{BB962C8B-B14F-4D97-AF65-F5344CB8AC3E}">
        <p14:creationId xmlns:p14="http://schemas.microsoft.com/office/powerpoint/2010/main" val="1430468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92DD78-ACBC-46D5-84CB-BB19BDEB2C00}"/>
              </a:ext>
              <a:ext uri="{C183D7F6-B498-43B3-948B-1728B52AA6E4}">
                <adec:decorative xmlns:adec="http://schemas.microsoft.com/office/drawing/2017/decorative" val="1"/>
              </a:ext>
            </a:extLst>
          </p:cNvPr>
          <p:cNvSpPr txBox="1"/>
          <p:nvPr/>
        </p:nvSpPr>
        <p:spPr>
          <a:xfrm>
            <a:off x="-1" y="4541598"/>
            <a:ext cx="11707367" cy="1896512"/>
          </a:xfrm>
          <a:prstGeom prst="rect">
            <a:avLst/>
          </a:prstGeom>
          <a:solidFill>
            <a:srgbClr val="012369"/>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7" name="Rectangle 6">
            <a:extLst>
              <a:ext uri="{FF2B5EF4-FFF2-40B4-BE49-F238E27FC236}">
                <a16:creationId xmlns:a16="http://schemas.microsoft.com/office/drawing/2014/main" id="{D6929452-6A3D-6D40-49C7-0E5285367132}"/>
              </a:ext>
              <a:ext uri="{C183D7F6-B498-43B3-948B-1728B52AA6E4}">
                <adec:decorative xmlns:adec="http://schemas.microsoft.com/office/drawing/2017/decorative" val="1"/>
              </a:ext>
            </a:extLst>
          </p:cNvPr>
          <p:cNvSpPr/>
          <p:nvPr/>
        </p:nvSpPr>
        <p:spPr>
          <a:xfrm>
            <a:off x="0" y="4498054"/>
            <a:ext cx="11707367" cy="87086"/>
          </a:xfrm>
          <a:prstGeom prst="rect">
            <a:avLst/>
          </a:prstGeom>
          <a:solidFill>
            <a:srgbClr val="FCA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7" name="TextBox 16">
            <a:extLst>
              <a:ext uri="{FF2B5EF4-FFF2-40B4-BE49-F238E27FC236}">
                <a16:creationId xmlns:a16="http://schemas.microsoft.com/office/drawing/2014/main" id="{971223FB-AD88-0CA4-7A5D-038CC7EB770B}"/>
              </a:ext>
              <a:ext uri="{C183D7F6-B498-43B3-948B-1728B52AA6E4}">
                <adec:decorative xmlns:adec="http://schemas.microsoft.com/office/drawing/2017/decorative" val="1"/>
              </a:ext>
            </a:extLst>
          </p:cNvPr>
          <p:cNvSpPr txBox="1"/>
          <p:nvPr/>
        </p:nvSpPr>
        <p:spPr>
          <a:xfrm>
            <a:off x="116958" y="4730471"/>
            <a:ext cx="11461897" cy="1256790"/>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6000" b="1" i="0" u="none" strike="noStrike" kern="1200" cap="none" spc="-100" normalizeH="0" baseline="0" noProof="0" dirty="0">
              <a:ln w="38100">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2F93F800-4B6F-F8A9-EE63-3C70EAAC25DA}"/>
              </a:ext>
            </a:extLst>
          </p:cNvPr>
          <p:cNvSpPr txBox="1"/>
          <p:nvPr/>
        </p:nvSpPr>
        <p:spPr>
          <a:xfrm>
            <a:off x="116958" y="4982022"/>
            <a:ext cx="1158948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a:solidFill>
                  <a:srgbClr val="FFFFFF"/>
                </a:solidFill>
                <a:latin typeface="Arial" panose="020B0604020202020204" pitchFamily="34" charset="0"/>
                <a:cs typeface="Arial" panose="020B0604020202020204" pitchFamily="34" charset="0"/>
              </a:rPr>
              <a:t>Close Read Annotations</a:t>
            </a:r>
            <a:endParaRPr kumimoji="0" lang="en-US" sz="7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aphicFrame>
        <p:nvGraphicFramePr>
          <p:cNvPr id="6" name="Table 4">
            <a:extLst>
              <a:ext uri="{FF2B5EF4-FFF2-40B4-BE49-F238E27FC236}">
                <a16:creationId xmlns:a16="http://schemas.microsoft.com/office/drawing/2014/main" id="{522E2879-65CC-27F7-F476-EDC480318DF3}"/>
              </a:ext>
            </a:extLst>
          </p:cNvPr>
          <p:cNvGraphicFramePr>
            <a:graphicFrameLocks noGrp="1"/>
          </p:cNvGraphicFramePr>
          <p:nvPr/>
        </p:nvGraphicFramePr>
        <p:xfrm>
          <a:off x="335280" y="1110041"/>
          <a:ext cx="5576422" cy="3142887"/>
        </p:xfrm>
        <a:graphic>
          <a:graphicData uri="http://schemas.openxmlformats.org/drawingml/2006/table">
            <a:tbl>
              <a:tblPr firstRow="1" bandRow="1">
                <a:tableStyleId>{5C22544A-7EE6-4342-B048-85BDC9FD1C3A}</a:tableStyleId>
              </a:tblPr>
              <a:tblGrid>
                <a:gridCol w="2069884">
                  <a:extLst>
                    <a:ext uri="{9D8B030D-6E8A-4147-A177-3AD203B41FA5}">
                      <a16:colId xmlns:a16="http://schemas.microsoft.com/office/drawing/2014/main" val="1520900944"/>
                    </a:ext>
                  </a:extLst>
                </a:gridCol>
                <a:gridCol w="3506538">
                  <a:extLst>
                    <a:ext uri="{9D8B030D-6E8A-4147-A177-3AD203B41FA5}">
                      <a16:colId xmlns:a16="http://schemas.microsoft.com/office/drawing/2014/main" val="859287108"/>
                    </a:ext>
                  </a:extLst>
                </a:gridCol>
              </a:tblGrid>
              <a:tr h="780929">
                <a:tc>
                  <a:txBody>
                    <a:bodyPr/>
                    <a:lstStyle/>
                    <a:p>
                      <a:endParaRPr lang="en-US" sz="600" u="sng" dirty="0">
                        <a:solidFill>
                          <a:srgbClr val="248194"/>
                        </a:solidFill>
                        <a:latin typeface="Arial Black" panose="020B0A04020102020204" pitchFamily="34" charset="0"/>
                      </a:endParaRPr>
                    </a:p>
                    <a:p>
                      <a:endParaRPr lang="en-US" sz="1200" u="sng" dirty="0">
                        <a:solidFill>
                          <a:srgbClr val="248194"/>
                        </a:solidFill>
                        <a:latin typeface="Arial Black" panose="020B0A04020102020204" pitchFamily="34" charset="0"/>
                      </a:endParaRP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tc>
                  <a:txBody>
                    <a:bodyPr/>
                    <a:lstStyle/>
                    <a:p>
                      <a:endParaRPr lang="en-US" sz="600" dirty="0">
                        <a:solidFill>
                          <a:srgbClr val="012369"/>
                        </a:solidFill>
                        <a:latin typeface="Arial" panose="020B0604020202020204" pitchFamily="34" charset="0"/>
                        <a:cs typeface="Arial" panose="020B0604020202020204" pitchFamily="34" charset="0"/>
                      </a:endParaRPr>
                    </a:p>
                    <a:p>
                      <a:r>
                        <a:rPr lang="en-US" sz="3200" dirty="0">
                          <a:solidFill>
                            <a:srgbClr val="012369"/>
                          </a:solidFill>
                          <a:latin typeface="Arial" panose="020B0604020202020204" pitchFamily="34" charset="0"/>
                          <a:cs typeface="Arial" panose="020B0604020202020204" pitchFamily="34" charset="0"/>
                        </a:rPr>
                        <a:t>Main Idea</a:t>
                      </a: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812240386"/>
                  </a:ext>
                </a:extLst>
              </a:tr>
              <a:tr h="7814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500" u="sng" dirty="0">
                        <a:solidFill>
                          <a:srgbClr val="248194"/>
                        </a:solidFill>
                        <a:latin typeface="Arial Black" panose="020B0A04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u="sng" dirty="0">
                          <a:solidFill>
                            <a:srgbClr val="BF0D3E"/>
                          </a:solidFill>
                          <a:latin typeface="Arial Black" panose="020B0A040201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u="none" dirty="0">
                          <a:solidFill>
                            <a:srgbClr val="BF0D3E"/>
                          </a:solidFill>
                          <a:latin typeface="Arial Black" panose="020B0A04020102020204" pitchFamily="34" charset="0"/>
                        </a:rPr>
                        <a:t> </a:t>
                      </a:r>
                      <a:r>
                        <a:rPr lang="en-US" sz="2400" u="sng" dirty="0">
                          <a:solidFill>
                            <a:srgbClr val="BF0D3E"/>
                          </a:solidFill>
                          <a:latin typeface="Arial Black" panose="020B0A04020102020204" pitchFamily="34" charset="0"/>
                        </a:rPr>
                        <a:t>Underline</a:t>
                      </a:r>
                    </a:p>
                    <a:p>
                      <a:endParaRPr lang="en-US" sz="1050" dirty="0"/>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tc>
                  <a:txBody>
                    <a:bodyPr/>
                    <a:lstStyle/>
                    <a:p>
                      <a:endParaRPr lang="en-US" sz="600" b="1" dirty="0">
                        <a:solidFill>
                          <a:srgbClr val="012369"/>
                        </a:solidFill>
                        <a:latin typeface="Arial" panose="020B0604020202020204" pitchFamily="34" charset="0"/>
                        <a:cs typeface="Arial" panose="020B0604020202020204" pitchFamily="34" charset="0"/>
                      </a:endParaRPr>
                    </a:p>
                    <a:p>
                      <a:r>
                        <a:rPr lang="en-US" sz="3200" b="1" dirty="0">
                          <a:solidFill>
                            <a:srgbClr val="012369"/>
                          </a:solidFill>
                          <a:latin typeface="Arial" panose="020B0604020202020204" pitchFamily="34" charset="0"/>
                          <a:cs typeface="Arial" panose="020B0604020202020204" pitchFamily="34" charset="0"/>
                        </a:rPr>
                        <a:t>Important Details</a:t>
                      </a: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430579927"/>
                  </a:ext>
                </a:extLst>
              </a:tr>
              <a:tr h="780929">
                <a:tc>
                  <a:txBody>
                    <a:bodyPr/>
                    <a:lstStyle/>
                    <a:p>
                      <a:endParaRPr lang="en-US" dirty="0"/>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tc>
                  <a:txBody>
                    <a:bodyPr/>
                    <a:lstStyle/>
                    <a:p>
                      <a:endParaRPr lang="en-US" sz="600" b="1" dirty="0">
                        <a:solidFill>
                          <a:srgbClr val="012369"/>
                        </a:solidFill>
                        <a:latin typeface="Arial" panose="020B0604020202020204" pitchFamily="34" charset="0"/>
                        <a:cs typeface="Arial" panose="020B0604020202020204" pitchFamily="34" charset="0"/>
                      </a:endParaRPr>
                    </a:p>
                    <a:p>
                      <a:r>
                        <a:rPr lang="en-US" sz="3200" b="1" dirty="0">
                          <a:solidFill>
                            <a:srgbClr val="012369"/>
                          </a:solidFill>
                          <a:latin typeface="Arial" panose="020B0604020202020204" pitchFamily="34" charset="0"/>
                          <a:cs typeface="Arial" panose="020B0604020202020204" pitchFamily="34" charset="0"/>
                        </a:rPr>
                        <a:t>Important Words</a:t>
                      </a:r>
                      <a:endParaRPr lang="en-US" sz="2800" b="1" dirty="0">
                        <a:solidFill>
                          <a:srgbClr val="012369"/>
                        </a:solidFill>
                        <a:latin typeface="Arial" panose="020B0604020202020204" pitchFamily="34" charset="0"/>
                        <a:cs typeface="Arial" panose="020B0604020202020204" pitchFamily="34" charset="0"/>
                      </a:endParaRP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180065784"/>
                  </a:ext>
                </a:extLst>
              </a:tr>
              <a:tr h="780929">
                <a:tc>
                  <a:txBody>
                    <a:bodyPr/>
                    <a:lstStyle/>
                    <a:p>
                      <a:endParaRPr lang="en-US" dirty="0"/>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tc>
                  <a:txBody>
                    <a:bodyPr/>
                    <a:lstStyle/>
                    <a:p>
                      <a:endParaRPr lang="en-US" sz="600" b="1" dirty="0">
                        <a:solidFill>
                          <a:srgbClr val="012369"/>
                        </a:solidFill>
                        <a:latin typeface="Arial" panose="020B0604020202020204" pitchFamily="34" charset="0"/>
                        <a:cs typeface="Arial" panose="020B0604020202020204" pitchFamily="34" charset="0"/>
                      </a:endParaRPr>
                    </a:p>
                    <a:p>
                      <a:r>
                        <a:rPr lang="en-US" sz="3200" b="1" dirty="0">
                          <a:solidFill>
                            <a:srgbClr val="012369"/>
                          </a:solidFill>
                          <a:latin typeface="Arial" panose="020B0604020202020204" pitchFamily="34" charset="0"/>
                          <a:cs typeface="Arial" panose="020B0604020202020204" pitchFamily="34" charset="0"/>
                        </a:rPr>
                        <a:t>Question</a:t>
                      </a: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72332152"/>
                  </a:ext>
                </a:extLst>
              </a:tr>
            </a:tbl>
          </a:graphicData>
        </a:graphic>
      </p:graphicFrame>
      <p:graphicFrame>
        <p:nvGraphicFramePr>
          <p:cNvPr id="8" name="Table 7">
            <a:extLst>
              <a:ext uri="{FF2B5EF4-FFF2-40B4-BE49-F238E27FC236}">
                <a16:creationId xmlns:a16="http://schemas.microsoft.com/office/drawing/2014/main" id="{76BDABD3-530C-5A42-F34F-34A5A56760BC}"/>
              </a:ext>
            </a:extLst>
          </p:cNvPr>
          <p:cNvGraphicFramePr>
            <a:graphicFrameLocks noGrp="1"/>
          </p:cNvGraphicFramePr>
          <p:nvPr/>
        </p:nvGraphicFramePr>
        <p:xfrm>
          <a:off x="6315584" y="1110041"/>
          <a:ext cx="5390862" cy="3136839"/>
        </p:xfrm>
        <a:graphic>
          <a:graphicData uri="http://schemas.openxmlformats.org/drawingml/2006/table">
            <a:tbl>
              <a:tblPr firstRow="1" bandRow="1">
                <a:tableStyleId>{5C22544A-7EE6-4342-B048-85BDC9FD1C3A}</a:tableStyleId>
              </a:tblPr>
              <a:tblGrid>
                <a:gridCol w="940890">
                  <a:extLst>
                    <a:ext uri="{9D8B030D-6E8A-4147-A177-3AD203B41FA5}">
                      <a16:colId xmlns:a16="http://schemas.microsoft.com/office/drawing/2014/main" val="1520900944"/>
                    </a:ext>
                  </a:extLst>
                </a:gridCol>
                <a:gridCol w="4449972">
                  <a:extLst>
                    <a:ext uri="{9D8B030D-6E8A-4147-A177-3AD203B41FA5}">
                      <a16:colId xmlns:a16="http://schemas.microsoft.com/office/drawing/2014/main" val="859287108"/>
                    </a:ext>
                  </a:extLst>
                </a:gridCol>
              </a:tblGrid>
              <a:tr h="781924">
                <a:tc>
                  <a:txBody>
                    <a:bodyPr/>
                    <a:lstStyle/>
                    <a:p>
                      <a:endParaRPr lang="en-US" dirty="0">
                        <a:ln>
                          <a:solidFill>
                            <a:schemeClr val="bg2"/>
                          </a:solidFill>
                        </a:ln>
                      </a:endParaRP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600" b="1" dirty="0">
                        <a:solidFill>
                          <a:srgbClr val="012369"/>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012369"/>
                          </a:solidFill>
                          <a:latin typeface="Arial" panose="020B0604020202020204" pitchFamily="34" charset="0"/>
                          <a:cs typeface="Arial" panose="020B0604020202020204" pitchFamily="34" charset="0"/>
                        </a:rPr>
                        <a:t>Interesting/Surprising</a:t>
                      </a:r>
                      <a:endParaRPr kumimoji="0" lang="en-US" sz="700" b="1" i="0" u="none" strike="noStrike" kern="1200" cap="none" spc="0" normalizeH="0" baseline="0" noProof="0" dirty="0">
                        <a:ln>
                          <a:solidFill>
                            <a:srgbClr val="BFBFBF"/>
                          </a:solidFill>
                        </a:ln>
                        <a:solidFill>
                          <a:srgbClr val="012369"/>
                        </a:solidFill>
                        <a:effectLst/>
                        <a:uLnTx/>
                        <a:uFillTx/>
                        <a:latin typeface="Arial" panose="020B0604020202020204" pitchFamily="34" charset="0"/>
                        <a:ea typeface="+mn-ea"/>
                        <a:cs typeface="Arial" panose="020B0604020202020204" pitchFamily="34" charset="0"/>
                      </a:endParaRP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812240386"/>
                  </a:ext>
                </a:extLst>
              </a:tr>
              <a:tr h="791067">
                <a:tc>
                  <a:txBody>
                    <a:bodyPr/>
                    <a:lstStyle/>
                    <a:p>
                      <a:endParaRPr lang="en-US" sz="100" dirty="0">
                        <a:ln>
                          <a:solidFill>
                            <a:schemeClr val="bg2"/>
                          </a:solidFill>
                        </a:ln>
                      </a:endParaRPr>
                    </a:p>
                    <a:p>
                      <a:r>
                        <a:rPr lang="en-US" dirty="0">
                          <a:ln>
                            <a:solidFill>
                              <a:schemeClr val="bg2"/>
                            </a:solidFill>
                          </a:ln>
                        </a:rPr>
                        <a:t>  </a:t>
                      </a:r>
                      <a:r>
                        <a:rPr lang="en-US" dirty="0">
                          <a:ln>
                            <a:solidFill>
                              <a:schemeClr val="bg2"/>
                            </a:solidFill>
                          </a:ln>
                          <a:solidFill>
                            <a:srgbClr val="BF0D3E"/>
                          </a:solidFill>
                        </a:rPr>
                        <a:t> </a:t>
                      </a: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600" b="1" dirty="0">
                        <a:solidFill>
                          <a:srgbClr val="012369"/>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012369"/>
                          </a:solidFill>
                          <a:latin typeface="Arial" panose="020B0604020202020204" pitchFamily="34" charset="0"/>
                          <a:cs typeface="Arial" panose="020B0604020202020204" pitchFamily="34" charset="0"/>
                        </a:rPr>
                        <a:t>Connection to Me</a:t>
                      </a:r>
                    </a:p>
                    <a:p>
                      <a:endParaRPr lang="en-US" sz="600" dirty="0">
                        <a:ln>
                          <a:solidFill>
                            <a:schemeClr val="bg2"/>
                          </a:solidFill>
                        </a:ln>
                        <a:solidFill>
                          <a:srgbClr val="012369"/>
                        </a:solidFill>
                        <a:latin typeface="Arial" panose="020B0604020202020204" pitchFamily="34" charset="0"/>
                        <a:cs typeface="Arial" panose="020B0604020202020204" pitchFamily="34" charset="0"/>
                      </a:endParaRP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430579927"/>
                  </a:ext>
                </a:extLst>
              </a:tr>
              <a:tr h="781924">
                <a:tc>
                  <a:txBody>
                    <a:bodyPr/>
                    <a:lstStyle/>
                    <a:p>
                      <a:endParaRPr lang="en-US" dirty="0">
                        <a:ln>
                          <a:solidFill>
                            <a:schemeClr val="bg2"/>
                          </a:solidFill>
                        </a:ln>
                      </a:endParaRP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tc>
                  <a:txBody>
                    <a:bodyPr/>
                    <a:lstStyle/>
                    <a:p>
                      <a:endParaRPr lang="en-US" sz="600" b="1" dirty="0">
                        <a:ln>
                          <a:solidFill>
                            <a:schemeClr val="bg2"/>
                          </a:solidFill>
                        </a:ln>
                        <a:solidFill>
                          <a:srgbClr val="012369"/>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012369"/>
                          </a:solidFill>
                          <a:latin typeface="Arial" panose="020B0604020202020204" pitchFamily="34" charset="0"/>
                          <a:cs typeface="Arial" panose="020B0604020202020204" pitchFamily="34" charset="0"/>
                        </a:rPr>
                        <a:t>Evidence</a:t>
                      </a:r>
                      <a:endParaRPr lang="en-US" sz="2800" b="1" dirty="0">
                        <a:solidFill>
                          <a:srgbClr val="012369"/>
                        </a:solidFill>
                        <a:latin typeface="Arial" panose="020B0604020202020204" pitchFamily="34" charset="0"/>
                        <a:cs typeface="Arial" panose="020B0604020202020204" pitchFamily="34" charset="0"/>
                      </a:endParaRP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180065784"/>
                  </a:ext>
                </a:extLst>
              </a:tr>
              <a:tr h="781924">
                <a:tc>
                  <a:txBody>
                    <a:bodyPr/>
                    <a:lstStyle/>
                    <a:p>
                      <a:endParaRPr lang="en-US" dirty="0">
                        <a:ln>
                          <a:solidFill>
                            <a:schemeClr val="bg2"/>
                          </a:solidFill>
                        </a:ln>
                      </a:endParaRP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500" b="1" dirty="0">
                        <a:solidFill>
                          <a:srgbClr val="012369"/>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012369"/>
                          </a:solidFill>
                          <a:latin typeface="Arial" panose="020B0604020202020204" pitchFamily="34" charset="0"/>
                          <a:cs typeface="Arial" panose="020B0604020202020204" pitchFamily="34" charset="0"/>
                        </a:rPr>
                        <a:t>Favorite Part</a:t>
                      </a:r>
                    </a:p>
                    <a:p>
                      <a:endParaRPr lang="en-US" sz="600" b="1" dirty="0">
                        <a:ln>
                          <a:solidFill>
                            <a:schemeClr val="bg2"/>
                          </a:solidFill>
                        </a:ln>
                        <a:solidFill>
                          <a:srgbClr val="012369"/>
                        </a:solidFill>
                        <a:latin typeface="Arial" panose="020B0604020202020204" pitchFamily="34" charset="0"/>
                        <a:cs typeface="Arial" panose="020B0604020202020204" pitchFamily="34" charset="0"/>
                      </a:endParaRP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72332152"/>
                  </a:ext>
                </a:extLst>
              </a:tr>
            </a:tbl>
          </a:graphicData>
        </a:graphic>
      </p:graphicFrame>
      <p:sp>
        <p:nvSpPr>
          <p:cNvPr id="9" name="Star: 5 Points 8">
            <a:extLst>
              <a:ext uri="{FF2B5EF4-FFF2-40B4-BE49-F238E27FC236}">
                <a16:creationId xmlns:a16="http://schemas.microsoft.com/office/drawing/2014/main" id="{7CC70660-2195-4AA5-B84C-32BE8CC696A4}"/>
              </a:ext>
              <a:ext uri="{C183D7F6-B498-43B3-948B-1728B52AA6E4}">
                <adec:decorative xmlns:adec="http://schemas.microsoft.com/office/drawing/2017/decorative" val="1"/>
              </a:ext>
            </a:extLst>
          </p:cNvPr>
          <p:cNvSpPr>
            <a:spLocks noChangeArrowheads="1"/>
          </p:cNvSpPr>
          <p:nvPr/>
        </p:nvSpPr>
        <p:spPr bwMode="auto">
          <a:xfrm>
            <a:off x="1062991" y="1244053"/>
            <a:ext cx="539295" cy="539572"/>
          </a:xfrm>
          <a:prstGeom prst="star5">
            <a:avLst/>
          </a:prstGeom>
          <a:solidFill>
            <a:srgbClr val="BF0D3E"/>
          </a:solidFill>
          <a:ln w="19050">
            <a:noFill/>
            <a:headEnd/>
            <a:tailEnd/>
          </a:ln>
        </p:spPr>
        <p:style>
          <a:lnRef idx="1">
            <a:schemeClr val="accent1"/>
          </a:lnRef>
          <a:fillRef idx="2">
            <a:schemeClr val="accent1"/>
          </a:fillRef>
          <a:effectRef idx="1">
            <a:schemeClr val="accent1"/>
          </a:effectRef>
          <a:fontRef idx="minor">
            <a:schemeClr val="dk1"/>
          </a:fontRef>
        </p:style>
        <p:txBody>
          <a:bodyPr rot="0" vert="horz" wrap="square" lIns="36576" tIns="36576" rIns="36576" bIns="36576" anchor="t" anchorCtr="0" upright="1">
            <a:noAutofit/>
          </a:bodyPr>
          <a:lstStyle/>
          <a:p>
            <a:endParaRPr lang="en-US"/>
          </a:p>
        </p:txBody>
      </p:sp>
      <p:sp>
        <p:nvSpPr>
          <p:cNvPr id="10" name="Oval 9">
            <a:extLst>
              <a:ext uri="{FF2B5EF4-FFF2-40B4-BE49-F238E27FC236}">
                <a16:creationId xmlns:a16="http://schemas.microsoft.com/office/drawing/2014/main" id="{973DA7E5-8B43-37A5-F339-A9B33884E4CA}"/>
              </a:ext>
              <a:ext uri="{C183D7F6-B498-43B3-948B-1728B52AA6E4}">
                <adec:decorative xmlns:adec="http://schemas.microsoft.com/office/drawing/2017/decorative" val="1"/>
              </a:ext>
            </a:extLst>
          </p:cNvPr>
          <p:cNvSpPr>
            <a:spLocks noChangeArrowheads="1"/>
          </p:cNvSpPr>
          <p:nvPr/>
        </p:nvSpPr>
        <p:spPr bwMode="auto">
          <a:xfrm>
            <a:off x="831617" y="2843546"/>
            <a:ext cx="1002042" cy="444562"/>
          </a:xfrm>
          <a:prstGeom prst="ellipse">
            <a:avLst/>
          </a:prstGeom>
          <a:solidFill>
            <a:srgbClr val="FFFFFF"/>
          </a:solidFill>
          <a:ln w="31750">
            <a:solidFill>
              <a:srgbClr val="BF0D3E"/>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en-US">
              <a:solidFill>
                <a:srgbClr val="248194"/>
              </a:solidFill>
            </a:endParaRPr>
          </a:p>
        </p:txBody>
      </p:sp>
      <p:sp>
        <p:nvSpPr>
          <p:cNvPr id="11" name="TextBox 10">
            <a:extLst>
              <a:ext uri="{FF2B5EF4-FFF2-40B4-BE49-F238E27FC236}">
                <a16:creationId xmlns:a16="http://schemas.microsoft.com/office/drawing/2014/main" id="{EC784C53-7B97-A173-2338-EF9754ADE8E5}"/>
              </a:ext>
            </a:extLst>
          </p:cNvPr>
          <p:cNvSpPr txBox="1"/>
          <p:nvPr/>
        </p:nvSpPr>
        <p:spPr>
          <a:xfrm>
            <a:off x="1148080" y="3523918"/>
            <a:ext cx="589280" cy="769441"/>
          </a:xfrm>
          <a:prstGeom prst="rect">
            <a:avLst/>
          </a:prstGeom>
          <a:noFill/>
          <a:ln>
            <a:noFill/>
          </a:ln>
        </p:spPr>
        <p:txBody>
          <a:bodyPr wrap="square" rtlCol="0">
            <a:spAutoFit/>
          </a:bodyPr>
          <a:lstStyle/>
          <a:p>
            <a:pPr algn="l"/>
            <a:r>
              <a:rPr lang="en-US" sz="4400" dirty="0">
                <a:solidFill>
                  <a:srgbClr val="BF0D3E"/>
                </a:solidFill>
                <a:latin typeface="Arial Black" panose="020B0A04020102020204" pitchFamily="34" charset="0"/>
              </a:rPr>
              <a:t>?</a:t>
            </a:r>
          </a:p>
        </p:txBody>
      </p:sp>
      <p:sp>
        <p:nvSpPr>
          <p:cNvPr id="12" name="TextBox 11">
            <a:extLst>
              <a:ext uri="{FF2B5EF4-FFF2-40B4-BE49-F238E27FC236}">
                <a16:creationId xmlns:a16="http://schemas.microsoft.com/office/drawing/2014/main" id="{4E8A85FE-6C78-378E-1636-D63016958FB3}"/>
              </a:ext>
            </a:extLst>
          </p:cNvPr>
          <p:cNvSpPr txBox="1"/>
          <p:nvPr/>
        </p:nvSpPr>
        <p:spPr>
          <a:xfrm>
            <a:off x="6563360" y="1129118"/>
            <a:ext cx="784465" cy="769441"/>
          </a:xfrm>
          <a:prstGeom prst="rect">
            <a:avLst/>
          </a:prstGeom>
          <a:noFill/>
          <a:ln>
            <a:noFill/>
          </a:ln>
        </p:spPr>
        <p:txBody>
          <a:bodyPr wrap="square" rtlCol="0">
            <a:spAutoFit/>
          </a:bodyPr>
          <a:lstStyle/>
          <a:p>
            <a:pPr algn="l"/>
            <a:r>
              <a:rPr lang="en-US" sz="4400" dirty="0">
                <a:solidFill>
                  <a:srgbClr val="BF0D3E"/>
                </a:solidFill>
                <a:latin typeface="Arial Black" panose="020B0A04020102020204" pitchFamily="34" charset="0"/>
              </a:rPr>
              <a:t>!</a:t>
            </a:r>
          </a:p>
        </p:txBody>
      </p:sp>
      <p:sp>
        <p:nvSpPr>
          <p:cNvPr id="13" name="TextBox 12">
            <a:extLst>
              <a:ext uri="{FF2B5EF4-FFF2-40B4-BE49-F238E27FC236}">
                <a16:creationId xmlns:a16="http://schemas.microsoft.com/office/drawing/2014/main" id="{886BFBD7-B300-46A0-A0B3-B94972D43759}"/>
              </a:ext>
            </a:extLst>
          </p:cNvPr>
          <p:cNvSpPr txBox="1"/>
          <p:nvPr/>
        </p:nvSpPr>
        <p:spPr>
          <a:xfrm>
            <a:off x="6466331" y="2693957"/>
            <a:ext cx="710316" cy="769441"/>
          </a:xfrm>
          <a:prstGeom prst="rect">
            <a:avLst/>
          </a:prstGeom>
          <a:noFill/>
          <a:ln>
            <a:noFill/>
          </a:ln>
        </p:spPr>
        <p:txBody>
          <a:bodyPr wrap="square" rtlCol="0">
            <a:spAutoFit/>
          </a:bodyPr>
          <a:lstStyle/>
          <a:p>
            <a:pPr algn="l"/>
            <a:r>
              <a:rPr lang="en-US" sz="4400" dirty="0">
                <a:solidFill>
                  <a:srgbClr val="BF0D3E"/>
                </a:solidFill>
                <a:latin typeface="Arial Black" panose="020B0A04020102020204" pitchFamily="34" charset="0"/>
              </a:rPr>
              <a:t>E</a:t>
            </a:r>
          </a:p>
        </p:txBody>
      </p:sp>
      <p:sp>
        <p:nvSpPr>
          <p:cNvPr id="14" name="Freeform: Shape 13">
            <a:extLst>
              <a:ext uri="{FF2B5EF4-FFF2-40B4-BE49-F238E27FC236}">
                <a16:creationId xmlns:a16="http://schemas.microsoft.com/office/drawing/2014/main" id="{F38035AE-9587-05BF-DED8-43050149E903}"/>
              </a:ext>
              <a:ext uri="{C183D7F6-B498-43B3-948B-1728B52AA6E4}">
                <adec:decorative xmlns:adec="http://schemas.microsoft.com/office/drawing/2017/decorative" val="1"/>
              </a:ext>
            </a:extLst>
          </p:cNvPr>
          <p:cNvSpPr>
            <a:spLocks noChangeArrowheads="1"/>
          </p:cNvSpPr>
          <p:nvPr/>
        </p:nvSpPr>
        <p:spPr bwMode="auto">
          <a:xfrm>
            <a:off x="6531462" y="3643164"/>
            <a:ext cx="516342" cy="458008"/>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BF0D3E"/>
          </a:solidFill>
          <a:ln w="19050">
            <a:noFill/>
            <a:headEnd/>
            <a:tailEnd/>
          </a:ln>
        </p:spPr>
        <p:style>
          <a:lnRef idx="1">
            <a:schemeClr val="accent1"/>
          </a:lnRef>
          <a:fillRef idx="2">
            <a:schemeClr val="accent1"/>
          </a:fillRef>
          <a:effectRef idx="1">
            <a:schemeClr val="accent1"/>
          </a:effectRef>
          <a:fontRef idx="minor">
            <a:schemeClr val="dk1"/>
          </a:fontRef>
        </p:style>
        <p:txBody>
          <a:bodyPr rot="0" vert="horz" wrap="square" lIns="36576" tIns="36576" rIns="36576" bIns="36576" anchor="t" anchorCtr="0" upright="1">
            <a:noAutofit/>
          </a:bodyPr>
          <a:lstStyle/>
          <a:p>
            <a:endParaRPr lang="en-US"/>
          </a:p>
        </p:txBody>
      </p:sp>
      <p:sp>
        <p:nvSpPr>
          <p:cNvPr id="15" name="TextBox 14">
            <a:extLst>
              <a:ext uri="{FF2B5EF4-FFF2-40B4-BE49-F238E27FC236}">
                <a16:creationId xmlns:a16="http://schemas.microsoft.com/office/drawing/2014/main" id="{1ABB4135-1088-2366-73FE-75C7C117B3E9}"/>
              </a:ext>
              <a:ext uri="{C183D7F6-B498-43B3-948B-1728B52AA6E4}">
                <adec:decorative xmlns:adec="http://schemas.microsoft.com/office/drawing/2017/decorative" val="1"/>
              </a:ext>
            </a:extLst>
          </p:cNvPr>
          <p:cNvSpPr txBox="1"/>
          <p:nvPr/>
        </p:nvSpPr>
        <p:spPr>
          <a:xfrm>
            <a:off x="0" y="333400"/>
            <a:ext cx="11707367" cy="531516"/>
          </a:xfrm>
          <a:prstGeom prst="rect">
            <a:avLst/>
          </a:prstGeom>
          <a:solidFill>
            <a:srgbClr val="BF0D3E"/>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6" name="TextBox 15">
            <a:extLst>
              <a:ext uri="{FF2B5EF4-FFF2-40B4-BE49-F238E27FC236}">
                <a16:creationId xmlns:a16="http://schemas.microsoft.com/office/drawing/2014/main" id="{A84D3210-435E-E455-FD57-325ECB8206EF}"/>
              </a:ext>
            </a:extLst>
          </p:cNvPr>
          <p:cNvSpPr txBox="1"/>
          <p:nvPr/>
        </p:nvSpPr>
        <p:spPr>
          <a:xfrm>
            <a:off x="6466331" y="1890272"/>
            <a:ext cx="868477" cy="769441"/>
          </a:xfrm>
          <a:prstGeom prst="rect">
            <a:avLst/>
          </a:prstGeom>
          <a:noFill/>
          <a:ln>
            <a:noFill/>
          </a:ln>
        </p:spPr>
        <p:txBody>
          <a:bodyPr wrap="square" rtlCol="0">
            <a:spAutoFit/>
          </a:bodyPr>
          <a:lstStyle/>
          <a:p>
            <a:pPr algn="l"/>
            <a:r>
              <a:rPr lang="en-US" sz="4400" dirty="0">
                <a:solidFill>
                  <a:srgbClr val="BF0D3E"/>
                </a:solidFill>
                <a:latin typeface="Arial Black" panose="020B0A04020102020204" pitchFamily="34" charset="0"/>
              </a:rPr>
              <a:t>C</a:t>
            </a:r>
          </a:p>
        </p:txBody>
      </p:sp>
      <p:sp>
        <p:nvSpPr>
          <p:cNvPr id="4" name="Title 3" hidden="1">
            <a:extLst>
              <a:ext uri="{FF2B5EF4-FFF2-40B4-BE49-F238E27FC236}">
                <a16:creationId xmlns:a16="http://schemas.microsoft.com/office/drawing/2014/main" id="{37388E9A-B2E0-22CA-0CF0-BE56F81AC4C9}"/>
              </a:ext>
            </a:extLst>
          </p:cNvPr>
          <p:cNvSpPr>
            <a:spLocks noGrp="1"/>
          </p:cNvSpPr>
          <p:nvPr>
            <p:ph type="title" idx="4294967295"/>
          </p:nvPr>
        </p:nvSpPr>
        <p:spPr/>
        <p:txBody>
          <a:bodyPr/>
          <a:lstStyle/>
          <a:p>
            <a:r>
              <a:rPr lang="en-US" dirty="0"/>
              <a:t>ICE</a:t>
            </a:r>
          </a:p>
        </p:txBody>
      </p:sp>
    </p:spTree>
    <p:extLst>
      <p:ext uri="{BB962C8B-B14F-4D97-AF65-F5344CB8AC3E}">
        <p14:creationId xmlns:p14="http://schemas.microsoft.com/office/powerpoint/2010/main" val="2918725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123BF6-C31B-07D2-3BA4-2A78DE3EE5C1}"/>
              </a:ext>
              <a:ext uri="{C183D7F6-B498-43B3-948B-1728B52AA6E4}">
                <adec:decorative xmlns:adec="http://schemas.microsoft.com/office/drawing/2017/decorative" val="1"/>
              </a:ext>
            </a:extLst>
          </p:cNvPr>
          <p:cNvSpPr txBox="1"/>
          <p:nvPr/>
        </p:nvSpPr>
        <p:spPr>
          <a:xfrm>
            <a:off x="594360" y="493176"/>
            <a:ext cx="11003280" cy="5842000"/>
          </a:xfrm>
          <a:prstGeom prst="rect">
            <a:avLst/>
          </a:prstGeom>
          <a:solidFill>
            <a:schemeClr val="bg1"/>
          </a:solidFill>
          <a:ln w="57150">
            <a:solidFill>
              <a:srgbClr val="FCAF17"/>
            </a:solidFill>
          </a:ln>
        </p:spPr>
        <p:txBody>
          <a:bodyPr wrap="square" rtlCol="0">
            <a:spAutoFit/>
          </a:bodyPr>
          <a:lstStyle/>
          <a:p>
            <a:pPr algn="l"/>
            <a:endParaRPr lang="en-US" dirty="0"/>
          </a:p>
        </p:txBody>
      </p:sp>
      <p:pic>
        <p:nvPicPr>
          <p:cNvPr id="3" name="Picture 2" descr="Problem, Solution, Help, Support, Information">
            <a:extLst>
              <a:ext uri="{FF2B5EF4-FFF2-40B4-BE49-F238E27FC236}">
                <a16:creationId xmlns:a16="http://schemas.microsoft.com/office/drawing/2014/main" id="{4FF97F88-B95E-01DE-AAD0-744C80A627AC}"/>
              </a:ext>
            </a:extLst>
          </p:cNvPr>
          <p:cNvPicPr/>
          <p:nvPr/>
        </p:nvPicPr>
        <p:blipFill rotWithShape="1">
          <a:blip r:embed="rId3">
            <a:extLst>
              <a:ext uri="{28A0092B-C50C-407E-A947-70E740481C1C}">
                <a14:useLocalDpi xmlns:a14="http://schemas.microsoft.com/office/drawing/2010/main" val="0"/>
              </a:ext>
            </a:extLst>
          </a:blip>
          <a:srcRect l="10277" t="45938" r="8775" b="23760"/>
          <a:stretch/>
        </p:blipFill>
        <p:spPr bwMode="auto">
          <a:xfrm>
            <a:off x="971423" y="3429000"/>
            <a:ext cx="8028864" cy="1811311"/>
          </a:xfrm>
          <a:prstGeom prst="rect">
            <a:avLst/>
          </a:prstGeom>
          <a:noFill/>
          <a:extLst>
            <a:ext uri="{53640926-AAD7-44D8-BBD7-CCE9431645EC}">
              <a14:shadowObscured xmlns:a14="http://schemas.microsoft.com/office/drawing/2010/main"/>
            </a:ext>
          </a:extLst>
        </p:spPr>
      </p:pic>
      <p:pic>
        <p:nvPicPr>
          <p:cNvPr id="4" name="Picture 3" descr="Problem, Solution, Help, Support, Information">
            <a:extLst>
              <a:ext uri="{FF2B5EF4-FFF2-40B4-BE49-F238E27FC236}">
                <a16:creationId xmlns:a16="http://schemas.microsoft.com/office/drawing/2014/main" id="{EF1595C0-CA8F-ADA5-7386-8FB01F04401D}"/>
              </a:ext>
            </a:extLst>
          </p:cNvPr>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l="68830" t="45938" r="8775" b="23760"/>
          <a:stretch/>
        </p:blipFill>
        <p:spPr bwMode="auto">
          <a:xfrm>
            <a:off x="8932363" y="3414176"/>
            <a:ext cx="2149170" cy="1811311"/>
          </a:xfrm>
          <a:prstGeom prst="rect">
            <a:avLst/>
          </a:prstGeom>
          <a:noFill/>
          <a:extLst>
            <a:ext uri="{53640926-AAD7-44D8-BBD7-CCE9431645EC}">
              <a14:shadowObscured xmlns:a14="http://schemas.microsoft.com/office/drawing/2010/main"/>
            </a:ext>
          </a:extLst>
        </p:spPr>
      </p:pic>
      <p:pic>
        <p:nvPicPr>
          <p:cNvPr id="8" name="Picture 7" descr="Problem, Solution, Help, Support, Information">
            <a:extLst>
              <a:ext uri="{FF2B5EF4-FFF2-40B4-BE49-F238E27FC236}">
                <a16:creationId xmlns:a16="http://schemas.microsoft.com/office/drawing/2014/main" id="{626B3F62-AC2D-C117-2FC6-9AF487638BF8}"/>
              </a:ext>
            </a:extLst>
          </p:cNvPr>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l="68830" t="45938" r="8775" b="23760"/>
          <a:stretch/>
        </p:blipFill>
        <p:spPr bwMode="auto">
          <a:xfrm>
            <a:off x="8932363" y="3414175"/>
            <a:ext cx="2149170" cy="1811311"/>
          </a:xfrm>
          <a:prstGeom prst="rect">
            <a:avLst/>
          </a:prstGeom>
          <a:noFill/>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B1A4A53E-57B4-9DCF-E81E-22528A3CFC72}"/>
              </a:ext>
            </a:extLst>
          </p:cNvPr>
          <p:cNvSpPr txBox="1"/>
          <p:nvPr/>
        </p:nvSpPr>
        <p:spPr>
          <a:xfrm>
            <a:off x="644121" y="5225484"/>
            <a:ext cx="2260488" cy="461665"/>
          </a:xfrm>
          <a:prstGeom prst="rect">
            <a:avLst/>
          </a:prstGeom>
          <a:solidFill>
            <a:schemeClr val="bg1"/>
          </a:solidFill>
          <a:ln>
            <a:noFill/>
          </a:ln>
        </p:spPr>
        <p:txBody>
          <a:bodyPr wrap="square" rtlCol="0">
            <a:spAutoFit/>
          </a:bodyPr>
          <a:lstStyle/>
          <a:p>
            <a:pPr algn="ctr"/>
            <a:r>
              <a:rPr lang="en-US" sz="2400" b="1" dirty="0">
                <a:solidFill>
                  <a:srgbClr val="012369"/>
                </a:solidFill>
                <a:latin typeface="Arial" panose="020B0604020202020204" pitchFamily="34" charset="0"/>
                <a:cs typeface="Arial" panose="020B0604020202020204" pitchFamily="34" charset="0"/>
              </a:rPr>
              <a:t>Environment</a:t>
            </a:r>
          </a:p>
        </p:txBody>
      </p:sp>
      <p:sp>
        <p:nvSpPr>
          <p:cNvPr id="10" name="TextBox 9">
            <a:extLst>
              <a:ext uri="{FF2B5EF4-FFF2-40B4-BE49-F238E27FC236}">
                <a16:creationId xmlns:a16="http://schemas.microsoft.com/office/drawing/2014/main" id="{B59FE9B7-1C80-F8BD-19D7-04B4AE0D5939}"/>
              </a:ext>
            </a:extLst>
          </p:cNvPr>
          <p:cNvSpPr txBox="1"/>
          <p:nvPr/>
        </p:nvSpPr>
        <p:spPr>
          <a:xfrm>
            <a:off x="2750247" y="5194706"/>
            <a:ext cx="2260488" cy="523220"/>
          </a:xfrm>
          <a:prstGeom prst="rect">
            <a:avLst/>
          </a:prstGeom>
          <a:noFill/>
          <a:ln>
            <a:noFill/>
          </a:ln>
        </p:spPr>
        <p:txBody>
          <a:bodyPr wrap="square" rtlCol="0">
            <a:spAutoFit/>
          </a:bodyPr>
          <a:lstStyle/>
          <a:p>
            <a:pPr algn="ctr"/>
            <a:r>
              <a:rPr lang="en-US" sz="2800" b="1" dirty="0">
                <a:solidFill>
                  <a:srgbClr val="002F8E"/>
                </a:solidFill>
              </a:rPr>
              <a:t> </a:t>
            </a:r>
            <a:r>
              <a:rPr lang="en-US" sz="2400" b="1" dirty="0">
                <a:solidFill>
                  <a:srgbClr val="012369"/>
                </a:solidFill>
                <a:latin typeface="Arial" panose="020B0604020202020204" pitchFamily="34" charset="0"/>
                <a:cs typeface="Arial" panose="020B0604020202020204" pitchFamily="34" charset="0"/>
              </a:rPr>
              <a:t>Curriculum</a:t>
            </a:r>
            <a:endParaRPr lang="en-US" sz="2800" b="1" dirty="0">
              <a:solidFill>
                <a:srgbClr val="012369"/>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47E7A32-81A6-AC46-980F-4340385B62C2}"/>
              </a:ext>
            </a:extLst>
          </p:cNvPr>
          <p:cNvSpPr txBox="1"/>
          <p:nvPr/>
        </p:nvSpPr>
        <p:spPr>
          <a:xfrm>
            <a:off x="5010735" y="5225483"/>
            <a:ext cx="2260488" cy="461665"/>
          </a:xfrm>
          <a:prstGeom prst="rect">
            <a:avLst/>
          </a:prstGeom>
          <a:noFill/>
          <a:ln>
            <a:noFill/>
          </a:ln>
        </p:spPr>
        <p:txBody>
          <a:bodyPr wrap="square" rtlCol="0">
            <a:spAutoFit/>
          </a:bodyPr>
          <a:lstStyle/>
          <a:p>
            <a:pPr algn="ctr"/>
            <a:r>
              <a:rPr lang="en-US" sz="2400" b="1" dirty="0">
                <a:solidFill>
                  <a:srgbClr val="012369"/>
                </a:solidFill>
                <a:latin typeface="Arial" panose="020B0604020202020204" pitchFamily="34" charset="0"/>
                <a:cs typeface="Arial" panose="020B0604020202020204" pitchFamily="34" charset="0"/>
              </a:rPr>
              <a:t>Assessment</a:t>
            </a:r>
          </a:p>
        </p:txBody>
      </p:sp>
      <p:sp>
        <p:nvSpPr>
          <p:cNvPr id="12" name="TextBox 11">
            <a:extLst>
              <a:ext uri="{FF2B5EF4-FFF2-40B4-BE49-F238E27FC236}">
                <a16:creationId xmlns:a16="http://schemas.microsoft.com/office/drawing/2014/main" id="{2260167D-849F-F401-D85B-F132DC7F3D50}"/>
              </a:ext>
            </a:extLst>
          </p:cNvPr>
          <p:cNvSpPr txBox="1"/>
          <p:nvPr/>
        </p:nvSpPr>
        <p:spPr>
          <a:xfrm>
            <a:off x="7116861" y="5225483"/>
            <a:ext cx="2260488" cy="461665"/>
          </a:xfrm>
          <a:prstGeom prst="rect">
            <a:avLst/>
          </a:prstGeom>
          <a:noFill/>
          <a:ln>
            <a:noFill/>
          </a:ln>
        </p:spPr>
        <p:txBody>
          <a:bodyPr wrap="square" rtlCol="0">
            <a:spAutoFit/>
          </a:bodyPr>
          <a:lstStyle/>
          <a:p>
            <a:pPr algn="ctr"/>
            <a:r>
              <a:rPr lang="en-US" sz="2400" b="1" dirty="0">
                <a:solidFill>
                  <a:srgbClr val="012369"/>
                </a:solidFill>
                <a:latin typeface="Arial" panose="020B0604020202020204" pitchFamily="34" charset="0"/>
                <a:cs typeface="Arial" panose="020B0604020202020204" pitchFamily="34" charset="0"/>
              </a:rPr>
              <a:t>Instruction</a:t>
            </a:r>
          </a:p>
        </p:txBody>
      </p:sp>
      <p:sp>
        <p:nvSpPr>
          <p:cNvPr id="13" name="TextBox 12">
            <a:extLst>
              <a:ext uri="{FF2B5EF4-FFF2-40B4-BE49-F238E27FC236}">
                <a16:creationId xmlns:a16="http://schemas.microsoft.com/office/drawing/2014/main" id="{F3516415-4B24-CCBA-AD94-135E9F4C250C}"/>
              </a:ext>
            </a:extLst>
          </p:cNvPr>
          <p:cNvSpPr txBox="1"/>
          <p:nvPr/>
        </p:nvSpPr>
        <p:spPr>
          <a:xfrm>
            <a:off x="9247531" y="5225483"/>
            <a:ext cx="2260488" cy="461665"/>
          </a:xfrm>
          <a:prstGeom prst="rect">
            <a:avLst/>
          </a:prstGeom>
          <a:noFill/>
          <a:ln>
            <a:noFill/>
          </a:ln>
        </p:spPr>
        <p:txBody>
          <a:bodyPr wrap="square" rtlCol="0">
            <a:spAutoFit/>
          </a:bodyPr>
          <a:lstStyle/>
          <a:p>
            <a:pPr algn="ctr"/>
            <a:r>
              <a:rPr lang="en-US" sz="2400" b="1" dirty="0">
                <a:solidFill>
                  <a:srgbClr val="012369"/>
                </a:solidFill>
                <a:latin typeface="Arial" panose="020B0604020202020204" pitchFamily="34" charset="0"/>
                <a:cs typeface="Arial" panose="020B0604020202020204" pitchFamily="34" charset="0"/>
              </a:rPr>
              <a:t>Management</a:t>
            </a:r>
          </a:p>
        </p:txBody>
      </p:sp>
      <p:sp>
        <p:nvSpPr>
          <p:cNvPr id="14" name="TextBox 13">
            <a:extLst>
              <a:ext uri="{FF2B5EF4-FFF2-40B4-BE49-F238E27FC236}">
                <a16:creationId xmlns:a16="http://schemas.microsoft.com/office/drawing/2014/main" id="{82C0ABDD-6A16-415B-F064-67E20E25080D}"/>
              </a:ext>
            </a:extLst>
          </p:cNvPr>
          <p:cNvSpPr txBox="1"/>
          <p:nvPr/>
        </p:nvSpPr>
        <p:spPr>
          <a:xfrm>
            <a:off x="738075" y="853027"/>
            <a:ext cx="10468405" cy="2123658"/>
          </a:xfrm>
          <a:prstGeom prst="rect">
            <a:avLst/>
          </a:prstGeom>
          <a:noFill/>
          <a:ln>
            <a:noFill/>
          </a:ln>
        </p:spPr>
        <p:txBody>
          <a:bodyPr wrap="square" rtlCol="0">
            <a:spAutoFit/>
          </a:bodyPr>
          <a:lstStyle/>
          <a:p>
            <a:pPr algn="ctr"/>
            <a:r>
              <a:rPr lang="en-US" sz="6600" b="1" dirty="0">
                <a:solidFill>
                  <a:srgbClr val="012369"/>
                </a:solidFill>
                <a:latin typeface="Arial" panose="020B0604020202020204" pitchFamily="34" charset="0"/>
                <a:cs typeface="Arial" panose="020B0604020202020204" pitchFamily="34" charset="0"/>
              </a:rPr>
              <a:t>Effective                        Differentiated Instruction</a:t>
            </a:r>
          </a:p>
        </p:txBody>
      </p:sp>
      <p:sp>
        <p:nvSpPr>
          <p:cNvPr id="5" name="Title 4" hidden="1">
            <a:extLst>
              <a:ext uri="{FF2B5EF4-FFF2-40B4-BE49-F238E27FC236}">
                <a16:creationId xmlns:a16="http://schemas.microsoft.com/office/drawing/2014/main" id="{4C40EDFF-B5D1-EF33-3DA2-8FC7F8BAF389}"/>
              </a:ext>
            </a:extLst>
          </p:cNvPr>
          <p:cNvSpPr>
            <a:spLocks noGrp="1"/>
          </p:cNvSpPr>
          <p:nvPr>
            <p:ph type="title" idx="4294967295"/>
          </p:nvPr>
        </p:nvSpPr>
        <p:spPr/>
        <p:txBody>
          <a:bodyPr/>
          <a:lstStyle/>
          <a:p>
            <a:r>
              <a:rPr lang="en-US"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Effective differentiated instruction </a:t>
            </a:r>
            <a:endParaRPr lang="en-US" dirty="0"/>
          </a:p>
        </p:txBody>
      </p:sp>
    </p:spTree>
    <p:extLst>
      <p:ext uri="{BB962C8B-B14F-4D97-AF65-F5344CB8AC3E}">
        <p14:creationId xmlns:p14="http://schemas.microsoft.com/office/powerpoint/2010/main" val="3650382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123BF6-C31B-07D2-3BA4-2A78DE3EE5C1}"/>
              </a:ext>
              <a:ext uri="{C183D7F6-B498-43B3-948B-1728B52AA6E4}">
                <adec:decorative xmlns:adec="http://schemas.microsoft.com/office/drawing/2017/decorative" val="1"/>
              </a:ext>
            </a:extLst>
          </p:cNvPr>
          <p:cNvSpPr txBox="1"/>
          <p:nvPr/>
        </p:nvSpPr>
        <p:spPr>
          <a:xfrm>
            <a:off x="594359" y="416560"/>
            <a:ext cx="11003280" cy="5842000"/>
          </a:xfrm>
          <a:prstGeom prst="rect">
            <a:avLst/>
          </a:prstGeom>
          <a:solidFill>
            <a:schemeClr val="bg1"/>
          </a:solidFill>
          <a:ln w="57150">
            <a:solidFill>
              <a:srgbClr val="FCAF17"/>
            </a:solidFill>
          </a:ln>
        </p:spPr>
        <p:txBody>
          <a:bodyPr wrap="square" rtlCol="0">
            <a:spAutoFit/>
          </a:bodyPr>
          <a:lstStyle/>
          <a:p>
            <a:pPr algn="l"/>
            <a:endParaRPr lang="en-US" dirty="0"/>
          </a:p>
        </p:txBody>
      </p:sp>
      <p:pic>
        <p:nvPicPr>
          <p:cNvPr id="3" name="Picture 2">
            <a:extLst>
              <a:ext uri="{FF2B5EF4-FFF2-40B4-BE49-F238E27FC236}">
                <a16:creationId xmlns:a16="http://schemas.microsoft.com/office/drawing/2014/main" id="{321CCEBF-A298-35E5-4EF9-7B01761D0F7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947282" y="2710444"/>
            <a:ext cx="6297433" cy="3522661"/>
          </a:xfrm>
          <a:prstGeom prst="rect">
            <a:avLst/>
          </a:prstGeom>
        </p:spPr>
      </p:pic>
      <p:sp>
        <p:nvSpPr>
          <p:cNvPr id="4" name="Flowchart: Connector 3">
            <a:extLst>
              <a:ext uri="{FF2B5EF4-FFF2-40B4-BE49-F238E27FC236}">
                <a16:creationId xmlns:a16="http://schemas.microsoft.com/office/drawing/2014/main" id="{06D645A1-46AD-0CCD-045A-B098835151B4}"/>
              </a:ext>
              <a:ext uri="{C183D7F6-B498-43B3-948B-1728B52AA6E4}">
                <adec:decorative xmlns:adec="http://schemas.microsoft.com/office/drawing/2017/decorative" val="1"/>
              </a:ext>
            </a:extLst>
          </p:cNvPr>
          <p:cNvSpPr/>
          <p:nvPr/>
        </p:nvSpPr>
        <p:spPr>
          <a:xfrm>
            <a:off x="1600314" y="1536470"/>
            <a:ext cx="1701513" cy="1677726"/>
          </a:xfrm>
          <a:prstGeom prst="flowChartConnector">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A63F41FD-1173-C471-07C5-81135317BC1B}"/>
              </a:ext>
              <a:ext uri="{C183D7F6-B498-43B3-948B-1728B52AA6E4}">
                <adec:decorative xmlns:adec="http://schemas.microsoft.com/office/drawing/2017/decorative" val="1"/>
              </a:ext>
            </a:extLst>
          </p:cNvPr>
          <p:cNvSpPr/>
          <p:nvPr/>
        </p:nvSpPr>
        <p:spPr>
          <a:xfrm>
            <a:off x="3431275" y="970317"/>
            <a:ext cx="1701513" cy="1677726"/>
          </a:xfrm>
          <a:prstGeom prst="flowChartConnector">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a:extLst>
              <a:ext uri="{FF2B5EF4-FFF2-40B4-BE49-F238E27FC236}">
                <a16:creationId xmlns:a16="http://schemas.microsoft.com/office/drawing/2014/main" id="{2A7DF01E-5C23-427B-7775-CBE8C6A7A15E}"/>
              </a:ext>
              <a:ext uri="{C183D7F6-B498-43B3-948B-1728B52AA6E4}">
                <adec:decorative xmlns:adec="http://schemas.microsoft.com/office/drawing/2017/decorative" val="1"/>
              </a:ext>
            </a:extLst>
          </p:cNvPr>
          <p:cNvSpPr/>
          <p:nvPr/>
        </p:nvSpPr>
        <p:spPr>
          <a:xfrm>
            <a:off x="5271351" y="697607"/>
            <a:ext cx="1701513" cy="1677726"/>
          </a:xfrm>
          <a:prstGeom prst="flowChartConnector">
            <a:avLst/>
          </a:prstGeom>
          <a:solidFill>
            <a:srgbClr val="FFA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a:extLst>
              <a:ext uri="{FF2B5EF4-FFF2-40B4-BE49-F238E27FC236}">
                <a16:creationId xmlns:a16="http://schemas.microsoft.com/office/drawing/2014/main" id="{9A231514-BFCA-D395-9A0A-5E59B36A626B}"/>
              </a:ext>
              <a:ext uri="{C183D7F6-B498-43B3-948B-1728B52AA6E4}">
                <adec:decorative xmlns:adec="http://schemas.microsoft.com/office/drawing/2017/decorative" val="1"/>
              </a:ext>
            </a:extLst>
          </p:cNvPr>
          <p:cNvSpPr/>
          <p:nvPr/>
        </p:nvSpPr>
        <p:spPr>
          <a:xfrm>
            <a:off x="7097755" y="970317"/>
            <a:ext cx="1701513" cy="1677726"/>
          </a:xfrm>
          <a:prstGeom prst="flowChartConnector">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a:extLst>
              <a:ext uri="{FF2B5EF4-FFF2-40B4-BE49-F238E27FC236}">
                <a16:creationId xmlns:a16="http://schemas.microsoft.com/office/drawing/2014/main" id="{02ED541A-5FB0-4B00-CE35-517330CF4BAE}"/>
              </a:ext>
              <a:ext uri="{C183D7F6-B498-43B3-948B-1728B52AA6E4}">
                <adec:decorative xmlns:adec="http://schemas.microsoft.com/office/drawing/2017/decorative" val="1"/>
              </a:ext>
            </a:extLst>
          </p:cNvPr>
          <p:cNvSpPr/>
          <p:nvPr/>
        </p:nvSpPr>
        <p:spPr>
          <a:xfrm>
            <a:off x="8937831" y="1536470"/>
            <a:ext cx="1701513" cy="1677726"/>
          </a:xfrm>
          <a:prstGeom prst="flowChartConnector">
            <a:avLst/>
          </a:prstGeom>
          <a:solidFill>
            <a:srgbClr val="00A7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46A25F0-2532-0634-12C6-9D8C8CADEA99}"/>
              </a:ext>
            </a:extLst>
          </p:cNvPr>
          <p:cNvSpPr txBox="1"/>
          <p:nvPr/>
        </p:nvSpPr>
        <p:spPr>
          <a:xfrm>
            <a:off x="1575011" y="2031218"/>
            <a:ext cx="1792688" cy="1200329"/>
          </a:xfrm>
          <a:prstGeom prst="rect">
            <a:avLst/>
          </a:prstGeom>
          <a:noFill/>
          <a:ln>
            <a:noFill/>
          </a:ln>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Readiness</a:t>
            </a:r>
          </a:p>
          <a:p>
            <a:pPr algn="ctr"/>
            <a:r>
              <a:rPr lang="en-US" sz="2400" b="1" dirty="0">
                <a:solidFill>
                  <a:schemeClr val="bg1"/>
                </a:solidFill>
                <a:latin typeface="Arial" panose="020B0604020202020204" pitchFamily="34" charset="0"/>
                <a:cs typeface="Arial" panose="020B0604020202020204" pitchFamily="34" charset="0"/>
              </a:rPr>
              <a:t>Interests</a:t>
            </a:r>
          </a:p>
          <a:p>
            <a:pPr algn="ctr"/>
            <a:endParaRPr lang="en-US" sz="2400" b="1"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2487F762-42DB-F9DB-0F81-873A39295368}"/>
              </a:ext>
            </a:extLst>
          </p:cNvPr>
          <p:cNvSpPr txBox="1"/>
          <p:nvPr/>
        </p:nvSpPr>
        <p:spPr>
          <a:xfrm>
            <a:off x="3493146" y="1363153"/>
            <a:ext cx="1644200" cy="830997"/>
          </a:xfrm>
          <a:prstGeom prst="rect">
            <a:avLst/>
          </a:prstGeom>
          <a:noFill/>
          <a:ln>
            <a:noFill/>
          </a:ln>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Learning Profiles</a:t>
            </a:r>
          </a:p>
        </p:txBody>
      </p:sp>
      <p:sp>
        <p:nvSpPr>
          <p:cNvPr id="13" name="TextBox 12">
            <a:extLst>
              <a:ext uri="{FF2B5EF4-FFF2-40B4-BE49-F238E27FC236}">
                <a16:creationId xmlns:a16="http://schemas.microsoft.com/office/drawing/2014/main" id="{2130179C-076C-B74C-B7B7-6786201E9F47}"/>
              </a:ext>
            </a:extLst>
          </p:cNvPr>
          <p:cNvSpPr txBox="1"/>
          <p:nvPr/>
        </p:nvSpPr>
        <p:spPr>
          <a:xfrm>
            <a:off x="5432677" y="1260687"/>
            <a:ext cx="1513264" cy="738664"/>
          </a:xfrm>
          <a:prstGeom prst="rect">
            <a:avLst/>
          </a:prstGeom>
          <a:noFill/>
          <a:ln>
            <a:noFill/>
          </a:ln>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Choices</a:t>
            </a:r>
          </a:p>
          <a:p>
            <a:pPr algn="l"/>
            <a:endParaRPr lang="en-US" dirty="0"/>
          </a:p>
        </p:txBody>
      </p:sp>
      <p:sp>
        <p:nvSpPr>
          <p:cNvPr id="14" name="TextBox 13">
            <a:extLst>
              <a:ext uri="{FF2B5EF4-FFF2-40B4-BE49-F238E27FC236}">
                <a16:creationId xmlns:a16="http://schemas.microsoft.com/office/drawing/2014/main" id="{DE10E4B6-AC9C-6CD5-5E97-20B2C772C663}"/>
              </a:ext>
            </a:extLst>
          </p:cNvPr>
          <p:cNvSpPr txBox="1"/>
          <p:nvPr/>
        </p:nvSpPr>
        <p:spPr>
          <a:xfrm>
            <a:off x="7147604" y="1361970"/>
            <a:ext cx="1644200" cy="830997"/>
          </a:xfrm>
          <a:prstGeom prst="rect">
            <a:avLst/>
          </a:prstGeom>
          <a:noFill/>
          <a:ln>
            <a:noFill/>
          </a:ln>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Flexible Grouping</a:t>
            </a:r>
          </a:p>
        </p:txBody>
      </p:sp>
      <p:sp>
        <p:nvSpPr>
          <p:cNvPr id="15" name="TextBox 14">
            <a:extLst>
              <a:ext uri="{FF2B5EF4-FFF2-40B4-BE49-F238E27FC236}">
                <a16:creationId xmlns:a16="http://schemas.microsoft.com/office/drawing/2014/main" id="{36491B3B-3063-9A52-5E9B-04953C52C699}"/>
              </a:ext>
            </a:extLst>
          </p:cNvPr>
          <p:cNvSpPr txBox="1"/>
          <p:nvPr/>
        </p:nvSpPr>
        <p:spPr>
          <a:xfrm>
            <a:off x="8824302" y="2030821"/>
            <a:ext cx="1895079" cy="830997"/>
          </a:xfrm>
          <a:prstGeom prst="rect">
            <a:avLst/>
          </a:prstGeom>
          <a:noFill/>
          <a:ln>
            <a:noFill/>
          </a:ln>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Respectful Tasks</a:t>
            </a:r>
          </a:p>
        </p:txBody>
      </p:sp>
      <p:sp>
        <p:nvSpPr>
          <p:cNvPr id="7" name="Title 6" hidden="1">
            <a:extLst>
              <a:ext uri="{FF2B5EF4-FFF2-40B4-BE49-F238E27FC236}">
                <a16:creationId xmlns:a16="http://schemas.microsoft.com/office/drawing/2014/main" id="{F967F3E5-BF07-4121-1023-4B58434CF763}"/>
              </a:ext>
            </a:extLst>
          </p:cNvPr>
          <p:cNvSpPr>
            <a:spLocks noGrp="1"/>
          </p:cNvSpPr>
          <p:nvPr>
            <p:ph type="title" idx="4294967295"/>
          </p:nvPr>
        </p:nvSpPr>
        <p:spPr/>
        <p:txBody>
          <a:bodyPr/>
          <a:lstStyle/>
          <a:p>
            <a:r>
              <a:rPr lang="en-US"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key elements that guide differentiated instruction </a:t>
            </a:r>
            <a:endParaRPr lang="en-US" dirty="0"/>
          </a:p>
        </p:txBody>
      </p:sp>
    </p:spTree>
    <p:extLst>
      <p:ext uri="{BB962C8B-B14F-4D97-AF65-F5344CB8AC3E}">
        <p14:creationId xmlns:p14="http://schemas.microsoft.com/office/powerpoint/2010/main" val="2914156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uzzle, Riddle, Match, Connect, Colors, Pieces">
            <a:extLst>
              <a:ext uri="{FF2B5EF4-FFF2-40B4-BE49-F238E27FC236}">
                <a16:creationId xmlns:a16="http://schemas.microsoft.com/office/drawing/2014/main" id="{D89019D8-9331-8422-B0EC-94C280159E1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1138" t="12555" r="-1138" b="12526"/>
          <a:stretch/>
        </p:blipFill>
        <p:spPr bwMode="auto">
          <a:xfrm>
            <a:off x="4738916" y="763524"/>
            <a:ext cx="7115647" cy="53309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D7E0E7E-F406-1D7D-5181-1C00C8353138}"/>
              </a:ext>
              <a:ext uri="{C183D7F6-B498-43B3-948B-1728B52AA6E4}">
                <adec:decorative xmlns:adec="http://schemas.microsoft.com/office/drawing/2017/decorative" val="1"/>
              </a:ext>
            </a:extLst>
          </p:cNvPr>
          <p:cNvSpPr txBox="1"/>
          <p:nvPr/>
        </p:nvSpPr>
        <p:spPr>
          <a:xfrm>
            <a:off x="-1" y="763524"/>
            <a:ext cx="4543223" cy="5330952"/>
          </a:xfrm>
          <a:prstGeom prst="rect">
            <a:avLst/>
          </a:prstGeom>
          <a:solidFill>
            <a:srgbClr val="012369"/>
          </a:solidFill>
          <a:ln>
            <a:noFill/>
          </a:ln>
        </p:spPr>
        <p:txBody>
          <a:bodyPr wrap="square" rtlCol="0">
            <a:spAutoFit/>
          </a:bodyPr>
          <a:lstStyle/>
          <a:p>
            <a:pPr algn="l"/>
            <a:endParaRPr lang="en-US" dirty="0"/>
          </a:p>
        </p:txBody>
      </p:sp>
      <p:sp>
        <p:nvSpPr>
          <p:cNvPr id="4" name="TextBox 3">
            <a:extLst>
              <a:ext uri="{FF2B5EF4-FFF2-40B4-BE49-F238E27FC236}">
                <a16:creationId xmlns:a16="http://schemas.microsoft.com/office/drawing/2014/main" id="{8470BC71-63F0-1AEB-CFF8-D5ECE2CDC810}"/>
              </a:ext>
            </a:extLst>
          </p:cNvPr>
          <p:cNvSpPr txBox="1"/>
          <p:nvPr/>
        </p:nvSpPr>
        <p:spPr>
          <a:xfrm>
            <a:off x="32634" y="972798"/>
            <a:ext cx="4477951" cy="3255264"/>
          </a:xfrm>
          <a:prstGeom prst="rect">
            <a:avLst/>
          </a:prstGeom>
        </p:spPr>
        <p:txBody>
          <a:bodyPr vert="horz" lIns="91440" tIns="45720" rIns="91440" bIns="45720" rtlCol="0" anchor="b">
            <a:normAutofit/>
          </a:bodyPr>
          <a:lstStyle/>
          <a:p>
            <a:pPr marL="0" marR="0" lvl="0" indent="0" algn="ctr" fontAlgn="auto">
              <a:lnSpc>
                <a:spcPct val="90000"/>
              </a:lnSpc>
              <a:spcBef>
                <a:spcPct val="0"/>
              </a:spcBef>
              <a:spcAft>
                <a:spcPts val="600"/>
              </a:spcAft>
              <a:buClrTx/>
              <a:buSzTx/>
              <a:tabLst/>
              <a:defRPr/>
            </a:pPr>
            <a:r>
              <a:rPr lang="en-US" sz="5400" b="1" spc="-100" dirty="0">
                <a:solidFill>
                  <a:srgbClr val="FFFFFF"/>
                </a:solidFill>
                <a:latin typeface="Arial" panose="020B0604020202020204" pitchFamily="34" charset="0"/>
                <a:ea typeface="+mj-ea"/>
                <a:cs typeface="Arial" panose="020B0604020202020204" pitchFamily="34" charset="0"/>
              </a:rPr>
              <a:t>Differentiated Instruction</a:t>
            </a:r>
            <a:endParaRPr kumimoji="0" lang="en-US" sz="5400" b="1" i="0" u="none" strike="noStrike" cap="none" spc="-100" normalizeH="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
        <p:nvSpPr>
          <p:cNvPr id="5" name="TextBox 4">
            <a:extLst>
              <a:ext uri="{FF2B5EF4-FFF2-40B4-BE49-F238E27FC236}">
                <a16:creationId xmlns:a16="http://schemas.microsoft.com/office/drawing/2014/main" id="{D738376A-44D2-D70D-6750-2C8575DCC33B}"/>
              </a:ext>
            </a:extLst>
          </p:cNvPr>
          <p:cNvSpPr txBox="1"/>
          <p:nvPr/>
        </p:nvSpPr>
        <p:spPr>
          <a:xfrm>
            <a:off x="5053746" y="1218450"/>
            <a:ext cx="2348667" cy="584775"/>
          </a:xfrm>
          <a:prstGeom prst="rect">
            <a:avLst/>
          </a:prstGeom>
          <a:noFill/>
          <a:ln>
            <a:noFill/>
          </a:ln>
        </p:spPr>
        <p:txBody>
          <a:bodyPr wrap="square" rtlCol="0">
            <a:spAutoFit/>
          </a:bodyPr>
          <a:lstStyle/>
          <a:p>
            <a:pPr algn="l"/>
            <a:r>
              <a:rPr lang="en-US" sz="3200" b="1" dirty="0">
                <a:solidFill>
                  <a:schemeClr val="bg1"/>
                </a:solidFill>
                <a:latin typeface="Arial Black" panose="020B0A04020102020204" pitchFamily="34" charset="0"/>
              </a:rPr>
              <a:t>Content</a:t>
            </a:r>
          </a:p>
        </p:txBody>
      </p:sp>
      <p:sp>
        <p:nvSpPr>
          <p:cNvPr id="6" name="TextBox 5">
            <a:extLst>
              <a:ext uri="{FF2B5EF4-FFF2-40B4-BE49-F238E27FC236}">
                <a16:creationId xmlns:a16="http://schemas.microsoft.com/office/drawing/2014/main" id="{C613D9DF-B501-C92D-7E8E-915448BBE3EE}"/>
              </a:ext>
            </a:extLst>
          </p:cNvPr>
          <p:cNvSpPr txBox="1"/>
          <p:nvPr/>
        </p:nvSpPr>
        <p:spPr>
          <a:xfrm>
            <a:off x="9128227" y="1577152"/>
            <a:ext cx="2018780" cy="584775"/>
          </a:xfrm>
          <a:prstGeom prst="rect">
            <a:avLst/>
          </a:prstGeom>
          <a:noFill/>
          <a:ln>
            <a:noFill/>
          </a:ln>
        </p:spPr>
        <p:txBody>
          <a:bodyPr wrap="square" rtlCol="0">
            <a:spAutoFit/>
          </a:bodyPr>
          <a:lstStyle/>
          <a:p>
            <a:pPr algn="ctr"/>
            <a:r>
              <a:rPr lang="en-US" sz="3200" b="1" dirty="0">
                <a:solidFill>
                  <a:schemeClr val="bg1"/>
                </a:solidFill>
                <a:latin typeface="Arial Black" panose="020B0A04020102020204" pitchFamily="34" charset="0"/>
              </a:rPr>
              <a:t>Process</a:t>
            </a:r>
          </a:p>
        </p:txBody>
      </p:sp>
      <p:sp>
        <p:nvSpPr>
          <p:cNvPr id="7" name="TextBox 6">
            <a:extLst>
              <a:ext uri="{FF2B5EF4-FFF2-40B4-BE49-F238E27FC236}">
                <a16:creationId xmlns:a16="http://schemas.microsoft.com/office/drawing/2014/main" id="{3F4DA3AB-DA91-1CF5-AF0F-70AD63810D55}"/>
              </a:ext>
            </a:extLst>
          </p:cNvPr>
          <p:cNvSpPr txBox="1"/>
          <p:nvPr/>
        </p:nvSpPr>
        <p:spPr>
          <a:xfrm>
            <a:off x="8674577" y="4228062"/>
            <a:ext cx="3088640" cy="584775"/>
          </a:xfrm>
          <a:prstGeom prst="rect">
            <a:avLst/>
          </a:prstGeom>
          <a:noFill/>
          <a:ln>
            <a:noFill/>
          </a:ln>
        </p:spPr>
        <p:txBody>
          <a:bodyPr wrap="square" rtlCol="0">
            <a:spAutoFit/>
          </a:bodyPr>
          <a:lstStyle/>
          <a:p>
            <a:pPr algn="l"/>
            <a:r>
              <a:rPr lang="en-US" sz="3200" b="1" dirty="0">
                <a:solidFill>
                  <a:schemeClr val="bg1"/>
                </a:solidFill>
                <a:latin typeface="Arial Black" panose="020B0A04020102020204" pitchFamily="34" charset="0"/>
              </a:rPr>
              <a:t>Environment</a:t>
            </a:r>
          </a:p>
        </p:txBody>
      </p:sp>
      <p:sp>
        <p:nvSpPr>
          <p:cNvPr id="8" name="TextBox 7">
            <a:extLst>
              <a:ext uri="{FF2B5EF4-FFF2-40B4-BE49-F238E27FC236}">
                <a16:creationId xmlns:a16="http://schemas.microsoft.com/office/drawing/2014/main" id="{BD8662C7-6E7A-609B-996C-B85C857982EC}"/>
              </a:ext>
            </a:extLst>
          </p:cNvPr>
          <p:cNvSpPr txBox="1"/>
          <p:nvPr/>
        </p:nvSpPr>
        <p:spPr>
          <a:xfrm>
            <a:off x="5678171" y="5054775"/>
            <a:ext cx="2150114" cy="584775"/>
          </a:xfrm>
          <a:prstGeom prst="rect">
            <a:avLst/>
          </a:prstGeom>
          <a:noFill/>
          <a:ln>
            <a:noFill/>
          </a:ln>
        </p:spPr>
        <p:txBody>
          <a:bodyPr wrap="square" rtlCol="0">
            <a:spAutoFit/>
          </a:bodyPr>
          <a:lstStyle/>
          <a:p>
            <a:pPr algn="l"/>
            <a:r>
              <a:rPr lang="en-US" sz="3200" b="1" dirty="0">
                <a:solidFill>
                  <a:schemeClr val="bg1"/>
                </a:solidFill>
                <a:latin typeface="Arial Black" panose="020B0A04020102020204" pitchFamily="34" charset="0"/>
              </a:rPr>
              <a:t>Product</a:t>
            </a:r>
          </a:p>
        </p:txBody>
      </p:sp>
      <p:sp>
        <p:nvSpPr>
          <p:cNvPr id="9" name="TextBox 8">
            <a:extLst>
              <a:ext uri="{FF2B5EF4-FFF2-40B4-BE49-F238E27FC236}">
                <a16:creationId xmlns:a16="http://schemas.microsoft.com/office/drawing/2014/main" id="{7F4AB368-E0A2-7975-7A94-19BE60C9FF6B}"/>
              </a:ext>
              <a:ext uri="{C183D7F6-B498-43B3-948B-1728B52AA6E4}">
                <adec:decorative xmlns:adec="http://schemas.microsoft.com/office/drawing/2017/decorative" val="1"/>
              </a:ext>
            </a:extLst>
          </p:cNvPr>
          <p:cNvSpPr txBox="1"/>
          <p:nvPr/>
        </p:nvSpPr>
        <p:spPr>
          <a:xfrm>
            <a:off x="11978640" y="763524"/>
            <a:ext cx="213360" cy="5330952"/>
          </a:xfrm>
          <a:prstGeom prst="rect">
            <a:avLst/>
          </a:prstGeom>
          <a:solidFill>
            <a:srgbClr val="012369"/>
          </a:solidFill>
          <a:ln>
            <a:noFill/>
          </a:ln>
        </p:spPr>
        <p:txBody>
          <a:bodyPr wrap="square" rtlCol="0">
            <a:spAutoFit/>
          </a:bodyPr>
          <a:lstStyle/>
          <a:p>
            <a:pPr algn="l"/>
            <a:endParaRPr lang="en-US" dirty="0"/>
          </a:p>
        </p:txBody>
      </p:sp>
      <p:sp>
        <p:nvSpPr>
          <p:cNvPr id="10" name="Title 9" hidden="1">
            <a:extLst>
              <a:ext uri="{FF2B5EF4-FFF2-40B4-BE49-F238E27FC236}">
                <a16:creationId xmlns:a16="http://schemas.microsoft.com/office/drawing/2014/main" id="{D9D5D9EE-3ECE-93F9-3471-BFCD0AE5A437}"/>
              </a:ext>
            </a:extLst>
          </p:cNvPr>
          <p:cNvSpPr>
            <a:spLocks noGrp="1"/>
          </p:cNvSpPr>
          <p:nvPr>
            <p:ph type="title" idx="4294967295"/>
          </p:nvPr>
        </p:nvSpPr>
        <p:spPr/>
        <p:txBody>
          <a:bodyPr/>
          <a:lstStyle/>
          <a:p>
            <a:r>
              <a:rPr lang="en-US"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Content, process, product, and environment</a:t>
            </a:r>
            <a:endParaRPr lang="en-US" dirty="0"/>
          </a:p>
        </p:txBody>
      </p:sp>
    </p:spTree>
    <p:extLst>
      <p:ext uri="{BB962C8B-B14F-4D97-AF65-F5344CB8AC3E}">
        <p14:creationId xmlns:p14="http://schemas.microsoft.com/office/powerpoint/2010/main" val="2071861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EFE5A2-BE9D-1B09-F494-7771BE8F6DE4}"/>
              </a:ext>
              <a:ext uri="{C183D7F6-B498-43B3-948B-1728B52AA6E4}">
                <adec:decorative xmlns:adec="http://schemas.microsoft.com/office/drawing/2017/decorative" val="1"/>
              </a:ext>
            </a:extLst>
          </p:cNvPr>
          <p:cNvSpPr txBox="1"/>
          <p:nvPr/>
        </p:nvSpPr>
        <p:spPr>
          <a:xfrm>
            <a:off x="0" y="2250195"/>
            <a:ext cx="3371160" cy="3641074"/>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TextBox 4">
            <a:extLst>
              <a:ext uri="{FF2B5EF4-FFF2-40B4-BE49-F238E27FC236}">
                <a16:creationId xmlns:a16="http://schemas.microsoft.com/office/drawing/2014/main" id="{85BAF350-691F-725A-B95C-C88D3AF7100D}"/>
              </a:ext>
            </a:extLst>
          </p:cNvPr>
          <p:cNvSpPr txBox="1"/>
          <p:nvPr/>
        </p:nvSpPr>
        <p:spPr>
          <a:xfrm>
            <a:off x="-1" y="3424002"/>
            <a:ext cx="3371161" cy="1015663"/>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NORMS</a:t>
            </a:r>
          </a:p>
        </p:txBody>
      </p:sp>
      <p:sp>
        <p:nvSpPr>
          <p:cNvPr id="7" name="TextBox 6">
            <a:extLst>
              <a:ext uri="{FF2B5EF4-FFF2-40B4-BE49-F238E27FC236}">
                <a16:creationId xmlns:a16="http://schemas.microsoft.com/office/drawing/2014/main" id="{D2D2C24A-2CAD-AFBB-EE23-749087C5FA40}"/>
              </a:ext>
            </a:extLst>
          </p:cNvPr>
          <p:cNvSpPr txBox="1"/>
          <p:nvPr/>
        </p:nvSpPr>
        <p:spPr>
          <a:xfrm>
            <a:off x="3830196" y="839873"/>
            <a:ext cx="7946835" cy="5016758"/>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600"/>
              </a:spcBef>
              <a:spcAft>
                <a:spcPts val="2400"/>
              </a:spcAft>
              <a:buClr>
                <a:srgbClr val="000000"/>
              </a:buClr>
              <a:buSzPct val="100000"/>
              <a:buFontTx/>
              <a:buNone/>
              <a:tabLst/>
              <a:defRPr/>
            </a:pPr>
            <a:r>
              <a:rPr kumimoji="0" lang="en-US" sz="4400" b="1" i="0" u="none" strike="noStrike" kern="1200" cap="none" spc="0" normalizeH="0" baseline="0" noProof="0" dirty="0">
                <a:ln>
                  <a:noFill/>
                </a:ln>
                <a:solidFill>
                  <a:srgbClr val="BF0D3E"/>
                </a:solidFill>
                <a:effectLst/>
                <a:uLnTx/>
                <a:uFillTx/>
                <a:latin typeface="Arial" panose="020B0604020202020204" pitchFamily="34" charset="0"/>
                <a:ea typeface="Arial" charset="0"/>
                <a:cs typeface="Arial" panose="020B0604020202020204" pitchFamily="34" charset="0"/>
              </a:rPr>
              <a:t> </a:t>
            </a:r>
            <a:r>
              <a:rPr kumimoji="0" lang="en-US" sz="4400" b="1" i="0" u="none" strike="noStrike" kern="1200" cap="none" spc="0" normalizeH="0" baseline="0" noProof="0" dirty="0">
                <a:ln>
                  <a:noFill/>
                </a:ln>
                <a:solidFill>
                  <a:srgbClr val="012169"/>
                </a:solidFill>
                <a:effectLst/>
                <a:uLnTx/>
                <a:uFillTx/>
                <a:latin typeface="Arial" panose="020B0604020202020204" pitchFamily="34" charset="0"/>
                <a:ea typeface="Arial" charset="0"/>
                <a:cs typeface="Arial" panose="020B0604020202020204" pitchFamily="34" charset="0"/>
              </a:rPr>
              <a:t>Begin and end on time.</a:t>
            </a:r>
          </a:p>
          <a:p>
            <a:pPr marL="0" marR="0" lvl="0" indent="0" algn="l" defTabSz="457200" rtl="0" eaLnBrk="1" fontAlgn="auto" latinLnBrk="0" hangingPunct="1">
              <a:lnSpc>
                <a:spcPct val="100000"/>
              </a:lnSpc>
              <a:spcBef>
                <a:spcPts val="600"/>
              </a:spcBef>
              <a:spcAft>
                <a:spcPts val="2400"/>
              </a:spcAft>
              <a:buClr>
                <a:srgbClr val="000000"/>
              </a:buClr>
              <a:buSzPct val="100000"/>
              <a:buFontTx/>
              <a:buNone/>
              <a:tabLst/>
              <a:defRPr/>
            </a:pPr>
            <a:r>
              <a:rPr kumimoji="0" lang="en-US" sz="4400" b="1" i="0" u="none" strike="noStrike" kern="1200" cap="none" spc="0" normalizeH="0" baseline="0" noProof="0" dirty="0">
                <a:ln>
                  <a:noFill/>
                </a:ln>
                <a:solidFill>
                  <a:srgbClr val="012169"/>
                </a:solidFill>
                <a:effectLst/>
                <a:uLnTx/>
                <a:uFillTx/>
                <a:latin typeface="Arial" panose="020B0604020202020204" pitchFamily="34" charset="0"/>
                <a:ea typeface="Arial" charset="0"/>
                <a:cs typeface="Arial" panose="020B0604020202020204" pitchFamily="34" charset="0"/>
              </a:rPr>
              <a:t> Silence cell phones.</a:t>
            </a:r>
          </a:p>
          <a:p>
            <a:pPr marL="0" marR="0" lvl="0" indent="0" algn="l" defTabSz="457200" rtl="0" eaLnBrk="1" fontAlgn="auto" latinLnBrk="0" hangingPunct="1">
              <a:lnSpc>
                <a:spcPct val="100000"/>
              </a:lnSpc>
              <a:spcBef>
                <a:spcPts val="600"/>
              </a:spcBef>
              <a:spcAft>
                <a:spcPts val="2400"/>
              </a:spcAft>
              <a:buClr>
                <a:srgbClr val="000000"/>
              </a:buClr>
              <a:buSzPct val="100000"/>
              <a:buFontTx/>
              <a:buNone/>
              <a:tabLst/>
              <a:defRPr/>
            </a:pPr>
            <a:r>
              <a:rPr kumimoji="0" lang="en-US" sz="4400" b="1" i="0" u="none" strike="noStrike" kern="1200" cap="none" spc="0" normalizeH="0" baseline="0" noProof="0" dirty="0">
                <a:ln>
                  <a:noFill/>
                </a:ln>
                <a:solidFill>
                  <a:srgbClr val="012169"/>
                </a:solidFill>
                <a:effectLst/>
                <a:uLnTx/>
                <a:uFillTx/>
                <a:latin typeface="Arial" panose="020B0604020202020204" pitchFamily="34" charset="0"/>
                <a:ea typeface="Arial" charset="0"/>
                <a:cs typeface="Arial" panose="020B0604020202020204" pitchFamily="34" charset="0"/>
              </a:rPr>
              <a:t> Limit distractions to breaks.</a:t>
            </a:r>
          </a:p>
          <a:p>
            <a:pPr marL="0" marR="0" lvl="0" indent="0" algn="l" defTabSz="457200" rtl="0" eaLnBrk="1" fontAlgn="auto" latinLnBrk="0" hangingPunct="1">
              <a:lnSpc>
                <a:spcPct val="100000"/>
              </a:lnSpc>
              <a:spcBef>
                <a:spcPts val="600"/>
              </a:spcBef>
              <a:spcAft>
                <a:spcPts val="2400"/>
              </a:spcAft>
              <a:buClr>
                <a:srgbClr val="000000"/>
              </a:buClr>
              <a:buSzPct val="100000"/>
              <a:buFontTx/>
              <a:buNone/>
              <a:tabLst/>
              <a:defRPr/>
            </a:pPr>
            <a:r>
              <a:rPr kumimoji="0" lang="en-US" sz="4400" b="1" i="0" u="none" strike="noStrike" kern="1200" cap="none" spc="0" normalizeH="0" baseline="0" noProof="0" dirty="0">
                <a:ln>
                  <a:noFill/>
                </a:ln>
                <a:solidFill>
                  <a:srgbClr val="012169"/>
                </a:solidFill>
                <a:effectLst/>
                <a:uLnTx/>
                <a:uFillTx/>
                <a:latin typeface="Arial" panose="020B0604020202020204" pitchFamily="34" charset="0"/>
                <a:ea typeface="Arial" charset="0"/>
                <a:cs typeface="Arial" panose="020B0604020202020204" pitchFamily="34" charset="0"/>
              </a:rPr>
              <a:t> Respect all voices.</a:t>
            </a:r>
          </a:p>
          <a:p>
            <a:pPr marL="0" marR="0" lvl="0" indent="0" algn="l" defTabSz="457200" rtl="0" eaLnBrk="1" fontAlgn="auto" latinLnBrk="0" hangingPunct="1">
              <a:lnSpc>
                <a:spcPct val="100000"/>
              </a:lnSpc>
              <a:spcBef>
                <a:spcPts val="600"/>
              </a:spcBef>
              <a:spcAft>
                <a:spcPts val="2400"/>
              </a:spcAft>
              <a:buClr>
                <a:srgbClr val="000000"/>
              </a:buClr>
              <a:buSzPct val="100000"/>
              <a:buFontTx/>
              <a:buNone/>
              <a:tabLst/>
              <a:defRPr/>
            </a:pPr>
            <a:r>
              <a:rPr kumimoji="0" lang="en-US" sz="4400" b="1" i="0" u="none" strike="noStrike" kern="1200" cap="none" spc="0" normalizeH="0" baseline="0" noProof="0" dirty="0">
                <a:ln>
                  <a:noFill/>
                </a:ln>
                <a:solidFill>
                  <a:srgbClr val="012169"/>
                </a:solidFill>
                <a:effectLst/>
                <a:uLnTx/>
                <a:uFillTx/>
                <a:latin typeface="Arial" panose="020B0604020202020204" pitchFamily="34" charset="0"/>
                <a:ea typeface="Arial" charset="0"/>
                <a:cs typeface="Arial" panose="020B0604020202020204" pitchFamily="34" charset="0"/>
              </a:rPr>
              <a:t> Others? </a:t>
            </a:r>
          </a:p>
        </p:txBody>
      </p:sp>
      <p:sp>
        <p:nvSpPr>
          <p:cNvPr id="8" name="Rectangle 7">
            <a:extLst>
              <a:ext uri="{FF2B5EF4-FFF2-40B4-BE49-F238E27FC236}">
                <a16:creationId xmlns:a16="http://schemas.microsoft.com/office/drawing/2014/main" id="{5C83E482-CDAC-9EB6-0326-0795A10FEDDF}"/>
              </a:ext>
              <a:ext uri="{C183D7F6-B498-43B3-948B-1728B52AA6E4}">
                <adec:decorative xmlns:adec="http://schemas.microsoft.com/office/drawing/2017/decorative" val="1"/>
              </a:ext>
            </a:extLst>
          </p:cNvPr>
          <p:cNvSpPr/>
          <p:nvPr/>
        </p:nvSpPr>
        <p:spPr>
          <a:xfrm>
            <a:off x="3753077" y="805234"/>
            <a:ext cx="8023954" cy="5086035"/>
          </a:xfrm>
          <a:prstGeom prst="rect">
            <a:avLst/>
          </a:prstGeom>
          <a:noFill/>
          <a:ln w="7620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9" name="Rectangle 8">
            <a:extLst>
              <a:ext uri="{FF2B5EF4-FFF2-40B4-BE49-F238E27FC236}">
                <a16:creationId xmlns:a16="http://schemas.microsoft.com/office/drawing/2014/main" id="{AE077340-12A0-60F2-03C4-373C3D40D401}"/>
              </a:ext>
              <a:ext uri="{C183D7F6-B498-43B3-948B-1728B52AA6E4}">
                <adec:decorative xmlns:adec="http://schemas.microsoft.com/office/drawing/2017/decorative" val="1"/>
              </a:ext>
            </a:extLst>
          </p:cNvPr>
          <p:cNvSpPr/>
          <p:nvPr/>
        </p:nvSpPr>
        <p:spPr>
          <a:xfrm>
            <a:off x="-1" y="798591"/>
            <a:ext cx="3371160" cy="1228513"/>
          </a:xfrm>
          <a:prstGeom prst="rect">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TextBox 9">
            <a:extLst>
              <a:ext uri="{FF2B5EF4-FFF2-40B4-BE49-F238E27FC236}">
                <a16:creationId xmlns:a16="http://schemas.microsoft.com/office/drawing/2014/main" id="{9F0FA076-7169-6967-6D7D-48481CAC6456}"/>
              </a:ext>
            </a:extLst>
          </p:cNvPr>
          <p:cNvSpPr txBox="1"/>
          <p:nvPr/>
        </p:nvSpPr>
        <p:spPr>
          <a:xfrm>
            <a:off x="154235" y="905015"/>
            <a:ext cx="3106755" cy="1015663"/>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AZPLS</a:t>
            </a:r>
          </a:p>
        </p:txBody>
      </p:sp>
      <p:sp>
        <p:nvSpPr>
          <p:cNvPr id="2" name="Title 1" hidden="1">
            <a:extLst>
              <a:ext uri="{FF2B5EF4-FFF2-40B4-BE49-F238E27FC236}">
                <a16:creationId xmlns:a16="http://schemas.microsoft.com/office/drawing/2014/main" id="{C2A882CB-E8E2-23B0-59D1-48495EE96B1B}"/>
              </a:ext>
            </a:extLst>
          </p:cNvPr>
          <p:cNvSpPr>
            <a:spLocks noGrp="1"/>
          </p:cNvSpPr>
          <p:nvPr>
            <p:ph type="title" idx="4294967295"/>
          </p:nvPr>
        </p:nvSpPr>
        <p:spPr/>
        <p:txBody>
          <a:bodyPr/>
          <a:lstStyle/>
          <a:p>
            <a:r>
              <a:rPr lang="en-US" dirty="0"/>
              <a:t>AZPLS Norms</a:t>
            </a:r>
          </a:p>
        </p:txBody>
      </p:sp>
    </p:spTree>
    <p:extLst>
      <p:ext uri="{BB962C8B-B14F-4D97-AF65-F5344CB8AC3E}">
        <p14:creationId xmlns:p14="http://schemas.microsoft.com/office/powerpoint/2010/main" val="1738085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78DCB1-6A9E-8CEE-84E9-2B72EE52BF46}"/>
              </a:ext>
              <a:ext uri="{C183D7F6-B498-43B3-948B-1728B52AA6E4}">
                <adec:decorative xmlns:adec="http://schemas.microsoft.com/office/drawing/2017/decorative" val="1"/>
              </a:ext>
            </a:extLst>
          </p:cNvPr>
          <p:cNvSpPr/>
          <p:nvPr/>
        </p:nvSpPr>
        <p:spPr>
          <a:xfrm>
            <a:off x="429658" y="407624"/>
            <a:ext cx="11325340" cy="6059277"/>
          </a:xfrm>
          <a:prstGeom prst="rect">
            <a:avLst/>
          </a:prstGeom>
          <a:solidFill>
            <a:schemeClr val="bg1"/>
          </a:solidFill>
          <a:ln w="5715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 name="Title 2" hidden="1"/>
          <p:cNvSpPr>
            <a:spLocks noGrp="1"/>
          </p:cNvSpPr>
          <p:nvPr>
            <p:ph type="title" idx="4294967295"/>
          </p:nvPr>
        </p:nvSpPr>
        <p:spPr/>
        <p:txBody>
          <a:bodyPr/>
          <a:lstStyle/>
          <a:p>
            <a:r>
              <a:rPr lang="en-US" dirty="0"/>
              <a:t>What literacy skills do students</a:t>
            </a:r>
            <a:r>
              <a:rPr lang="en-US" baseline="0" dirty="0"/>
              <a:t> need to have success?</a:t>
            </a:r>
            <a:endParaRPr lang="en-US" dirty="0"/>
          </a:p>
        </p:txBody>
      </p:sp>
      <p:sp>
        <p:nvSpPr>
          <p:cNvPr id="2" name="TextBox 1">
            <a:extLst>
              <a:ext uri="{FF2B5EF4-FFF2-40B4-BE49-F238E27FC236}">
                <a16:creationId xmlns:a16="http://schemas.microsoft.com/office/drawing/2014/main" id="{84930635-3274-709F-5B88-61F35F9AEB05}"/>
              </a:ext>
            </a:extLst>
          </p:cNvPr>
          <p:cNvSpPr txBox="1"/>
          <p:nvPr/>
        </p:nvSpPr>
        <p:spPr>
          <a:xfrm>
            <a:off x="914400" y="1113549"/>
            <a:ext cx="10617200" cy="4647426"/>
          </a:xfrm>
          <a:prstGeom prst="rect">
            <a:avLst/>
          </a:prstGeom>
          <a:noFill/>
          <a:ln>
            <a:noFill/>
          </a:ln>
        </p:spPr>
        <p:txBody>
          <a:bodyPr wrap="square" rtlCol="0">
            <a:spAutoFit/>
          </a:bodyPr>
          <a:lstStyle/>
          <a:p>
            <a:pPr algn="l"/>
            <a:r>
              <a:rPr lang="en-US" sz="4000" b="1" dirty="0">
                <a:solidFill>
                  <a:srgbClr val="BF0D3E"/>
                </a:solidFill>
                <a:latin typeface="Arial" panose="020B0604020202020204" pitchFamily="34" charset="0"/>
                <a:cs typeface="Arial" panose="020B0604020202020204" pitchFamily="34" charset="0"/>
              </a:rPr>
              <a:t>Learning Goal:</a:t>
            </a:r>
          </a:p>
          <a:p>
            <a:pPr algn="l"/>
            <a:r>
              <a:rPr lang="en-US" sz="3600" b="1" dirty="0">
                <a:solidFill>
                  <a:srgbClr val="012369"/>
                </a:solidFill>
                <a:latin typeface="Arial" panose="020B0604020202020204" pitchFamily="34" charset="0"/>
                <a:ea typeface="Arial" panose="020B0604020202020204" pitchFamily="34" charset="0"/>
                <a:cs typeface="Arial" panose="020B0604020202020204" pitchFamily="34" charset="0"/>
              </a:rPr>
              <a:t>We will be able to share information </a:t>
            </a:r>
            <a:r>
              <a:rPr lang="en-US" sz="3600" b="1" dirty="0">
                <a:solidFill>
                  <a:srgbClr val="012369"/>
                </a:solidFill>
                <a:effectLst/>
                <a:latin typeface="Arial" panose="020B0604020202020204" pitchFamily="34" charset="0"/>
                <a:ea typeface="Arial" panose="020B0604020202020204" pitchFamily="34" charset="0"/>
                <a:cs typeface="Arial" panose="020B0604020202020204" pitchFamily="34" charset="0"/>
              </a:rPr>
              <a:t>about one differentiated instruction core element.</a:t>
            </a:r>
          </a:p>
          <a:p>
            <a:pPr algn="l"/>
            <a:endParaRPr lang="en-US" sz="3600" b="1" dirty="0">
              <a:solidFill>
                <a:srgbClr val="012369"/>
              </a:solidFill>
              <a:latin typeface="Arial" panose="020B0604020202020204" pitchFamily="34" charset="0"/>
              <a:cs typeface="Arial" panose="020B0604020202020204" pitchFamily="34" charset="0"/>
            </a:endParaRPr>
          </a:p>
          <a:p>
            <a:pPr algn="l"/>
            <a:r>
              <a:rPr lang="en-US" sz="4000" b="1" dirty="0">
                <a:solidFill>
                  <a:srgbClr val="BF0D3E"/>
                </a:solidFill>
                <a:latin typeface="Arial" panose="020B0604020202020204" pitchFamily="34" charset="0"/>
                <a:cs typeface="Arial" panose="020B0604020202020204" pitchFamily="34" charset="0"/>
              </a:rPr>
              <a:t>Criteria for Success:</a:t>
            </a:r>
          </a:p>
          <a:p>
            <a:pPr algn="l"/>
            <a:r>
              <a:rPr lang="en-US" sz="3600" b="1" dirty="0">
                <a:solidFill>
                  <a:srgbClr val="012369"/>
                </a:solidFill>
                <a:latin typeface="Arial" panose="020B0604020202020204" pitchFamily="34" charset="0"/>
                <a:ea typeface="Arial" panose="020B0604020202020204" pitchFamily="34" charset="0"/>
              </a:rPr>
              <a:t>We can c</a:t>
            </a:r>
            <a:r>
              <a:rPr lang="en-US" sz="3600" b="1" dirty="0">
                <a:solidFill>
                  <a:srgbClr val="012369"/>
                </a:solidFill>
                <a:effectLst/>
                <a:latin typeface="Arial" panose="020B0604020202020204" pitchFamily="34" charset="0"/>
                <a:ea typeface="Arial" panose="020B0604020202020204" pitchFamily="34" charset="0"/>
              </a:rPr>
              <a:t>ollaboratively summarize, brainstorm, plan, and share one differentiated instruction core element through a presentation.</a:t>
            </a:r>
          </a:p>
        </p:txBody>
      </p:sp>
    </p:spTree>
    <p:extLst>
      <p:ext uri="{BB962C8B-B14F-4D97-AF65-F5344CB8AC3E}">
        <p14:creationId xmlns:p14="http://schemas.microsoft.com/office/powerpoint/2010/main" val="3117067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2">
            <a:extLst>
              <a:ext uri="{FF2B5EF4-FFF2-40B4-BE49-F238E27FC236}">
                <a16:creationId xmlns:a16="http://schemas.microsoft.com/office/drawing/2014/main" id="{24A15CC1-D698-E766-836E-AE9D28E6B9D5}"/>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298477783"/>
              </p:ext>
            </p:extLst>
          </p:nvPr>
        </p:nvGraphicFramePr>
        <p:xfrm>
          <a:off x="4836165" y="1203643"/>
          <a:ext cx="6747932" cy="4450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a:extLst>
              <a:ext uri="{FF2B5EF4-FFF2-40B4-BE49-F238E27FC236}">
                <a16:creationId xmlns:a16="http://schemas.microsoft.com/office/drawing/2014/main" id="{B387E954-5C70-6231-D8EE-4630A7C312AF}"/>
              </a:ext>
              <a:ext uri="{C183D7F6-B498-43B3-948B-1728B52AA6E4}">
                <adec:decorative xmlns:adec="http://schemas.microsoft.com/office/drawing/2017/decorative" val="1"/>
              </a:ext>
            </a:extLst>
          </p:cNvPr>
          <p:cNvSpPr txBox="1"/>
          <p:nvPr/>
        </p:nvSpPr>
        <p:spPr>
          <a:xfrm>
            <a:off x="-1" y="763524"/>
            <a:ext cx="4543223" cy="5330952"/>
          </a:xfrm>
          <a:prstGeom prst="rect">
            <a:avLst/>
          </a:prstGeom>
          <a:solidFill>
            <a:srgbClr val="012369"/>
          </a:solidFill>
          <a:ln>
            <a:noFill/>
          </a:ln>
        </p:spPr>
        <p:txBody>
          <a:bodyPr wrap="square" rtlCol="0">
            <a:spAutoFit/>
          </a:bodyPr>
          <a:lstStyle/>
          <a:p>
            <a:pPr algn="l"/>
            <a:endParaRPr lang="en-US" dirty="0"/>
          </a:p>
        </p:txBody>
      </p:sp>
      <p:sp>
        <p:nvSpPr>
          <p:cNvPr id="16" name="TextBox 15">
            <a:extLst>
              <a:ext uri="{FF2B5EF4-FFF2-40B4-BE49-F238E27FC236}">
                <a16:creationId xmlns:a16="http://schemas.microsoft.com/office/drawing/2014/main" id="{F5D60F00-1012-4746-C068-B0A992786819}"/>
              </a:ext>
            </a:extLst>
          </p:cNvPr>
          <p:cNvSpPr txBox="1"/>
          <p:nvPr/>
        </p:nvSpPr>
        <p:spPr>
          <a:xfrm>
            <a:off x="-1" y="1334008"/>
            <a:ext cx="4477951" cy="3255264"/>
          </a:xfrm>
          <a:prstGeom prst="rect">
            <a:avLst/>
          </a:prstGeom>
        </p:spPr>
        <p:txBody>
          <a:bodyPr vert="horz" lIns="91440" tIns="45720" rIns="91440" bIns="45720" rtlCol="0" anchor="b">
            <a:normAutofit/>
          </a:bodyPr>
          <a:lstStyle/>
          <a:p>
            <a:pPr algn="ctr">
              <a:lnSpc>
                <a:spcPct val="90000"/>
              </a:lnSpc>
              <a:spcBef>
                <a:spcPct val="0"/>
              </a:spcBef>
              <a:spcAft>
                <a:spcPts val="600"/>
              </a:spcAft>
              <a:defRPr/>
            </a:pPr>
            <a:r>
              <a:rPr kumimoji="0" lang="en-US" sz="5400" b="1" i="0" u="none" strike="noStrike" cap="none" spc="-100" normalizeH="0" noProof="0" dirty="0">
                <a:ln>
                  <a:noFill/>
                </a:ln>
                <a:solidFill>
                  <a:srgbClr val="FFFFFF"/>
                </a:solidFill>
                <a:effectLst/>
                <a:uLnTx/>
                <a:uFillTx/>
                <a:latin typeface="Arial" panose="020B0604020202020204" pitchFamily="34" charset="0"/>
                <a:ea typeface="+mj-ea"/>
                <a:cs typeface="Arial" panose="020B0604020202020204" pitchFamily="34" charset="0"/>
              </a:rPr>
              <a:t>Elements of</a:t>
            </a:r>
          </a:p>
          <a:p>
            <a:pPr marL="0" marR="0" lvl="0" indent="0" algn="ctr" fontAlgn="auto">
              <a:lnSpc>
                <a:spcPct val="90000"/>
              </a:lnSpc>
              <a:spcBef>
                <a:spcPct val="0"/>
              </a:spcBef>
              <a:spcAft>
                <a:spcPts val="600"/>
              </a:spcAft>
              <a:buClrTx/>
              <a:buSzTx/>
              <a:tabLst/>
              <a:defRPr/>
            </a:pPr>
            <a:r>
              <a:rPr lang="en-US" sz="5400" b="1" spc="-100" dirty="0">
                <a:solidFill>
                  <a:srgbClr val="FFFFFF"/>
                </a:solidFill>
                <a:latin typeface="Arial" panose="020B0604020202020204" pitchFamily="34" charset="0"/>
                <a:ea typeface="+mj-ea"/>
                <a:cs typeface="Arial" panose="020B0604020202020204" pitchFamily="34" charset="0"/>
              </a:rPr>
              <a:t>Differentiated Instruction</a:t>
            </a:r>
          </a:p>
        </p:txBody>
      </p:sp>
      <p:sp>
        <p:nvSpPr>
          <p:cNvPr id="17" name="TextBox 16">
            <a:extLst>
              <a:ext uri="{FF2B5EF4-FFF2-40B4-BE49-F238E27FC236}">
                <a16:creationId xmlns:a16="http://schemas.microsoft.com/office/drawing/2014/main" id="{7CAF6765-9D69-D262-8A7B-3392442BD8D3}"/>
              </a:ext>
              <a:ext uri="{C183D7F6-B498-43B3-948B-1728B52AA6E4}">
                <adec:decorative xmlns:adec="http://schemas.microsoft.com/office/drawing/2017/decorative" val="1"/>
              </a:ext>
            </a:extLst>
          </p:cNvPr>
          <p:cNvSpPr txBox="1"/>
          <p:nvPr/>
        </p:nvSpPr>
        <p:spPr>
          <a:xfrm>
            <a:off x="11877040" y="763524"/>
            <a:ext cx="314960" cy="5330952"/>
          </a:xfrm>
          <a:prstGeom prst="rect">
            <a:avLst/>
          </a:prstGeom>
          <a:solidFill>
            <a:srgbClr val="BF0D3E"/>
          </a:solidFill>
          <a:ln>
            <a:noFill/>
          </a:ln>
        </p:spPr>
        <p:txBody>
          <a:bodyPr wrap="square" rtlCol="0">
            <a:spAutoFit/>
          </a:bodyPr>
          <a:lstStyle/>
          <a:p>
            <a:pPr algn="l"/>
            <a:endParaRPr lang="en-US" dirty="0"/>
          </a:p>
        </p:txBody>
      </p:sp>
      <p:sp>
        <p:nvSpPr>
          <p:cNvPr id="2" name="Title 1" hidden="1">
            <a:extLst>
              <a:ext uri="{FF2B5EF4-FFF2-40B4-BE49-F238E27FC236}">
                <a16:creationId xmlns:a16="http://schemas.microsoft.com/office/drawing/2014/main" id="{6CA0FDC8-23C9-9B13-9D72-30D865935742}"/>
              </a:ext>
            </a:extLst>
          </p:cNvPr>
          <p:cNvSpPr>
            <a:spLocks noGrp="1"/>
          </p:cNvSpPr>
          <p:nvPr>
            <p:ph type="title" idx="4294967295"/>
          </p:nvPr>
        </p:nvSpPr>
        <p:spPr/>
        <p:txBody>
          <a:bodyPr/>
          <a:lstStyle/>
          <a:p>
            <a:r>
              <a:rPr lang="en-US" sz="1200" b="1" i="0" kern="1200" dirty="0">
                <a:solidFill>
                  <a:srgbClr val="000000"/>
                </a:solidFill>
                <a:effectLst/>
                <a:latin typeface="Arial" panose="020B0604020202020204" pitchFamily="34" charset="0"/>
                <a:ea typeface="Arial" panose="020B0604020202020204" pitchFamily="34" charset="0"/>
                <a:cs typeface="+mn-cs"/>
              </a:rPr>
              <a:t>Assign one core element to each Collaborative Team</a:t>
            </a:r>
            <a:endParaRPr lang="en-US" i="0" dirty="0"/>
          </a:p>
        </p:txBody>
      </p:sp>
    </p:spTree>
    <p:extLst>
      <p:ext uri="{BB962C8B-B14F-4D97-AF65-F5344CB8AC3E}">
        <p14:creationId xmlns:p14="http://schemas.microsoft.com/office/powerpoint/2010/main" val="3845128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123BF6-C31B-07D2-3BA4-2A78DE3EE5C1}"/>
              </a:ext>
              <a:ext uri="{C183D7F6-B498-43B3-948B-1728B52AA6E4}">
                <adec:decorative xmlns:adec="http://schemas.microsoft.com/office/drawing/2017/decorative" val="1"/>
              </a:ext>
            </a:extLst>
          </p:cNvPr>
          <p:cNvSpPr txBox="1"/>
          <p:nvPr/>
        </p:nvSpPr>
        <p:spPr>
          <a:xfrm>
            <a:off x="594360" y="508000"/>
            <a:ext cx="11003280" cy="5842000"/>
          </a:xfrm>
          <a:prstGeom prst="rect">
            <a:avLst/>
          </a:prstGeom>
          <a:solidFill>
            <a:schemeClr val="bg1"/>
          </a:solidFill>
          <a:ln w="57150">
            <a:solidFill>
              <a:srgbClr val="FCAF17"/>
            </a:solidFill>
          </a:ln>
        </p:spPr>
        <p:txBody>
          <a:bodyPr wrap="square" rtlCol="0">
            <a:spAutoFit/>
          </a:bodyPr>
          <a:lstStyle/>
          <a:p>
            <a:pPr algn="l"/>
            <a:endParaRPr lang="en-US" dirty="0"/>
          </a:p>
        </p:txBody>
      </p:sp>
      <p:pic>
        <p:nvPicPr>
          <p:cNvPr id="5" name="Picture 4">
            <a:extLst>
              <a:ext uri="{FF2B5EF4-FFF2-40B4-BE49-F238E27FC236}">
                <a16:creationId xmlns:a16="http://schemas.microsoft.com/office/drawing/2014/main" id="{0BFB0DDB-62A4-39BE-2B73-3BD9EECC7165}"/>
              </a:ext>
              <a:ext uri="{C183D7F6-B498-43B3-948B-1728B52AA6E4}">
                <adec:decorative xmlns:adec="http://schemas.microsoft.com/office/drawing/2017/decorative" val="1"/>
              </a:ext>
            </a:extLst>
          </p:cNvPr>
          <p:cNvPicPr/>
          <p:nvPr/>
        </p:nvPicPr>
        <p:blipFill>
          <a:blip r:embed="rId3"/>
          <a:stretch>
            <a:fillRect/>
          </a:stretch>
        </p:blipFill>
        <p:spPr>
          <a:xfrm>
            <a:off x="731520" y="1005840"/>
            <a:ext cx="10728960" cy="4277359"/>
          </a:xfrm>
          <a:prstGeom prst="rect">
            <a:avLst/>
          </a:prstGeom>
        </p:spPr>
      </p:pic>
      <p:sp>
        <p:nvSpPr>
          <p:cNvPr id="7" name="Text Box 4">
            <a:extLst>
              <a:ext uri="{FF2B5EF4-FFF2-40B4-BE49-F238E27FC236}">
                <a16:creationId xmlns:a16="http://schemas.microsoft.com/office/drawing/2014/main" id="{461F8C7E-9C59-2771-2F38-050AA0443750}"/>
              </a:ext>
            </a:extLst>
          </p:cNvPr>
          <p:cNvSpPr txBox="1"/>
          <p:nvPr/>
        </p:nvSpPr>
        <p:spPr>
          <a:xfrm>
            <a:off x="2174240" y="3713480"/>
            <a:ext cx="8046720" cy="2531253"/>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pPr>
            <a:r>
              <a:rPr lang="en-US" sz="7200" b="1" spc="-300" dirty="0">
                <a:solidFill>
                  <a:srgbClr val="012369"/>
                </a:solidFill>
                <a:latin typeface="Arial" panose="020B0604020202020204" pitchFamily="34" charset="0"/>
                <a:ea typeface="Times New Roman" panose="02020603050405020304" pitchFamily="18" charset="0"/>
              </a:rPr>
              <a:t>Strategic Conversations</a:t>
            </a:r>
            <a:endParaRPr lang="en-US" sz="1000" dirty="0">
              <a:solidFill>
                <a:srgbClr val="012369"/>
              </a:solidFill>
              <a:effectLst/>
              <a:latin typeface="Times New Roman" panose="02020603050405020304" pitchFamily="18" charset="0"/>
              <a:ea typeface="Times New Roman" panose="02020603050405020304" pitchFamily="18" charset="0"/>
            </a:endParaRPr>
          </a:p>
        </p:txBody>
      </p:sp>
      <p:sp>
        <p:nvSpPr>
          <p:cNvPr id="3" name="Title 2" hidden="1">
            <a:extLst>
              <a:ext uri="{FF2B5EF4-FFF2-40B4-BE49-F238E27FC236}">
                <a16:creationId xmlns:a16="http://schemas.microsoft.com/office/drawing/2014/main" id="{4E4700DB-BBF2-D44F-2FE3-2FE5A41A612C}"/>
              </a:ext>
            </a:extLst>
          </p:cNvPr>
          <p:cNvSpPr>
            <a:spLocks noGrp="1"/>
          </p:cNvSpPr>
          <p:nvPr>
            <p:ph type="title" idx="4294967295"/>
          </p:nvPr>
        </p:nvSpPr>
        <p:spPr/>
        <p:txBody>
          <a:bodyPr/>
          <a:lstStyle/>
          <a:p>
            <a:r>
              <a:rPr lang="en-US" sz="1200" b="1" kern="1200" dirty="0">
                <a:solidFill>
                  <a:srgbClr val="000000"/>
                </a:solidFill>
                <a:effectLst/>
                <a:latin typeface="Arial" panose="020B0604020202020204" pitchFamily="34" charset="0"/>
                <a:ea typeface="Arial" panose="020B0604020202020204" pitchFamily="34" charset="0"/>
                <a:cs typeface="+mn-cs"/>
              </a:rPr>
              <a:t>Handout 5: Strategic Conversations for Differentiation</a:t>
            </a:r>
            <a:endParaRPr lang="en-US" dirty="0"/>
          </a:p>
        </p:txBody>
      </p:sp>
    </p:spTree>
    <p:extLst>
      <p:ext uri="{BB962C8B-B14F-4D97-AF65-F5344CB8AC3E}">
        <p14:creationId xmlns:p14="http://schemas.microsoft.com/office/powerpoint/2010/main" val="1357276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118172-C28A-2688-7A49-F714B0A9237E}"/>
              </a:ext>
              <a:ext uri="{C183D7F6-B498-43B3-948B-1728B52AA6E4}">
                <adec:decorative xmlns:adec="http://schemas.microsoft.com/office/drawing/2017/decorative" val="1"/>
              </a:ext>
            </a:extLst>
          </p:cNvPr>
          <p:cNvSpPr txBox="1"/>
          <p:nvPr/>
        </p:nvSpPr>
        <p:spPr>
          <a:xfrm>
            <a:off x="5020056" y="786384"/>
            <a:ext cx="3282696" cy="2642616"/>
          </a:xfrm>
          <a:prstGeom prst="rect">
            <a:avLst/>
          </a:prstGeom>
          <a:noFill/>
          <a:ln w="76200">
            <a:solidFill>
              <a:schemeClr val="bg1">
                <a:lumMod val="85000"/>
              </a:schemeClr>
            </a:solidFill>
          </a:ln>
        </p:spPr>
        <p:txBody>
          <a:bodyPr wrap="square" rtlCol="0">
            <a:spAutoFit/>
          </a:bodyPr>
          <a:lstStyle/>
          <a:p>
            <a:endParaRPr lang="en-US" dirty="0"/>
          </a:p>
        </p:txBody>
      </p:sp>
      <p:sp>
        <p:nvSpPr>
          <p:cNvPr id="3" name="TextBox 2">
            <a:extLst>
              <a:ext uri="{FF2B5EF4-FFF2-40B4-BE49-F238E27FC236}">
                <a16:creationId xmlns:a16="http://schemas.microsoft.com/office/drawing/2014/main" id="{ED514DC5-1434-7CFB-FF57-790CEAA46BC9}"/>
              </a:ext>
            </a:extLst>
          </p:cNvPr>
          <p:cNvSpPr txBox="1"/>
          <p:nvPr/>
        </p:nvSpPr>
        <p:spPr>
          <a:xfrm>
            <a:off x="5330952" y="1448980"/>
            <a:ext cx="2510132" cy="1323439"/>
          </a:xfrm>
          <a:prstGeom prst="rect">
            <a:avLst/>
          </a:prstGeom>
          <a:noFill/>
        </p:spPr>
        <p:txBody>
          <a:bodyPr wrap="square" rtlCol="0">
            <a:spAutoFit/>
          </a:bodyPr>
          <a:lstStyle/>
          <a:p>
            <a:r>
              <a:rPr lang="en-US" sz="8000" b="1" dirty="0">
                <a:solidFill>
                  <a:srgbClr val="BF0D3E"/>
                </a:solidFill>
                <a:latin typeface="Arial Black" panose="020B0A04020102020204" pitchFamily="34" charset="0"/>
                <a:cs typeface="Arial" panose="020B0604020202020204" pitchFamily="34" charset="0"/>
              </a:rPr>
              <a:t>UDL</a:t>
            </a:r>
          </a:p>
        </p:txBody>
      </p:sp>
      <p:sp>
        <p:nvSpPr>
          <p:cNvPr id="4" name="TextBox 3">
            <a:extLst>
              <a:ext uri="{FF2B5EF4-FFF2-40B4-BE49-F238E27FC236}">
                <a16:creationId xmlns:a16="http://schemas.microsoft.com/office/drawing/2014/main" id="{08852D44-255C-725D-16EB-8DDECBDC732B}"/>
              </a:ext>
              <a:ext uri="{C183D7F6-B498-43B3-948B-1728B52AA6E4}">
                <adec:decorative xmlns:adec="http://schemas.microsoft.com/office/drawing/2017/decorative" val="1"/>
              </a:ext>
            </a:extLst>
          </p:cNvPr>
          <p:cNvSpPr txBox="1"/>
          <p:nvPr/>
        </p:nvSpPr>
        <p:spPr>
          <a:xfrm>
            <a:off x="8540497" y="786384"/>
            <a:ext cx="3044952" cy="2414015"/>
          </a:xfrm>
          <a:prstGeom prst="rect">
            <a:avLst/>
          </a:prstGeom>
          <a:solidFill>
            <a:srgbClr val="012369"/>
          </a:solidFill>
          <a:ln w="76200">
            <a:noFill/>
          </a:ln>
        </p:spPr>
        <p:txBody>
          <a:bodyPr wrap="square" rtlCol="0">
            <a:spAutoFit/>
          </a:bodyPr>
          <a:lstStyle/>
          <a:p>
            <a:endParaRPr lang="en-US" dirty="0"/>
          </a:p>
        </p:txBody>
      </p:sp>
      <p:sp>
        <p:nvSpPr>
          <p:cNvPr id="5" name="TextBox 4">
            <a:extLst>
              <a:ext uri="{FF2B5EF4-FFF2-40B4-BE49-F238E27FC236}">
                <a16:creationId xmlns:a16="http://schemas.microsoft.com/office/drawing/2014/main" id="{233AB072-51DB-1293-0B86-D9B7A496FD5B}"/>
              </a:ext>
              <a:ext uri="{C183D7F6-B498-43B3-948B-1728B52AA6E4}">
                <adec:decorative xmlns:adec="http://schemas.microsoft.com/office/drawing/2017/decorative" val="1"/>
              </a:ext>
            </a:extLst>
          </p:cNvPr>
          <p:cNvSpPr txBox="1"/>
          <p:nvPr/>
        </p:nvSpPr>
        <p:spPr>
          <a:xfrm>
            <a:off x="8302752" y="3429000"/>
            <a:ext cx="3282696" cy="2642616"/>
          </a:xfrm>
          <a:prstGeom prst="rect">
            <a:avLst/>
          </a:prstGeom>
          <a:noFill/>
          <a:ln w="76200">
            <a:solidFill>
              <a:schemeClr val="bg1">
                <a:lumMod val="85000"/>
              </a:schemeClr>
            </a:solidFill>
          </a:ln>
        </p:spPr>
        <p:txBody>
          <a:bodyPr wrap="square" rtlCol="0">
            <a:spAutoFit/>
          </a:bodyPr>
          <a:lstStyle/>
          <a:p>
            <a:endParaRPr lang="en-US" dirty="0"/>
          </a:p>
        </p:txBody>
      </p:sp>
      <p:sp>
        <p:nvSpPr>
          <p:cNvPr id="6" name="TextBox 5">
            <a:extLst>
              <a:ext uri="{FF2B5EF4-FFF2-40B4-BE49-F238E27FC236}">
                <a16:creationId xmlns:a16="http://schemas.microsoft.com/office/drawing/2014/main" id="{5B686209-DAFC-8ADA-83BC-EB671DC3DA67}"/>
              </a:ext>
            </a:extLst>
          </p:cNvPr>
          <p:cNvSpPr txBox="1"/>
          <p:nvPr/>
        </p:nvSpPr>
        <p:spPr>
          <a:xfrm>
            <a:off x="8755380" y="4237698"/>
            <a:ext cx="2377440" cy="1323439"/>
          </a:xfrm>
          <a:prstGeom prst="rect">
            <a:avLst/>
          </a:prstGeom>
          <a:noFill/>
        </p:spPr>
        <p:txBody>
          <a:bodyPr wrap="square" rtlCol="0">
            <a:spAutoFit/>
          </a:bodyPr>
          <a:lstStyle/>
          <a:p>
            <a:pPr algn="ctr"/>
            <a:r>
              <a:rPr lang="en-US" sz="8000" b="1" dirty="0">
                <a:solidFill>
                  <a:srgbClr val="C00000"/>
                </a:solidFill>
                <a:latin typeface="Arial Black" panose="020B0A04020102020204" pitchFamily="34" charset="0"/>
                <a:cs typeface="Arial" panose="020B0604020202020204" pitchFamily="34" charset="0"/>
              </a:rPr>
              <a:t>DI</a:t>
            </a:r>
          </a:p>
        </p:txBody>
      </p:sp>
      <p:sp>
        <p:nvSpPr>
          <p:cNvPr id="7" name="TextBox 6">
            <a:extLst>
              <a:ext uri="{FF2B5EF4-FFF2-40B4-BE49-F238E27FC236}">
                <a16:creationId xmlns:a16="http://schemas.microsoft.com/office/drawing/2014/main" id="{FCB4D3CC-FAA8-D166-DB99-23D441DC1AC9}"/>
              </a:ext>
              <a:ext uri="{C183D7F6-B498-43B3-948B-1728B52AA6E4}">
                <adec:decorative xmlns:adec="http://schemas.microsoft.com/office/drawing/2017/decorative" val="1"/>
              </a:ext>
            </a:extLst>
          </p:cNvPr>
          <p:cNvSpPr txBox="1"/>
          <p:nvPr/>
        </p:nvSpPr>
        <p:spPr>
          <a:xfrm>
            <a:off x="5020056" y="3657601"/>
            <a:ext cx="3044952" cy="2414015"/>
          </a:xfrm>
          <a:prstGeom prst="rect">
            <a:avLst/>
          </a:prstGeom>
          <a:solidFill>
            <a:srgbClr val="012369"/>
          </a:solidFill>
          <a:ln w="76200">
            <a:noFill/>
          </a:ln>
        </p:spPr>
        <p:txBody>
          <a:bodyPr wrap="square" rtlCol="0">
            <a:spAutoFit/>
          </a:bodyPr>
          <a:lstStyle/>
          <a:p>
            <a:endParaRPr lang="en-US" dirty="0"/>
          </a:p>
        </p:txBody>
      </p:sp>
      <p:pic>
        <p:nvPicPr>
          <p:cNvPr id="8" name="Picture 7" descr="Chain, Link, Metal, Tether, Chain, Chain">
            <a:extLst>
              <a:ext uri="{FF2B5EF4-FFF2-40B4-BE49-F238E27FC236}">
                <a16:creationId xmlns:a16="http://schemas.microsoft.com/office/drawing/2014/main" id="{43B6EFFA-76F3-5440-C202-990D65CD5A38}"/>
              </a:ext>
            </a:extLst>
          </p:cNvPr>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t="31410" b="32052"/>
          <a:stretch/>
        </p:blipFill>
        <p:spPr bwMode="auto">
          <a:xfrm rot="5400000">
            <a:off x="5667658" y="3039157"/>
            <a:ext cx="5285232" cy="779691"/>
          </a:xfrm>
          <a:prstGeom prst="rect">
            <a:avLst/>
          </a:prstGeom>
          <a:noFill/>
          <a:extLst>
            <a:ext uri="{53640926-AAD7-44D8-BBD7-CCE9431645EC}">
              <a14:shadowObscured xmlns:a14="http://schemas.microsoft.com/office/drawing/2010/main"/>
            </a:ext>
          </a:extLst>
        </p:spPr>
      </p:pic>
      <p:pic>
        <p:nvPicPr>
          <p:cNvPr id="9" name="Picture 8" descr="Chain, Link, Metal, Tether, Chain, Chain">
            <a:extLst>
              <a:ext uri="{FF2B5EF4-FFF2-40B4-BE49-F238E27FC236}">
                <a16:creationId xmlns:a16="http://schemas.microsoft.com/office/drawing/2014/main" id="{25C007E2-9465-03DE-6384-4689094A2491}"/>
              </a:ext>
            </a:extLst>
          </p:cNvPr>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t="31410" b="32052"/>
          <a:stretch/>
        </p:blipFill>
        <p:spPr bwMode="auto">
          <a:xfrm>
            <a:off x="5020056" y="3001020"/>
            <a:ext cx="6565392" cy="804549"/>
          </a:xfrm>
          <a:prstGeom prst="rect">
            <a:avLst/>
          </a:prstGeom>
          <a:noFill/>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C94D0BAA-FAC6-0E5F-4D4E-80D5E11A8B22}"/>
              </a:ext>
              <a:ext uri="{C183D7F6-B498-43B3-948B-1728B52AA6E4}">
                <adec:decorative xmlns:adec="http://schemas.microsoft.com/office/drawing/2017/decorative" val="1"/>
              </a:ext>
            </a:extLst>
          </p:cNvPr>
          <p:cNvSpPr txBox="1"/>
          <p:nvPr/>
        </p:nvSpPr>
        <p:spPr>
          <a:xfrm>
            <a:off x="0" y="786383"/>
            <a:ext cx="4431710" cy="5285233"/>
          </a:xfrm>
          <a:prstGeom prst="rect">
            <a:avLst/>
          </a:prstGeom>
          <a:solidFill>
            <a:srgbClr val="012369"/>
          </a:solidFill>
          <a:ln>
            <a:noFill/>
          </a:ln>
        </p:spPr>
        <p:txBody>
          <a:bodyPr wrap="square" rtlCol="0">
            <a:spAutoFit/>
          </a:bodyPr>
          <a:lstStyle/>
          <a:p>
            <a:pPr algn="l"/>
            <a:endParaRPr lang="en-US" dirty="0"/>
          </a:p>
        </p:txBody>
      </p:sp>
      <p:sp>
        <p:nvSpPr>
          <p:cNvPr id="11" name="Title 1">
            <a:extLst>
              <a:ext uri="{FF2B5EF4-FFF2-40B4-BE49-F238E27FC236}">
                <a16:creationId xmlns:a16="http://schemas.microsoft.com/office/drawing/2014/main" id="{AC50903F-D49D-A119-EE6C-AFBBA49F813D}"/>
              </a:ext>
            </a:extLst>
          </p:cNvPr>
          <p:cNvSpPr txBox="1">
            <a:spLocks/>
          </p:cNvSpPr>
          <p:nvPr/>
        </p:nvSpPr>
        <p:spPr>
          <a:xfrm>
            <a:off x="47863" y="2194806"/>
            <a:ext cx="4383847" cy="204289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900" b="0" i="0" u="none" kern="1200" spc="-100" baseline="0">
                <a:solidFill>
                  <a:srgbClr val="FFFFFF"/>
                </a:solidFill>
                <a:latin typeface="+mj-lt"/>
                <a:ea typeface="+mj-ea"/>
                <a:cs typeface="+mj-cs"/>
              </a:defRPr>
            </a:lvl1pPr>
          </a:lstStyle>
          <a:p>
            <a:pPr algn="ctr"/>
            <a:r>
              <a:rPr lang="en-US" sz="5400" b="1" dirty="0">
                <a:latin typeface="Arial" panose="020B0604020202020204" pitchFamily="34" charset="0"/>
                <a:cs typeface="Arial" panose="020B0604020202020204" pitchFamily="34" charset="0"/>
              </a:rPr>
              <a:t>Inclusionary Practices</a:t>
            </a:r>
          </a:p>
        </p:txBody>
      </p:sp>
      <p:sp>
        <p:nvSpPr>
          <p:cNvPr id="12" name="Title 11" hidden="1">
            <a:extLst>
              <a:ext uri="{FF2B5EF4-FFF2-40B4-BE49-F238E27FC236}">
                <a16:creationId xmlns:a16="http://schemas.microsoft.com/office/drawing/2014/main" id="{3E912AB6-09C6-257B-6128-1024D8BABAB8}"/>
              </a:ext>
            </a:extLst>
          </p:cNvPr>
          <p:cNvSpPr>
            <a:spLocks noGrp="1"/>
          </p:cNvSpPr>
          <p:nvPr>
            <p:ph type="title" idx="4294967295"/>
          </p:nvPr>
        </p:nvSpPr>
        <p:spPr/>
        <p:txBody>
          <a:bodyPr/>
          <a:lstStyle/>
          <a:p>
            <a:pPr rtl="0" eaLnBrk="1" latinLnBrk="0" hangingPunct="1"/>
            <a:r>
              <a:rPr lang="en-US" sz="5400" b="1" kern="1200" dirty="0">
                <a:solidFill>
                  <a:srgbClr val="000000"/>
                </a:solidFill>
                <a:effectLst/>
                <a:latin typeface="Arial" panose="020B0604020202020204" pitchFamily="34" charset="0"/>
                <a:ea typeface="+mn-ea"/>
                <a:cs typeface="Arial" panose="020B0604020202020204" pitchFamily="34" charset="0"/>
              </a:rPr>
              <a:t>Inclusionary Practices</a:t>
            </a:r>
            <a:endParaRPr lang="en-US" dirty="0">
              <a:effectLst/>
            </a:endParaRPr>
          </a:p>
        </p:txBody>
      </p:sp>
    </p:spTree>
    <p:extLst>
      <p:ext uri="{BB962C8B-B14F-4D97-AF65-F5344CB8AC3E}">
        <p14:creationId xmlns:p14="http://schemas.microsoft.com/office/powerpoint/2010/main" val="4080056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2336D796-03CD-AC12-4DAB-5120A9CF30C4}"/>
              </a:ext>
              <a:ext uri="{C183D7F6-B498-43B3-948B-1728B52AA6E4}">
                <adec:decorative xmlns:adec="http://schemas.microsoft.com/office/drawing/2017/decorative" val="1"/>
              </a:ext>
            </a:extLst>
          </p:cNvPr>
          <p:cNvSpPr/>
          <p:nvPr/>
        </p:nvSpPr>
        <p:spPr>
          <a:xfrm rot="987363">
            <a:off x="1356113" y="827702"/>
            <a:ext cx="3007263" cy="2351009"/>
          </a:xfrm>
          <a:prstGeom prst="cloudCallout">
            <a:avLst>
              <a:gd name="adj1" fmla="val -44454"/>
              <a:gd name="adj2" fmla="val 62143"/>
            </a:avLst>
          </a:prstGeom>
          <a:solidFill>
            <a:srgbClr val="012369"/>
          </a:solidFill>
          <a:ln w="76200">
            <a:solidFill>
              <a:srgbClr val="4159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Arial" panose="020B0604020202020204" pitchFamily="34" charset="0"/>
              <a:cs typeface="Arial" panose="020B0604020202020204" pitchFamily="34" charset="0"/>
            </a:endParaRPr>
          </a:p>
        </p:txBody>
      </p:sp>
      <p:sp>
        <p:nvSpPr>
          <p:cNvPr id="3" name="Thought Bubble: Cloud 2">
            <a:extLst>
              <a:ext uri="{FF2B5EF4-FFF2-40B4-BE49-F238E27FC236}">
                <a16:creationId xmlns:a16="http://schemas.microsoft.com/office/drawing/2014/main" id="{1D585CDD-CAFF-3B4A-DFF9-147A0A57AC03}"/>
              </a:ext>
              <a:ext uri="{C183D7F6-B498-43B3-948B-1728B52AA6E4}">
                <adec:decorative xmlns:adec="http://schemas.microsoft.com/office/drawing/2017/decorative" val="1"/>
              </a:ext>
            </a:extLst>
          </p:cNvPr>
          <p:cNvSpPr/>
          <p:nvPr/>
        </p:nvSpPr>
        <p:spPr>
          <a:xfrm rot="21330239" flipH="1">
            <a:off x="775257" y="1951446"/>
            <a:ext cx="3429672" cy="2805133"/>
          </a:xfrm>
          <a:prstGeom prst="cloudCallout">
            <a:avLst>
              <a:gd name="adj1" fmla="val -44454"/>
              <a:gd name="adj2" fmla="val 62143"/>
            </a:avLst>
          </a:prstGeom>
          <a:solidFill>
            <a:srgbClr val="8090B4"/>
          </a:solidFill>
          <a:ln w="76200">
            <a:solidFill>
              <a:srgbClr val="4159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Arial" panose="020B0604020202020204" pitchFamily="34" charset="0"/>
              <a:cs typeface="Arial" panose="020B0604020202020204" pitchFamily="34" charset="0"/>
            </a:endParaRPr>
          </a:p>
        </p:txBody>
      </p:sp>
      <p:sp>
        <p:nvSpPr>
          <p:cNvPr id="4" name="Thought Bubble: Cloud 3">
            <a:extLst>
              <a:ext uri="{FF2B5EF4-FFF2-40B4-BE49-F238E27FC236}">
                <a16:creationId xmlns:a16="http://schemas.microsoft.com/office/drawing/2014/main" id="{08118522-A786-AA1F-46C1-FFDF5D11BA3B}"/>
              </a:ext>
              <a:ext uri="{C183D7F6-B498-43B3-948B-1728B52AA6E4}">
                <adec:decorative xmlns:adec="http://schemas.microsoft.com/office/drawing/2017/decorative" val="1"/>
              </a:ext>
            </a:extLst>
          </p:cNvPr>
          <p:cNvSpPr/>
          <p:nvPr/>
        </p:nvSpPr>
        <p:spPr>
          <a:xfrm rot="21263782" flipH="1">
            <a:off x="1161999" y="2948011"/>
            <a:ext cx="3367427" cy="2765657"/>
          </a:xfrm>
          <a:prstGeom prst="cloudCallout">
            <a:avLst>
              <a:gd name="adj1" fmla="val -44454"/>
              <a:gd name="adj2" fmla="val 62143"/>
            </a:avLst>
          </a:prstGeom>
          <a:solidFill>
            <a:schemeClr val="bg1"/>
          </a:solidFill>
          <a:ln w="76200">
            <a:solidFill>
              <a:srgbClr val="012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Arial" panose="020B0604020202020204" pitchFamily="34" charset="0"/>
              <a:cs typeface="Arial" panose="020B0604020202020204" pitchFamily="34" charset="0"/>
            </a:endParaRPr>
          </a:p>
        </p:txBody>
      </p:sp>
      <p:sp>
        <p:nvSpPr>
          <p:cNvPr id="5" name="Rectangle 4" descr="&quot;&quot;">
            <a:extLst>
              <a:ext uri="{FF2B5EF4-FFF2-40B4-BE49-F238E27FC236}">
                <a16:creationId xmlns:a16="http://schemas.microsoft.com/office/drawing/2014/main" id="{C83E4A5D-AB66-860C-7085-E715BF08EEB8}"/>
              </a:ext>
            </a:extLst>
          </p:cNvPr>
          <p:cNvSpPr/>
          <p:nvPr/>
        </p:nvSpPr>
        <p:spPr>
          <a:xfrm>
            <a:off x="5003216" y="639930"/>
            <a:ext cx="7188784" cy="5428166"/>
          </a:xfrm>
          <a:prstGeom prst="rect">
            <a:avLst/>
          </a:prstGeom>
          <a:solidFill>
            <a:srgbClr val="012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8" name="TextBox 7">
            <a:extLst>
              <a:ext uri="{FF2B5EF4-FFF2-40B4-BE49-F238E27FC236}">
                <a16:creationId xmlns:a16="http://schemas.microsoft.com/office/drawing/2014/main" id="{41CA7CDF-928A-BB77-FC69-DDEEC4F27ACB}"/>
              </a:ext>
            </a:extLst>
          </p:cNvPr>
          <p:cNvSpPr txBox="1"/>
          <p:nvPr/>
        </p:nvSpPr>
        <p:spPr>
          <a:xfrm>
            <a:off x="5262436" y="1850806"/>
            <a:ext cx="6624320" cy="2862322"/>
          </a:xfrm>
          <a:prstGeom prst="rect">
            <a:avLst/>
          </a:prstGeom>
          <a:noFill/>
          <a:ln>
            <a:noFill/>
          </a:ln>
        </p:spPr>
        <p:txBody>
          <a:bodyPr wrap="square" rtlCol="0">
            <a:spAutoFit/>
          </a:bodyPr>
          <a:lstStyle/>
          <a:p>
            <a:pPr marL="0" marR="0" lvl="0" indent="0" algn="ctr" defTabSz="457200" rtl="0" eaLnBrk="1" fontAlgn="auto" latinLnBrk="0" hangingPunct="1">
              <a:spcBef>
                <a:spcPts val="0"/>
              </a:spcBef>
              <a:spcAft>
                <a:spcPts val="1800"/>
              </a:spcAft>
              <a:buClrTx/>
              <a:buSzTx/>
              <a:buFontTx/>
              <a:buNone/>
              <a:tabLst/>
              <a:defRPr/>
            </a:pPr>
            <a:r>
              <a:rPr lang="en-US" sz="6000" b="1" dirty="0">
                <a:solidFill>
                  <a:srgbClr val="FFFFFF"/>
                </a:solidFill>
                <a:latin typeface="Arial" panose="020B0604020202020204" pitchFamily="34" charset="0"/>
                <a:cs typeface="Arial" panose="020B0604020202020204" pitchFamily="34" charset="0"/>
              </a:rPr>
              <a:t>What Are Your Thoughts about Differentiation?</a:t>
            </a:r>
            <a:endParaRPr kumimoji="0" lang="en-US" sz="6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7ECF37B-0ACE-B5BC-D0E6-AFAD65E065C9}"/>
              </a:ext>
              <a:ext uri="{C183D7F6-B498-43B3-948B-1728B52AA6E4}">
                <adec:decorative xmlns:adec="http://schemas.microsoft.com/office/drawing/2017/decorative" val="1"/>
              </a:ext>
            </a:extLst>
          </p:cNvPr>
          <p:cNvSpPr txBox="1"/>
          <p:nvPr/>
        </p:nvSpPr>
        <p:spPr>
          <a:xfrm>
            <a:off x="-1716" y="639929"/>
            <a:ext cx="413083" cy="5428167"/>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6" name="Title 5" hidden="1">
            <a:extLst>
              <a:ext uri="{FF2B5EF4-FFF2-40B4-BE49-F238E27FC236}">
                <a16:creationId xmlns:a16="http://schemas.microsoft.com/office/drawing/2014/main" id="{CFEA8518-0D65-3697-6593-976F09104038}"/>
              </a:ext>
            </a:extLst>
          </p:cNvPr>
          <p:cNvSpPr>
            <a:spLocks noGrp="1"/>
          </p:cNvSpPr>
          <p:nvPr>
            <p:ph type="title" idx="4294967295"/>
          </p:nvPr>
        </p:nvSpPr>
        <p:spPr/>
        <p:txBody>
          <a:bodyPr>
            <a:normAutofit fontScale="90000"/>
          </a:bodyPr>
          <a:lstStyle/>
          <a:p>
            <a:pPr rtl="0" eaLnBrk="1" fontAlgn="auto" latinLnBrk="0" hangingPunct="1"/>
            <a:r>
              <a:rPr lang="en-US" sz="6000" b="1" kern="1200" dirty="0">
                <a:solidFill>
                  <a:srgbClr val="FFFFFF"/>
                </a:solidFill>
                <a:effectLst/>
                <a:latin typeface="Arial" panose="020B0604020202020204" pitchFamily="34" charset="0"/>
                <a:ea typeface="+mn-ea"/>
                <a:cs typeface="Arial" panose="020B0604020202020204" pitchFamily="34" charset="0"/>
              </a:rPr>
              <a:t>What Are Your Thoughts about Differentiation?</a:t>
            </a:r>
            <a:endParaRPr lang="en-US" dirty="0">
              <a:effectLst/>
            </a:endParaRPr>
          </a:p>
        </p:txBody>
      </p:sp>
    </p:spTree>
    <p:extLst>
      <p:ext uri="{BB962C8B-B14F-4D97-AF65-F5344CB8AC3E}">
        <p14:creationId xmlns:p14="http://schemas.microsoft.com/office/powerpoint/2010/main" val="2965507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78DCB1-6A9E-8CEE-84E9-2B72EE52BF46}"/>
              </a:ext>
              <a:ext uri="{C183D7F6-B498-43B3-948B-1728B52AA6E4}">
                <adec:decorative xmlns:adec="http://schemas.microsoft.com/office/drawing/2017/decorative" val="1"/>
              </a:ext>
            </a:extLst>
          </p:cNvPr>
          <p:cNvSpPr/>
          <p:nvPr/>
        </p:nvSpPr>
        <p:spPr>
          <a:xfrm>
            <a:off x="429658" y="407624"/>
            <a:ext cx="11325340" cy="6059277"/>
          </a:xfrm>
          <a:prstGeom prst="rect">
            <a:avLst/>
          </a:prstGeom>
          <a:solidFill>
            <a:schemeClr val="bg1"/>
          </a:solidFill>
          <a:ln w="5715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 name="Title 2" hidden="1"/>
          <p:cNvSpPr>
            <a:spLocks noGrp="1"/>
          </p:cNvSpPr>
          <p:nvPr>
            <p:ph type="title" idx="4294967295"/>
          </p:nvPr>
        </p:nvSpPr>
        <p:spPr/>
        <p:txBody>
          <a:bodyPr/>
          <a:lstStyle/>
          <a:p>
            <a:r>
              <a:rPr lang="en-US" sz="3600" b="0" i="0" u="none" kern="1200" spc="-60" baseline="0" dirty="0">
                <a:solidFill>
                  <a:srgbClr val="FFFFFF"/>
                </a:solidFill>
                <a:effectLst/>
                <a:latin typeface="+mj-lt"/>
                <a:ea typeface="+mj-ea"/>
                <a:cs typeface="+mj-cs"/>
              </a:rPr>
              <a:t>Discuss how differentiation will impact their learning as individuals</a:t>
            </a:r>
            <a:endParaRPr lang="en-US" dirty="0"/>
          </a:p>
        </p:txBody>
      </p:sp>
      <p:pic>
        <p:nvPicPr>
          <p:cNvPr id="6" name="Picture 5" descr="Icon of a human brain">
            <a:extLst>
              <a:ext uri="{FF2B5EF4-FFF2-40B4-BE49-F238E27FC236}">
                <a16:creationId xmlns:a16="http://schemas.microsoft.com/office/drawing/2014/main" id="{D7E8D38A-00ED-DC37-5324-F516B8E18167}"/>
              </a:ext>
            </a:extLst>
          </p:cNvPr>
          <p:cNvPicPr>
            <a:picLocks noChangeAspect="1"/>
          </p:cNvPicPr>
          <p:nvPr/>
        </p:nvPicPr>
        <p:blipFill rotWithShape="1">
          <a:blip r:embed="rId3"/>
          <a:srcRect l="50545"/>
          <a:stretch/>
        </p:blipFill>
        <p:spPr bwMode="auto">
          <a:xfrm>
            <a:off x="6022466" y="447652"/>
            <a:ext cx="5694305" cy="5962696"/>
          </a:xfrm>
          <a:prstGeom prst="rect">
            <a:avLst/>
          </a:prstGeom>
          <a:ln w="57150">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53F32293-7C00-9B1E-D5F6-687450D8558C}"/>
              </a:ext>
            </a:extLst>
          </p:cNvPr>
          <p:cNvSpPr txBox="1"/>
          <p:nvPr/>
        </p:nvSpPr>
        <p:spPr>
          <a:xfrm>
            <a:off x="780168" y="1544436"/>
            <a:ext cx="5404858" cy="3785652"/>
          </a:xfrm>
          <a:prstGeom prst="rect">
            <a:avLst/>
          </a:prstGeom>
          <a:noFill/>
          <a:ln>
            <a:noFill/>
          </a:ln>
        </p:spPr>
        <p:txBody>
          <a:bodyPr wrap="square" rtlCol="0">
            <a:spAutoFit/>
          </a:bodyPr>
          <a:lstStyle/>
          <a:p>
            <a:pPr algn="l"/>
            <a:r>
              <a:rPr lang="en-US" sz="6000" b="1" dirty="0">
                <a:solidFill>
                  <a:srgbClr val="012369"/>
                </a:solidFill>
                <a:latin typeface="Arial" panose="020B0604020202020204" pitchFamily="34" charset="0"/>
                <a:cs typeface="Arial" panose="020B0604020202020204" pitchFamily="34" charset="0"/>
              </a:rPr>
              <a:t>How Will Differentiation Impact All Students? </a:t>
            </a:r>
          </a:p>
        </p:txBody>
      </p:sp>
    </p:spTree>
    <p:extLst>
      <p:ext uri="{BB962C8B-B14F-4D97-AF65-F5344CB8AC3E}">
        <p14:creationId xmlns:p14="http://schemas.microsoft.com/office/powerpoint/2010/main" val="2752390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78DCB1-6A9E-8CEE-84E9-2B72EE52BF46}"/>
              </a:ext>
              <a:ext uri="{C183D7F6-B498-43B3-948B-1728B52AA6E4}">
                <adec:decorative xmlns:adec="http://schemas.microsoft.com/office/drawing/2017/decorative" val="1"/>
              </a:ext>
            </a:extLst>
          </p:cNvPr>
          <p:cNvSpPr/>
          <p:nvPr/>
        </p:nvSpPr>
        <p:spPr>
          <a:xfrm>
            <a:off x="429658" y="407624"/>
            <a:ext cx="11325340" cy="6059277"/>
          </a:xfrm>
          <a:prstGeom prst="rect">
            <a:avLst/>
          </a:prstGeom>
          <a:solidFill>
            <a:schemeClr val="bg1"/>
          </a:solidFill>
          <a:ln w="5715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extBox 1">
            <a:extLst>
              <a:ext uri="{FF2B5EF4-FFF2-40B4-BE49-F238E27FC236}">
                <a16:creationId xmlns:a16="http://schemas.microsoft.com/office/drawing/2014/main" id="{A2F8F4A1-B48D-42FE-8B66-B2EE0A0FD35D}"/>
              </a:ext>
              <a:ext uri="{C183D7F6-B498-43B3-948B-1728B52AA6E4}">
                <adec:decorative xmlns:adec="http://schemas.microsoft.com/office/drawing/2017/decorative" val="1"/>
              </a:ext>
            </a:extLst>
          </p:cNvPr>
          <p:cNvSpPr txBox="1"/>
          <p:nvPr/>
        </p:nvSpPr>
        <p:spPr>
          <a:xfrm>
            <a:off x="4708967" y="876300"/>
            <a:ext cx="6824753" cy="276999"/>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14" name="Picture 13" descr="&quot;&quot;">
            <a:extLst>
              <a:ext uri="{FF2B5EF4-FFF2-40B4-BE49-F238E27FC236}">
                <a16:creationId xmlns:a16="http://schemas.microsoft.com/office/drawing/2014/main" id="{4F98D1C3-6578-4AC2-8114-A2E97CC482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717" y="664325"/>
            <a:ext cx="3775244" cy="2890792"/>
          </a:xfrm>
          <a:prstGeom prst="roundRect">
            <a:avLst>
              <a:gd name="adj" fmla="val 8594"/>
            </a:avLst>
          </a:prstGeom>
          <a:solidFill>
            <a:srgbClr val="FFFFFF">
              <a:shade val="85000"/>
            </a:srgbClr>
          </a:solidFill>
          <a:ln>
            <a:noFill/>
          </a:ln>
          <a:effectLst>
            <a:reflection blurRad="6350" stA="50000" endA="300" endPos="90000" dir="5400000" sy="-100000" algn="bl" rotWithShape="0"/>
          </a:effectLst>
        </p:spPr>
      </p:pic>
      <p:sp>
        <p:nvSpPr>
          <p:cNvPr id="3" name="Title 2" hidden="1"/>
          <p:cNvSpPr>
            <a:spLocks noGrp="1"/>
          </p:cNvSpPr>
          <p:nvPr>
            <p:ph type="title" idx="4294967295"/>
          </p:nvPr>
        </p:nvSpPr>
        <p:spPr/>
        <p:txBody>
          <a:bodyPr/>
          <a:lstStyle/>
          <a:p>
            <a:r>
              <a:rPr lang="en-US" dirty="0"/>
              <a:t>Team support</a:t>
            </a:r>
          </a:p>
        </p:txBody>
      </p:sp>
      <p:sp>
        <p:nvSpPr>
          <p:cNvPr id="7" name="TextBox 6">
            <a:extLst>
              <a:ext uri="{FF2B5EF4-FFF2-40B4-BE49-F238E27FC236}">
                <a16:creationId xmlns:a16="http://schemas.microsoft.com/office/drawing/2014/main" id="{ED831C05-B687-A6E1-4BC7-D24309B064D4}"/>
              </a:ext>
            </a:extLst>
          </p:cNvPr>
          <p:cNvSpPr txBox="1"/>
          <p:nvPr/>
        </p:nvSpPr>
        <p:spPr>
          <a:xfrm>
            <a:off x="5031489" y="1339125"/>
            <a:ext cx="6381794" cy="4431983"/>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Team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Implementation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Action Planning</a:t>
            </a:r>
            <a:endParaRPr kumimoji="0" lang="en-US" sz="7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59769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94D0BAA-FAC6-0E5F-4D4E-80D5E11A8B22}"/>
              </a:ext>
              <a:ext uri="{C183D7F6-B498-43B3-948B-1728B52AA6E4}">
                <adec:decorative xmlns:adec="http://schemas.microsoft.com/office/drawing/2017/decorative" val="1"/>
              </a:ext>
            </a:extLst>
          </p:cNvPr>
          <p:cNvSpPr txBox="1"/>
          <p:nvPr/>
        </p:nvSpPr>
        <p:spPr>
          <a:xfrm>
            <a:off x="-1" y="786383"/>
            <a:ext cx="4593021" cy="5285233"/>
          </a:xfrm>
          <a:prstGeom prst="rect">
            <a:avLst/>
          </a:prstGeom>
          <a:solidFill>
            <a:srgbClr val="012369"/>
          </a:solidFill>
          <a:ln>
            <a:noFill/>
          </a:ln>
        </p:spPr>
        <p:txBody>
          <a:bodyPr wrap="square" rtlCol="0">
            <a:spAutoFit/>
          </a:bodyPr>
          <a:lstStyle/>
          <a:p>
            <a:pPr algn="l"/>
            <a:endParaRPr lang="en-US" dirty="0"/>
          </a:p>
        </p:txBody>
      </p:sp>
      <p:sp>
        <p:nvSpPr>
          <p:cNvPr id="11" name="Title 1">
            <a:extLst>
              <a:ext uri="{FF2B5EF4-FFF2-40B4-BE49-F238E27FC236}">
                <a16:creationId xmlns:a16="http://schemas.microsoft.com/office/drawing/2014/main" id="{AC50903F-D49D-A119-EE6C-AFBBA49F813D}"/>
              </a:ext>
            </a:extLst>
          </p:cNvPr>
          <p:cNvSpPr txBox="1">
            <a:spLocks/>
          </p:cNvSpPr>
          <p:nvPr/>
        </p:nvSpPr>
        <p:spPr>
          <a:xfrm>
            <a:off x="104585" y="2194806"/>
            <a:ext cx="4383847" cy="204289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900" b="0" i="0" u="none" kern="1200" spc="-100" baseline="0">
                <a:solidFill>
                  <a:srgbClr val="FFFFFF"/>
                </a:solidFill>
                <a:latin typeface="+mj-lt"/>
                <a:ea typeface="+mj-ea"/>
                <a:cs typeface="+mj-cs"/>
              </a:defRPr>
            </a:lvl1pPr>
          </a:lstStyle>
          <a:p>
            <a:pPr algn="ctr"/>
            <a:r>
              <a:rPr lang="en-US" sz="5400" b="1" dirty="0">
                <a:latin typeface="Arial" panose="020B0604020202020204" pitchFamily="34" charset="0"/>
                <a:cs typeface="Arial" panose="020B0604020202020204" pitchFamily="34" charset="0"/>
              </a:rPr>
              <a:t>Collaborative Planning</a:t>
            </a:r>
          </a:p>
        </p:txBody>
      </p:sp>
      <p:pic>
        <p:nvPicPr>
          <p:cNvPr id="12" name="Picture 11" descr="Diagram&#10;&#10;Dimensions of Formative Assessment">
            <a:extLst>
              <a:ext uri="{FF2B5EF4-FFF2-40B4-BE49-F238E27FC236}">
                <a16:creationId xmlns:a16="http://schemas.microsoft.com/office/drawing/2014/main" id="{76EAB209-9530-42AA-903A-31FCE608BC57}"/>
              </a:ext>
            </a:extLst>
          </p:cNvPr>
          <p:cNvPicPr>
            <a:picLocks noChangeAspect="1"/>
          </p:cNvPicPr>
          <p:nvPr/>
        </p:nvPicPr>
        <p:blipFill rotWithShape="1">
          <a:blip r:embed="rId3">
            <a:extLst>
              <a:ext uri="{28A0092B-C50C-407E-A947-70E740481C1C}">
                <a14:useLocalDpi xmlns:a14="http://schemas.microsoft.com/office/drawing/2010/main" val="0"/>
              </a:ext>
            </a:extLst>
          </a:blip>
          <a:srcRect l="4293" t="11966" r="3740" b="4701"/>
          <a:stretch/>
        </p:blipFill>
        <p:spPr bwMode="auto">
          <a:xfrm>
            <a:off x="4833007" y="1048538"/>
            <a:ext cx="6800192" cy="4760923"/>
          </a:xfrm>
          <a:prstGeom prst="rect">
            <a:avLst/>
          </a:prstGeom>
          <a:noFill/>
          <a:ln w="38100">
            <a:solidFill>
              <a:schemeClr val="tx1"/>
            </a:solid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id="{8805C5C7-409B-5AA0-FA9D-5380FD32E698}"/>
              </a:ext>
              <a:ext uri="{C183D7F6-B498-43B3-948B-1728B52AA6E4}">
                <adec:decorative xmlns:adec="http://schemas.microsoft.com/office/drawing/2017/decorative" val="1"/>
              </a:ext>
            </a:extLst>
          </p:cNvPr>
          <p:cNvSpPr txBox="1"/>
          <p:nvPr/>
        </p:nvSpPr>
        <p:spPr>
          <a:xfrm>
            <a:off x="11846560" y="786383"/>
            <a:ext cx="345440" cy="5285233"/>
          </a:xfrm>
          <a:prstGeom prst="rect">
            <a:avLst/>
          </a:prstGeom>
          <a:solidFill>
            <a:srgbClr val="BF0D3E"/>
          </a:solidFill>
          <a:ln>
            <a:noFill/>
          </a:ln>
        </p:spPr>
        <p:txBody>
          <a:bodyPr wrap="square" rtlCol="0">
            <a:spAutoFit/>
          </a:bodyPr>
          <a:lstStyle/>
          <a:p>
            <a:pPr algn="l"/>
            <a:endParaRPr lang="en-US" dirty="0"/>
          </a:p>
        </p:txBody>
      </p:sp>
      <p:sp>
        <p:nvSpPr>
          <p:cNvPr id="2" name="Title 1" hidden="1">
            <a:extLst>
              <a:ext uri="{FF2B5EF4-FFF2-40B4-BE49-F238E27FC236}">
                <a16:creationId xmlns:a16="http://schemas.microsoft.com/office/drawing/2014/main" id="{D8B7DB5D-1573-2079-1E5D-9C2886979910}"/>
              </a:ext>
            </a:extLst>
          </p:cNvPr>
          <p:cNvSpPr>
            <a:spLocks noGrp="1"/>
          </p:cNvSpPr>
          <p:nvPr>
            <p:ph type="title" idx="4294967295"/>
          </p:nvPr>
        </p:nvSpPr>
        <p:spPr/>
        <p:txBody>
          <a:bodyPr/>
          <a:lstStyle/>
          <a:p>
            <a:r>
              <a:rPr lang="en-US" dirty="0"/>
              <a:t>Collaborative</a:t>
            </a:r>
            <a:r>
              <a:rPr lang="en-US" baseline="0" dirty="0"/>
              <a:t> Planning</a:t>
            </a:r>
            <a:endParaRPr lang="en-US" dirty="0"/>
          </a:p>
        </p:txBody>
      </p:sp>
    </p:spTree>
    <p:extLst>
      <p:ext uri="{BB962C8B-B14F-4D97-AF65-F5344CB8AC3E}">
        <p14:creationId xmlns:p14="http://schemas.microsoft.com/office/powerpoint/2010/main" val="3233690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descr="Handout 6A">
            <a:extLst>
              <a:ext uri="{FF2B5EF4-FFF2-40B4-BE49-F238E27FC236}">
                <a16:creationId xmlns:a16="http://schemas.microsoft.com/office/drawing/2014/main" id="{CB123BF6-C31B-07D2-3BA4-2A78DE3EE5C1}"/>
              </a:ext>
            </a:extLst>
          </p:cNvPr>
          <p:cNvSpPr txBox="1"/>
          <p:nvPr/>
        </p:nvSpPr>
        <p:spPr>
          <a:xfrm>
            <a:off x="2397760" y="396240"/>
            <a:ext cx="7802880" cy="6065520"/>
          </a:xfrm>
          <a:prstGeom prst="rect">
            <a:avLst/>
          </a:prstGeom>
          <a:solidFill>
            <a:schemeClr val="accent2"/>
          </a:solidFill>
          <a:ln w="57150">
            <a:noFill/>
          </a:ln>
        </p:spPr>
        <p:txBody>
          <a:bodyPr wrap="square" rtlCol="0">
            <a:spAutoFit/>
          </a:bodyPr>
          <a:lstStyle/>
          <a:p>
            <a:pPr algn="l"/>
            <a:endParaRPr lang="en-US" dirty="0"/>
          </a:p>
        </p:txBody>
      </p:sp>
      <p:pic>
        <p:nvPicPr>
          <p:cNvPr id="7" name="Picture 6">
            <a:extLst>
              <a:ext uri="{FF2B5EF4-FFF2-40B4-BE49-F238E27FC236}">
                <a16:creationId xmlns:a16="http://schemas.microsoft.com/office/drawing/2014/main" id="{6DBC0C16-9FE6-68B2-328A-031993A8A622}"/>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2595880" y="567344"/>
            <a:ext cx="7406639" cy="5723312"/>
          </a:xfrm>
          <a:prstGeom prst="rect">
            <a:avLst/>
          </a:prstGeom>
          <a:ln w="28575">
            <a:solidFill>
              <a:srgbClr val="012369"/>
            </a:solidFill>
          </a:ln>
        </p:spPr>
      </p:pic>
      <p:sp>
        <p:nvSpPr>
          <p:cNvPr id="3" name="Title 2" hidden="1">
            <a:extLst>
              <a:ext uri="{FF2B5EF4-FFF2-40B4-BE49-F238E27FC236}">
                <a16:creationId xmlns:a16="http://schemas.microsoft.com/office/drawing/2014/main" id="{883667EE-CEE5-21A4-4406-400290C314CE}"/>
              </a:ext>
            </a:extLst>
          </p:cNvPr>
          <p:cNvSpPr>
            <a:spLocks noGrp="1"/>
          </p:cNvSpPr>
          <p:nvPr>
            <p:ph type="title" idx="4294967295"/>
          </p:nvPr>
        </p:nvSpPr>
        <p:spPr/>
        <p:txBody>
          <a:bodyPr/>
          <a:lstStyle/>
          <a:p>
            <a:r>
              <a:rPr lang="en-US" dirty="0"/>
              <a:t>Handout 6A</a:t>
            </a:r>
          </a:p>
        </p:txBody>
      </p:sp>
    </p:spTree>
    <p:extLst>
      <p:ext uri="{BB962C8B-B14F-4D97-AF65-F5344CB8AC3E}">
        <p14:creationId xmlns:p14="http://schemas.microsoft.com/office/powerpoint/2010/main" val="1466009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descr="Handout 6B">
            <a:extLst>
              <a:ext uri="{FF2B5EF4-FFF2-40B4-BE49-F238E27FC236}">
                <a16:creationId xmlns:a16="http://schemas.microsoft.com/office/drawing/2014/main" id="{CB123BF6-C31B-07D2-3BA4-2A78DE3EE5C1}"/>
              </a:ext>
            </a:extLst>
          </p:cNvPr>
          <p:cNvSpPr txBox="1"/>
          <p:nvPr/>
        </p:nvSpPr>
        <p:spPr>
          <a:xfrm>
            <a:off x="477520" y="482596"/>
            <a:ext cx="5486400" cy="4318000"/>
          </a:xfrm>
          <a:prstGeom prst="rect">
            <a:avLst/>
          </a:prstGeom>
          <a:solidFill>
            <a:schemeClr val="accent2"/>
          </a:solidFill>
          <a:ln w="57150">
            <a:noFill/>
          </a:ln>
        </p:spPr>
        <p:txBody>
          <a:bodyPr wrap="square" rtlCol="0">
            <a:spAutoFit/>
          </a:bodyPr>
          <a:lstStyle/>
          <a:p>
            <a:pPr algn="l"/>
            <a:endParaRPr lang="en-US" dirty="0"/>
          </a:p>
        </p:txBody>
      </p:sp>
      <p:pic>
        <p:nvPicPr>
          <p:cNvPr id="4" name="Picture 3">
            <a:extLst>
              <a:ext uri="{FF2B5EF4-FFF2-40B4-BE49-F238E27FC236}">
                <a16:creationId xmlns:a16="http://schemas.microsoft.com/office/drawing/2014/main" id="{A3B62C9C-5D7C-97B1-965C-56F83E5AA081}"/>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696258" y="690875"/>
            <a:ext cx="5048923" cy="3901441"/>
          </a:xfrm>
          <a:prstGeom prst="rect">
            <a:avLst/>
          </a:prstGeom>
          <a:ln w="28575">
            <a:solidFill>
              <a:srgbClr val="012369"/>
            </a:solidFill>
          </a:ln>
        </p:spPr>
      </p:pic>
      <p:sp>
        <p:nvSpPr>
          <p:cNvPr id="5" name="TextBox 4">
            <a:extLst>
              <a:ext uri="{FF2B5EF4-FFF2-40B4-BE49-F238E27FC236}">
                <a16:creationId xmlns:a16="http://schemas.microsoft.com/office/drawing/2014/main" id="{7D8A554E-170D-2A05-8972-412628967AC2}"/>
              </a:ext>
              <a:ext uri="{C183D7F6-B498-43B3-948B-1728B52AA6E4}">
                <adec:decorative xmlns:adec="http://schemas.microsoft.com/office/drawing/2017/decorative" val="1"/>
              </a:ext>
            </a:extLst>
          </p:cNvPr>
          <p:cNvSpPr txBox="1"/>
          <p:nvPr/>
        </p:nvSpPr>
        <p:spPr>
          <a:xfrm>
            <a:off x="6182658" y="2057400"/>
            <a:ext cx="5486400" cy="4318000"/>
          </a:xfrm>
          <a:prstGeom prst="rect">
            <a:avLst/>
          </a:prstGeom>
          <a:solidFill>
            <a:schemeClr val="accent2"/>
          </a:solidFill>
          <a:ln w="57150">
            <a:noFill/>
          </a:ln>
        </p:spPr>
        <p:txBody>
          <a:bodyPr wrap="square" rtlCol="0">
            <a:spAutoFit/>
          </a:bodyPr>
          <a:lstStyle/>
          <a:p>
            <a:pPr algn="l"/>
            <a:endParaRPr lang="en-US" dirty="0"/>
          </a:p>
        </p:txBody>
      </p:sp>
      <p:pic>
        <p:nvPicPr>
          <p:cNvPr id="8" name="Picture 7">
            <a:extLst>
              <a:ext uri="{FF2B5EF4-FFF2-40B4-BE49-F238E27FC236}">
                <a16:creationId xmlns:a16="http://schemas.microsoft.com/office/drawing/2014/main" id="{D0CC8E2B-0626-F191-1967-A55BA38A8418}"/>
              </a:ext>
              <a:ext uri="{C183D7F6-B498-43B3-948B-1728B52AA6E4}">
                <adec:decorative xmlns:adec="http://schemas.microsoft.com/office/drawing/2017/decorative" val="1"/>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tretch>
            <a:fillRect/>
          </a:stretch>
        </p:blipFill>
        <p:spPr>
          <a:xfrm>
            <a:off x="6414760" y="2275840"/>
            <a:ext cx="5022195" cy="3881120"/>
          </a:xfrm>
          <a:prstGeom prst="rect">
            <a:avLst/>
          </a:prstGeom>
          <a:ln w="28575">
            <a:solidFill>
              <a:srgbClr val="012369"/>
            </a:solidFill>
          </a:ln>
        </p:spPr>
      </p:pic>
      <p:sp>
        <p:nvSpPr>
          <p:cNvPr id="3" name="Title 2" hidden="1">
            <a:extLst>
              <a:ext uri="{FF2B5EF4-FFF2-40B4-BE49-F238E27FC236}">
                <a16:creationId xmlns:a16="http://schemas.microsoft.com/office/drawing/2014/main" id="{5F8A5FFB-F75A-E83A-05C4-31FBFC7D0102}"/>
              </a:ext>
            </a:extLst>
          </p:cNvPr>
          <p:cNvSpPr>
            <a:spLocks noGrp="1"/>
          </p:cNvSpPr>
          <p:nvPr>
            <p:ph type="title" idx="4294967295"/>
          </p:nvPr>
        </p:nvSpPr>
        <p:spPr/>
        <p:txBody>
          <a:bodyPr/>
          <a:lstStyle/>
          <a:p>
            <a:r>
              <a:rPr lang="en-US" dirty="0"/>
              <a:t>Handout 6B</a:t>
            </a:r>
          </a:p>
        </p:txBody>
      </p:sp>
    </p:spTree>
    <p:extLst>
      <p:ext uri="{BB962C8B-B14F-4D97-AF65-F5344CB8AC3E}">
        <p14:creationId xmlns:p14="http://schemas.microsoft.com/office/powerpoint/2010/main" val="3130822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Connector 15">
            <a:extLst>
              <a:ext uri="{FF2B5EF4-FFF2-40B4-BE49-F238E27FC236}">
                <a16:creationId xmlns:a16="http://schemas.microsoft.com/office/drawing/2014/main" id="{EC463D38-2A51-45BD-99AD-9460E6B9AE60}"/>
              </a:ext>
              <a:ext uri="{C183D7F6-B498-43B3-948B-1728B52AA6E4}">
                <adec:decorative xmlns:adec="http://schemas.microsoft.com/office/drawing/2017/decorative" val="1"/>
              </a:ext>
            </a:extLst>
          </p:cNvPr>
          <p:cNvSpPr/>
          <p:nvPr/>
        </p:nvSpPr>
        <p:spPr>
          <a:xfrm>
            <a:off x="8318619" y="1600846"/>
            <a:ext cx="2600200" cy="2492058"/>
          </a:xfrm>
          <a:prstGeom prst="flowChartConnector">
            <a:avLst/>
          </a:prstGeom>
          <a:solidFill>
            <a:schemeClr val="bg1"/>
          </a:solidFill>
          <a:ln w="168275">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5" name="Flowchart: Connector 14">
            <a:extLst>
              <a:ext uri="{FF2B5EF4-FFF2-40B4-BE49-F238E27FC236}">
                <a16:creationId xmlns:a16="http://schemas.microsoft.com/office/drawing/2014/main" id="{23FF14C7-D5DD-481D-8C77-0FF31BD63610}"/>
              </a:ext>
              <a:ext uri="{C183D7F6-B498-43B3-948B-1728B52AA6E4}">
                <adec:decorative xmlns:adec="http://schemas.microsoft.com/office/drawing/2017/decorative" val="1"/>
              </a:ext>
            </a:extLst>
          </p:cNvPr>
          <p:cNvSpPr/>
          <p:nvPr/>
        </p:nvSpPr>
        <p:spPr>
          <a:xfrm>
            <a:off x="4513382" y="1239238"/>
            <a:ext cx="2600200" cy="2492058"/>
          </a:xfrm>
          <a:prstGeom prst="flowChartConnector">
            <a:avLst/>
          </a:prstGeom>
          <a:solidFill>
            <a:schemeClr val="bg1"/>
          </a:solidFill>
          <a:ln w="168275">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 name="TextBox 2">
            <a:extLst>
              <a:ext uri="{FF2B5EF4-FFF2-40B4-BE49-F238E27FC236}">
                <a16:creationId xmlns:a16="http://schemas.microsoft.com/office/drawing/2014/main" id="{7D92DD78-ACBC-46D5-84CB-BB19BDEB2C00}"/>
              </a:ext>
              <a:ext uri="{C183D7F6-B498-43B3-948B-1728B52AA6E4}">
                <adec:decorative xmlns:adec="http://schemas.microsoft.com/office/drawing/2017/decorative" val="1"/>
              </a:ext>
            </a:extLst>
          </p:cNvPr>
          <p:cNvSpPr txBox="1"/>
          <p:nvPr/>
        </p:nvSpPr>
        <p:spPr>
          <a:xfrm>
            <a:off x="-1" y="4541598"/>
            <a:ext cx="11707367" cy="1896512"/>
          </a:xfrm>
          <a:prstGeom prst="rect">
            <a:avLst/>
          </a:prstGeom>
          <a:solidFill>
            <a:srgbClr val="012169"/>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6" name="Flowchart: Connector 5">
            <a:extLst>
              <a:ext uri="{FF2B5EF4-FFF2-40B4-BE49-F238E27FC236}">
                <a16:creationId xmlns:a16="http://schemas.microsoft.com/office/drawing/2014/main" id="{48DE844F-3EB8-4FF8-AC98-EEBD5120A8F1}"/>
              </a:ext>
              <a:ext uri="{C183D7F6-B498-43B3-948B-1728B52AA6E4}">
                <adec:decorative xmlns:adec="http://schemas.microsoft.com/office/drawing/2017/decorative" val="1"/>
              </a:ext>
            </a:extLst>
          </p:cNvPr>
          <p:cNvSpPr/>
          <p:nvPr/>
        </p:nvSpPr>
        <p:spPr>
          <a:xfrm>
            <a:off x="708144" y="1608173"/>
            <a:ext cx="2600200" cy="2492058"/>
          </a:xfrm>
          <a:prstGeom prst="flowChartConnector">
            <a:avLst/>
          </a:prstGeom>
          <a:solidFill>
            <a:schemeClr val="bg1"/>
          </a:solidFill>
          <a:ln w="168275">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9" name="Graphic 31">
            <a:extLst>
              <a:ext uri="{FF2B5EF4-FFF2-40B4-BE49-F238E27FC236}">
                <a16:creationId xmlns:a16="http://schemas.microsoft.com/office/drawing/2014/main" id="{6F592E6D-0494-4366-8430-5F06075EE91E}"/>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47221" b="-1"/>
          <a:stretch/>
        </p:blipFill>
        <p:spPr bwMode="auto">
          <a:xfrm>
            <a:off x="861497" y="2209888"/>
            <a:ext cx="2293493" cy="1440734"/>
          </a:xfrm>
          <a:prstGeom prst="rect">
            <a:avLst/>
          </a:prstGeom>
          <a:ln>
            <a:noFill/>
          </a:ln>
          <a:extLst>
            <a:ext uri="{53640926-AAD7-44D8-BBD7-CCE9431645EC}">
              <a14:shadowObscured xmlns:a14="http://schemas.microsoft.com/office/drawing/2010/main"/>
            </a:ext>
          </a:extLst>
        </p:spPr>
      </p:pic>
      <p:pic>
        <p:nvPicPr>
          <p:cNvPr id="13" name="Graphic 31">
            <a:extLst>
              <a:ext uri="{FF2B5EF4-FFF2-40B4-BE49-F238E27FC236}">
                <a16:creationId xmlns:a16="http://schemas.microsoft.com/office/drawing/2014/main" id="{398E2944-3352-4DDD-8183-0A3D83F3A96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47221" b="-1"/>
          <a:stretch/>
        </p:blipFill>
        <p:spPr bwMode="auto">
          <a:xfrm>
            <a:off x="8471972" y="2209888"/>
            <a:ext cx="2293493" cy="1440734"/>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BE4D5AA0-D1DD-4BE0-180C-29BBDC7D12C3}"/>
              </a:ext>
              <a:ext uri="{C183D7F6-B498-43B3-948B-1728B52AA6E4}">
                <adec:decorative xmlns:adec="http://schemas.microsoft.com/office/drawing/2017/decorative" val="1"/>
              </a:ext>
            </a:extLst>
          </p:cNvPr>
          <p:cNvSpPr txBox="1"/>
          <p:nvPr/>
        </p:nvSpPr>
        <p:spPr>
          <a:xfrm>
            <a:off x="0" y="272767"/>
            <a:ext cx="11707367" cy="531516"/>
          </a:xfrm>
          <a:prstGeom prst="rect">
            <a:avLst/>
          </a:prstGeom>
          <a:solidFill>
            <a:srgbClr val="BF0D3E"/>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7" name="Rectangle 6">
            <a:extLst>
              <a:ext uri="{FF2B5EF4-FFF2-40B4-BE49-F238E27FC236}">
                <a16:creationId xmlns:a16="http://schemas.microsoft.com/office/drawing/2014/main" id="{D6929452-6A3D-6D40-49C7-0E5285367132}"/>
              </a:ext>
              <a:ext uri="{C183D7F6-B498-43B3-948B-1728B52AA6E4}">
                <adec:decorative xmlns:adec="http://schemas.microsoft.com/office/drawing/2017/decorative" val="1"/>
              </a:ext>
            </a:extLst>
          </p:cNvPr>
          <p:cNvSpPr/>
          <p:nvPr/>
        </p:nvSpPr>
        <p:spPr>
          <a:xfrm>
            <a:off x="0" y="4454512"/>
            <a:ext cx="11707367" cy="87086"/>
          </a:xfrm>
          <a:prstGeom prst="rect">
            <a:avLst/>
          </a:prstGeom>
          <a:solidFill>
            <a:srgbClr val="FCA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7" name="TextBox 16">
            <a:extLst>
              <a:ext uri="{FF2B5EF4-FFF2-40B4-BE49-F238E27FC236}">
                <a16:creationId xmlns:a16="http://schemas.microsoft.com/office/drawing/2014/main" id="{971223FB-AD88-0CA4-7A5D-038CC7EB770B}"/>
              </a:ext>
            </a:extLst>
          </p:cNvPr>
          <p:cNvSpPr txBox="1"/>
          <p:nvPr/>
        </p:nvSpPr>
        <p:spPr>
          <a:xfrm>
            <a:off x="2169571" y="4730471"/>
            <a:ext cx="7852857" cy="1256790"/>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6000" b="1" i="0" u="none" strike="noStrike" kern="1200" cap="none" spc="-100" normalizeH="0" baseline="0" noProof="0" dirty="0">
                <a:ln w="38100">
                  <a:noFill/>
                </a:ln>
                <a:solidFill>
                  <a:srgbClr val="FFFFFF"/>
                </a:solidFill>
                <a:effectLst/>
                <a:uLnTx/>
                <a:uFillTx/>
                <a:latin typeface="Arial" panose="020B0604020202020204" pitchFamily="34" charset="0"/>
                <a:ea typeface="+mn-ea"/>
                <a:cs typeface="Arial" panose="020B0604020202020204" pitchFamily="34" charset="0"/>
              </a:rPr>
              <a:t>Collaborative Teams</a:t>
            </a:r>
          </a:p>
        </p:txBody>
      </p:sp>
      <p:sp>
        <p:nvSpPr>
          <p:cNvPr id="2" name="Title 1" hidden="1">
            <a:extLst>
              <a:ext uri="{FF2B5EF4-FFF2-40B4-BE49-F238E27FC236}">
                <a16:creationId xmlns:a16="http://schemas.microsoft.com/office/drawing/2014/main" id="{7DFFF568-2948-B6EE-7DC9-AC633F94C9EF}"/>
              </a:ext>
            </a:extLst>
          </p:cNvPr>
          <p:cNvSpPr>
            <a:spLocks noGrp="1"/>
          </p:cNvSpPr>
          <p:nvPr>
            <p:ph type="title" idx="4294967295"/>
          </p:nvPr>
        </p:nvSpPr>
        <p:spPr/>
        <p:txBody>
          <a:bodyPr/>
          <a:lstStyle/>
          <a:p>
            <a:r>
              <a:rPr lang="en-US" dirty="0"/>
              <a:t>Collaborative Teams</a:t>
            </a:r>
          </a:p>
        </p:txBody>
      </p:sp>
      <p:pic>
        <p:nvPicPr>
          <p:cNvPr id="12" name="Graphic 31">
            <a:extLst>
              <a:ext uri="{FF2B5EF4-FFF2-40B4-BE49-F238E27FC236}">
                <a16:creationId xmlns:a16="http://schemas.microsoft.com/office/drawing/2014/main" id="{725A698A-8944-4018-99F1-1AF081C166EC}"/>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47221" b="-1"/>
          <a:stretch/>
        </p:blipFill>
        <p:spPr bwMode="auto">
          <a:xfrm>
            <a:off x="4666735" y="1837633"/>
            <a:ext cx="2293493" cy="14407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37511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123BF6-C31B-07D2-3BA4-2A78DE3EE5C1}"/>
              </a:ext>
              <a:ext uri="{C183D7F6-B498-43B3-948B-1728B52AA6E4}">
                <adec:decorative xmlns:adec="http://schemas.microsoft.com/office/drawing/2017/decorative" val="1"/>
              </a:ext>
            </a:extLst>
          </p:cNvPr>
          <p:cNvSpPr txBox="1"/>
          <p:nvPr/>
        </p:nvSpPr>
        <p:spPr>
          <a:xfrm>
            <a:off x="594360" y="508000"/>
            <a:ext cx="11003280" cy="5842000"/>
          </a:xfrm>
          <a:prstGeom prst="rect">
            <a:avLst/>
          </a:prstGeom>
          <a:solidFill>
            <a:schemeClr val="bg1"/>
          </a:solidFill>
          <a:ln w="57150">
            <a:solidFill>
              <a:srgbClr val="FCAF17"/>
            </a:solidFill>
          </a:ln>
        </p:spPr>
        <p:txBody>
          <a:bodyPr wrap="square" rtlCol="0">
            <a:spAutoFit/>
          </a:bodyPr>
          <a:lstStyle/>
          <a:p>
            <a:pPr algn="l"/>
            <a:endParaRPr lang="en-US" dirty="0"/>
          </a:p>
        </p:txBody>
      </p:sp>
      <p:pic>
        <p:nvPicPr>
          <p:cNvPr id="5" name="Picture 4" descr="Icon of teachers working together in collaboration">
            <a:extLst>
              <a:ext uri="{FF2B5EF4-FFF2-40B4-BE49-F238E27FC236}">
                <a16:creationId xmlns:a16="http://schemas.microsoft.com/office/drawing/2014/main" id="{0BFB0DDB-62A4-39BE-2B73-3BD9EECC7165}"/>
              </a:ext>
            </a:extLst>
          </p:cNvPr>
          <p:cNvPicPr/>
          <p:nvPr/>
        </p:nvPicPr>
        <p:blipFill>
          <a:blip r:embed="rId3"/>
          <a:stretch>
            <a:fillRect/>
          </a:stretch>
        </p:blipFill>
        <p:spPr>
          <a:xfrm>
            <a:off x="1022603" y="1204344"/>
            <a:ext cx="10146793" cy="4121475"/>
          </a:xfrm>
          <a:prstGeom prst="rect">
            <a:avLst/>
          </a:prstGeom>
        </p:spPr>
      </p:pic>
      <p:sp>
        <p:nvSpPr>
          <p:cNvPr id="3" name="Title 2" hidden="1">
            <a:extLst>
              <a:ext uri="{FF2B5EF4-FFF2-40B4-BE49-F238E27FC236}">
                <a16:creationId xmlns:a16="http://schemas.microsoft.com/office/drawing/2014/main" id="{C0625BC2-2590-6DC5-D444-6AB6003A9BC5}"/>
              </a:ext>
            </a:extLst>
          </p:cNvPr>
          <p:cNvSpPr>
            <a:spLocks noGrp="1"/>
          </p:cNvSpPr>
          <p:nvPr>
            <p:ph type="title" idx="4294967295"/>
          </p:nvPr>
        </p:nvSpPr>
        <p:spPr/>
        <p:txBody>
          <a:bodyPr/>
          <a:lstStyle/>
          <a:p>
            <a:r>
              <a:rPr lang="en-US" dirty="0"/>
              <a:t>Teamwork</a:t>
            </a:r>
          </a:p>
        </p:txBody>
      </p:sp>
    </p:spTree>
    <p:extLst>
      <p:ext uri="{BB962C8B-B14F-4D97-AF65-F5344CB8AC3E}">
        <p14:creationId xmlns:p14="http://schemas.microsoft.com/office/powerpoint/2010/main" val="4259459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1AEFCE-95E1-68A4-432B-F4722C65A40D}"/>
              </a:ext>
              <a:ext uri="{C183D7F6-B498-43B3-948B-1728B52AA6E4}">
                <adec:decorative xmlns:adec="http://schemas.microsoft.com/office/drawing/2017/decorative" val="1"/>
              </a:ext>
            </a:extLst>
          </p:cNvPr>
          <p:cNvSpPr txBox="1"/>
          <p:nvPr/>
        </p:nvSpPr>
        <p:spPr>
          <a:xfrm>
            <a:off x="0" y="717614"/>
            <a:ext cx="5003821" cy="5422772"/>
          </a:xfrm>
          <a:prstGeom prst="rect">
            <a:avLst/>
          </a:prstGeom>
          <a:solidFill>
            <a:srgbClr val="012369"/>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3" name="TextBox 2">
            <a:extLst>
              <a:ext uri="{FF2B5EF4-FFF2-40B4-BE49-F238E27FC236}">
                <a16:creationId xmlns:a16="http://schemas.microsoft.com/office/drawing/2014/main" id="{39213165-BA63-FB6F-281A-83A554A12312}"/>
              </a:ext>
            </a:extLst>
          </p:cNvPr>
          <p:cNvSpPr txBox="1"/>
          <p:nvPr/>
        </p:nvSpPr>
        <p:spPr>
          <a:xfrm>
            <a:off x="128446" y="2259027"/>
            <a:ext cx="4746928" cy="230832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Peer Feedback</a:t>
            </a:r>
          </a:p>
        </p:txBody>
      </p:sp>
      <p:sp>
        <p:nvSpPr>
          <p:cNvPr id="6" name="Rectangle 5">
            <a:extLst>
              <a:ext uri="{FF2B5EF4-FFF2-40B4-BE49-F238E27FC236}">
                <a16:creationId xmlns:a16="http://schemas.microsoft.com/office/drawing/2014/main" id="{496720E8-ECC8-F335-AB0A-59F4B16D67CF}"/>
              </a:ext>
              <a:ext uri="{C183D7F6-B498-43B3-948B-1728B52AA6E4}">
                <adec:decorative xmlns:adec="http://schemas.microsoft.com/office/drawing/2017/decorative" val="1"/>
              </a:ext>
            </a:extLst>
          </p:cNvPr>
          <p:cNvSpPr/>
          <p:nvPr/>
        </p:nvSpPr>
        <p:spPr>
          <a:xfrm>
            <a:off x="11749765" y="717614"/>
            <a:ext cx="442235" cy="5391150"/>
          </a:xfrm>
          <a:prstGeom prst="rect">
            <a:avLst/>
          </a:prstGeom>
          <a:solidFill>
            <a:srgbClr val="BF0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7" name="Rectangle 6">
            <a:extLst>
              <a:ext uri="{FF2B5EF4-FFF2-40B4-BE49-F238E27FC236}">
                <a16:creationId xmlns:a16="http://schemas.microsoft.com/office/drawing/2014/main" id="{37E86B5E-9243-7AD9-1C16-D7862AF837DB}"/>
              </a:ext>
              <a:ext uri="{C183D7F6-B498-43B3-948B-1728B52AA6E4}">
                <adec:decorative xmlns:adec="http://schemas.microsoft.com/office/drawing/2017/decorative" val="1"/>
              </a:ext>
            </a:extLst>
          </p:cNvPr>
          <p:cNvSpPr/>
          <p:nvPr/>
        </p:nvSpPr>
        <p:spPr>
          <a:xfrm>
            <a:off x="5534202" y="764232"/>
            <a:ext cx="5685182" cy="5329536"/>
          </a:xfrm>
          <a:prstGeom prst="rect">
            <a:avLst/>
          </a:prstGeom>
          <a:noFill/>
          <a:ln w="7620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8" name="Speech Bubble: Rectangle with Corners Rounded 7">
            <a:extLst>
              <a:ext uri="{FF2B5EF4-FFF2-40B4-BE49-F238E27FC236}">
                <a16:creationId xmlns:a16="http://schemas.microsoft.com/office/drawing/2014/main" id="{9DAA5293-CDC6-582D-3733-DD0449D40F7A}"/>
              </a:ext>
              <a:ext uri="{C183D7F6-B498-43B3-948B-1728B52AA6E4}">
                <adec:decorative xmlns:adec="http://schemas.microsoft.com/office/drawing/2017/decorative" val="1"/>
              </a:ext>
            </a:extLst>
          </p:cNvPr>
          <p:cNvSpPr/>
          <p:nvPr/>
        </p:nvSpPr>
        <p:spPr>
          <a:xfrm>
            <a:off x="6096000" y="1367379"/>
            <a:ext cx="3083220" cy="1646212"/>
          </a:xfrm>
          <a:prstGeom prst="wedgeRoundRectCallout">
            <a:avLst>
              <a:gd name="adj1" fmla="val -7039"/>
              <a:gd name="adj2" fmla="val 85383"/>
              <a:gd name="adj3" fmla="val 16667"/>
            </a:avLst>
          </a:prstGeom>
          <a:solidFill>
            <a:schemeClr val="bg1"/>
          </a:solidFill>
          <a:ln w="57150">
            <a:solidFill>
              <a:srgbClr val="012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9" name="Speech Bubble: Rectangle with Corners Rounded 8">
            <a:extLst>
              <a:ext uri="{FF2B5EF4-FFF2-40B4-BE49-F238E27FC236}">
                <a16:creationId xmlns:a16="http://schemas.microsoft.com/office/drawing/2014/main" id="{45FB826A-159D-B401-A087-A3CB00489436}"/>
              </a:ext>
              <a:ext uri="{C183D7F6-B498-43B3-948B-1728B52AA6E4}">
                <adec:decorative xmlns:adec="http://schemas.microsoft.com/office/drawing/2017/decorative" val="1"/>
              </a:ext>
            </a:extLst>
          </p:cNvPr>
          <p:cNvSpPr/>
          <p:nvPr/>
        </p:nvSpPr>
        <p:spPr>
          <a:xfrm flipH="1">
            <a:off x="7585541" y="3484185"/>
            <a:ext cx="3083219" cy="1548992"/>
          </a:xfrm>
          <a:prstGeom prst="wedgeRoundRectCallout">
            <a:avLst>
              <a:gd name="adj1" fmla="val -4410"/>
              <a:gd name="adj2" fmla="val 86030"/>
              <a:gd name="adj3" fmla="val 16667"/>
            </a:avLst>
          </a:prstGeom>
          <a:solidFill>
            <a:schemeClr val="bg1"/>
          </a:solidFill>
          <a:ln w="57150">
            <a:solidFill>
              <a:srgbClr val="012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Star: 5 Points 9">
            <a:extLst>
              <a:ext uri="{FF2B5EF4-FFF2-40B4-BE49-F238E27FC236}">
                <a16:creationId xmlns:a16="http://schemas.microsoft.com/office/drawing/2014/main" id="{1E7312E0-8AEF-95B9-0CA5-C0603F2E159B}"/>
              </a:ext>
              <a:ext uri="{C183D7F6-B498-43B3-948B-1728B52AA6E4}">
                <adec:decorative xmlns:adec="http://schemas.microsoft.com/office/drawing/2017/decorative" val="1"/>
              </a:ext>
            </a:extLst>
          </p:cNvPr>
          <p:cNvSpPr/>
          <p:nvPr/>
        </p:nvSpPr>
        <p:spPr>
          <a:xfrm>
            <a:off x="6350295" y="1944090"/>
            <a:ext cx="461176" cy="469127"/>
          </a:xfrm>
          <a:prstGeom prst="star5">
            <a:avLst/>
          </a:prstGeom>
          <a:solidFill>
            <a:srgbClr val="FCAF17"/>
          </a:solidFill>
          <a:ln>
            <a:solidFill>
              <a:srgbClr val="012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1" name="Star: 5 Points 10">
            <a:extLst>
              <a:ext uri="{FF2B5EF4-FFF2-40B4-BE49-F238E27FC236}">
                <a16:creationId xmlns:a16="http://schemas.microsoft.com/office/drawing/2014/main" id="{1522D3E1-D2A6-EF08-0893-41909A440C0B}"/>
              </a:ext>
              <a:ext uri="{C183D7F6-B498-43B3-948B-1728B52AA6E4}">
                <adec:decorative xmlns:adec="http://schemas.microsoft.com/office/drawing/2017/decorative" val="1"/>
              </a:ext>
            </a:extLst>
          </p:cNvPr>
          <p:cNvSpPr/>
          <p:nvPr/>
        </p:nvSpPr>
        <p:spPr>
          <a:xfrm>
            <a:off x="6912093" y="1944090"/>
            <a:ext cx="461176" cy="469127"/>
          </a:xfrm>
          <a:prstGeom prst="star5">
            <a:avLst/>
          </a:prstGeom>
          <a:solidFill>
            <a:srgbClr val="FCAF17"/>
          </a:solidFill>
          <a:ln>
            <a:solidFill>
              <a:srgbClr val="012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2" name="Star: 5 Points 11">
            <a:extLst>
              <a:ext uri="{FF2B5EF4-FFF2-40B4-BE49-F238E27FC236}">
                <a16:creationId xmlns:a16="http://schemas.microsoft.com/office/drawing/2014/main" id="{BAFED0B8-0BAB-D81C-B015-41BB880733DD}"/>
              </a:ext>
              <a:ext uri="{C183D7F6-B498-43B3-948B-1728B52AA6E4}">
                <adec:decorative xmlns:adec="http://schemas.microsoft.com/office/drawing/2017/decorative" val="1"/>
              </a:ext>
            </a:extLst>
          </p:cNvPr>
          <p:cNvSpPr/>
          <p:nvPr/>
        </p:nvSpPr>
        <p:spPr>
          <a:xfrm>
            <a:off x="7458605" y="1944090"/>
            <a:ext cx="461176" cy="469127"/>
          </a:xfrm>
          <a:prstGeom prst="star5">
            <a:avLst/>
          </a:prstGeom>
          <a:solidFill>
            <a:srgbClr val="FCAF17"/>
          </a:solidFill>
          <a:ln>
            <a:solidFill>
              <a:srgbClr val="012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3" name="Star: 5 Points 12">
            <a:extLst>
              <a:ext uri="{FF2B5EF4-FFF2-40B4-BE49-F238E27FC236}">
                <a16:creationId xmlns:a16="http://schemas.microsoft.com/office/drawing/2014/main" id="{082CEF8C-6BE4-8C83-839B-361C7F58F443}"/>
              </a:ext>
              <a:ext uri="{C183D7F6-B498-43B3-948B-1728B52AA6E4}">
                <adec:decorative xmlns:adec="http://schemas.microsoft.com/office/drawing/2017/decorative" val="1"/>
              </a:ext>
            </a:extLst>
          </p:cNvPr>
          <p:cNvSpPr/>
          <p:nvPr/>
        </p:nvSpPr>
        <p:spPr>
          <a:xfrm>
            <a:off x="8015103" y="1944090"/>
            <a:ext cx="461176" cy="469127"/>
          </a:xfrm>
          <a:prstGeom prst="star5">
            <a:avLst/>
          </a:prstGeom>
          <a:solidFill>
            <a:srgbClr val="FCAF17"/>
          </a:solidFill>
          <a:ln>
            <a:solidFill>
              <a:srgbClr val="012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4" name="Star: 5 Points 13">
            <a:extLst>
              <a:ext uri="{FF2B5EF4-FFF2-40B4-BE49-F238E27FC236}">
                <a16:creationId xmlns:a16="http://schemas.microsoft.com/office/drawing/2014/main" id="{09B63DC5-3D77-3CAE-5C58-32737515CB74}"/>
              </a:ext>
              <a:ext uri="{C183D7F6-B498-43B3-948B-1728B52AA6E4}">
                <adec:decorative xmlns:adec="http://schemas.microsoft.com/office/drawing/2017/decorative" val="1"/>
              </a:ext>
            </a:extLst>
          </p:cNvPr>
          <p:cNvSpPr/>
          <p:nvPr/>
        </p:nvSpPr>
        <p:spPr>
          <a:xfrm>
            <a:off x="8556420" y="1944090"/>
            <a:ext cx="461176" cy="469127"/>
          </a:xfrm>
          <a:prstGeom prst="star5">
            <a:avLst/>
          </a:prstGeom>
          <a:solidFill>
            <a:srgbClr val="FCAF17"/>
          </a:solidFill>
          <a:ln>
            <a:solidFill>
              <a:srgbClr val="012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5" name="Star: 5 Points 14">
            <a:extLst>
              <a:ext uri="{FF2B5EF4-FFF2-40B4-BE49-F238E27FC236}">
                <a16:creationId xmlns:a16="http://schemas.microsoft.com/office/drawing/2014/main" id="{BD746B81-B3B0-0701-38E0-DF40E983C656}"/>
              </a:ext>
              <a:ext uri="{C183D7F6-B498-43B3-948B-1728B52AA6E4}">
                <adec:decorative xmlns:adec="http://schemas.microsoft.com/office/drawing/2017/decorative" val="1"/>
              </a:ext>
            </a:extLst>
          </p:cNvPr>
          <p:cNvSpPr/>
          <p:nvPr/>
        </p:nvSpPr>
        <p:spPr>
          <a:xfrm>
            <a:off x="7784515" y="3954779"/>
            <a:ext cx="461176" cy="469127"/>
          </a:xfrm>
          <a:prstGeom prst="star5">
            <a:avLst/>
          </a:prstGeom>
          <a:solidFill>
            <a:srgbClr val="FCAF17"/>
          </a:solidFill>
          <a:ln>
            <a:solidFill>
              <a:srgbClr val="012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6" name="Star: 5 Points 15">
            <a:extLst>
              <a:ext uri="{FF2B5EF4-FFF2-40B4-BE49-F238E27FC236}">
                <a16:creationId xmlns:a16="http://schemas.microsoft.com/office/drawing/2014/main" id="{F0C667D4-060E-47C0-531C-5A4FB314429D}"/>
              </a:ext>
              <a:ext uri="{C183D7F6-B498-43B3-948B-1728B52AA6E4}">
                <adec:decorative xmlns:adec="http://schemas.microsoft.com/office/drawing/2017/decorative" val="1"/>
              </a:ext>
            </a:extLst>
          </p:cNvPr>
          <p:cNvSpPr/>
          <p:nvPr/>
        </p:nvSpPr>
        <p:spPr>
          <a:xfrm>
            <a:off x="8332147" y="3942680"/>
            <a:ext cx="461176" cy="469127"/>
          </a:xfrm>
          <a:prstGeom prst="star5">
            <a:avLst/>
          </a:prstGeom>
          <a:solidFill>
            <a:srgbClr val="FCAF17"/>
          </a:solidFill>
          <a:ln>
            <a:solidFill>
              <a:srgbClr val="012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7" name="Star: 5 Points 16">
            <a:extLst>
              <a:ext uri="{FF2B5EF4-FFF2-40B4-BE49-F238E27FC236}">
                <a16:creationId xmlns:a16="http://schemas.microsoft.com/office/drawing/2014/main" id="{71BFF2BA-03D5-A02D-40A3-174A9E63E702}"/>
              </a:ext>
              <a:ext uri="{C183D7F6-B498-43B3-948B-1728B52AA6E4}">
                <adec:decorative xmlns:adec="http://schemas.microsoft.com/office/drawing/2017/decorative" val="1"/>
              </a:ext>
            </a:extLst>
          </p:cNvPr>
          <p:cNvSpPr/>
          <p:nvPr/>
        </p:nvSpPr>
        <p:spPr>
          <a:xfrm>
            <a:off x="8881805" y="3945898"/>
            <a:ext cx="461176" cy="469127"/>
          </a:xfrm>
          <a:prstGeom prst="star5">
            <a:avLst/>
          </a:prstGeom>
          <a:solidFill>
            <a:srgbClr val="FCAF17"/>
          </a:solidFill>
          <a:ln>
            <a:solidFill>
              <a:srgbClr val="012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8" name="Star: 5 Points 17">
            <a:extLst>
              <a:ext uri="{FF2B5EF4-FFF2-40B4-BE49-F238E27FC236}">
                <a16:creationId xmlns:a16="http://schemas.microsoft.com/office/drawing/2014/main" id="{8268FF2C-5B78-EFC1-7500-FF5C2A27B0CF}"/>
              </a:ext>
              <a:ext uri="{C183D7F6-B498-43B3-948B-1728B52AA6E4}">
                <adec:decorative xmlns:adec="http://schemas.microsoft.com/office/drawing/2017/decorative" val="1"/>
              </a:ext>
            </a:extLst>
          </p:cNvPr>
          <p:cNvSpPr/>
          <p:nvPr/>
        </p:nvSpPr>
        <p:spPr>
          <a:xfrm>
            <a:off x="9432429" y="3945899"/>
            <a:ext cx="461176" cy="469127"/>
          </a:xfrm>
          <a:prstGeom prst="star5">
            <a:avLst/>
          </a:prstGeom>
          <a:solidFill>
            <a:srgbClr val="FCAF17"/>
          </a:solidFill>
          <a:ln>
            <a:solidFill>
              <a:srgbClr val="012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9" name="Star: 5 Points 18">
            <a:extLst>
              <a:ext uri="{FF2B5EF4-FFF2-40B4-BE49-F238E27FC236}">
                <a16:creationId xmlns:a16="http://schemas.microsoft.com/office/drawing/2014/main" id="{55A0287F-88AF-BB25-ADBB-6AFC4A9F6016}"/>
              </a:ext>
              <a:ext uri="{C183D7F6-B498-43B3-948B-1728B52AA6E4}">
                <adec:decorative xmlns:adec="http://schemas.microsoft.com/office/drawing/2017/decorative" val="1"/>
              </a:ext>
            </a:extLst>
          </p:cNvPr>
          <p:cNvSpPr/>
          <p:nvPr/>
        </p:nvSpPr>
        <p:spPr>
          <a:xfrm>
            <a:off x="9983053" y="3954779"/>
            <a:ext cx="461176" cy="469127"/>
          </a:xfrm>
          <a:prstGeom prst="star5">
            <a:avLst/>
          </a:prstGeom>
          <a:solidFill>
            <a:schemeClr val="bg1"/>
          </a:solidFill>
          <a:ln w="19050">
            <a:solidFill>
              <a:srgbClr val="012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 name="Title 3" hidden="1">
            <a:extLst>
              <a:ext uri="{FF2B5EF4-FFF2-40B4-BE49-F238E27FC236}">
                <a16:creationId xmlns:a16="http://schemas.microsoft.com/office/drawing/2014/main" id="{636826C0-586E-1790-8B91-A5CAAAD726DF}"/>
              </a:ext>
            </a:extLst>
          </p:cNvPr>
          <p:cNvSpPr>
            <a:spLocks noGrp="1"/>
          </p:cNvSpPr>
          <p:nvPr>
            <p:ph type="title" idx="4294967295"/>
          </p:nvPr>
        </p:nvSpPr>
        <p:spPr/>
        <p:txBody>
          <a:bodyPr/>
          <a:lstStyle/>
          <a:p>
            <a:r>
              <a:rPr lang="en-US" dirty="0"/>
              <a:t>Peer Feedback</a:t>
            </a:r>
          </a:p>
        </p:txBody>
      </p:sp>
    </p:spTree>
    <p:extLst>
      <p:ext uri="{BB962C8B-B14F-4D97-AF65-F5344CB8AC3E}">
        <p14:creationId xmlns:p14="http://schemas.microsoft.com/office/powerpoint/2010/main" val="1947788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78DCB1-6A9E-8CEE-84E9-2B72EE52BF46}"/>
              </a:ext>
              <a:ext uri="{C183D7F6-B498-43B3-948B-1728B52AA6E4}">
                <adec:decorative xmlns:adec="http://schemas.microsoft.com/office/drawing/2017/decorative" val="1"/>
              </a:ext>
            </a:extLst>
          </p:cNvPr>
          <p:cNvSpPr/>
          <p:nvPr/>
        </p:nvSpPr>
        <p:spPr>
          <a:xfrm>
            <a:off x="429658" y="407624"/>
            <a:ext cx="11325340" cy="6059277"/>
          </a:xfrm>
          <a:prstGeom prst="rect">
            <a:avLst/>
          </a:prstGeom>
          <a:solidFill>
            <a:schemeClr val="bg1"/>
          </a:solidFill>
          <a:ln w="5715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extBox 1">
            <a:extLst>
              <a:ext uri="{FF2B5EF4-FFF2-40B4-BE49-F238E27FC236}">
                <a16:creationId xmlns:a16="http://schemas.microsoft.com/office/drawing/2014/main" id="{A2F8F4A1-B48D-42FE-8B66-B2EE0A0FD35D}"/>
              </a:ext>
              <a:ext uri="{C183D7F6-B498-43B3-948B-1728B52AA6E4}">
                <adec:decorative xmlns:adec="http://schemas.microsoft.com/office/drawing/2017/decorative" val="1"/>
              </a:ext>
            </a:extLst>
          </p:cNvPr>
          <p:cNvSpPr txBox="1"/>
          <p:nvPr/>
        </p:nvSpPr>
        <p:spPr>
          <a:xfrm>
            <a:off x="4708967" y="876300"/>
            <a:ext cx="6824753" cy="276999"/>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14" name="Picture 13" descr="&quot;&quot;">
            <a:extLst>
              <a:ext uri="{FF2B5EF4-FFF2-40B4-BE49-F238E27FC236}">
                <a16:creationId xmlns:a16="http://schemas.microsoft.com/office/drawing/2014/main" id="{4F98D1C3-6578-4AC2-8114-A2E97CC482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717" y="664325"/>
            <a:ext cx="3775244" cy="2890792"/>
          </a:xfrm>
          <a:prstGeom prst="roundRect">
            <a:avLst>
              <a:gd name="adj" fmla="val 8594"/>
            </a:avLst>
          </a:prstGeom>
          <a:solidFill>
            <a:srgbClr val="FFFFFF">
              <a:shade val="85000"/>
            </a:srgbClr>
          </a:solidFill>
          <a:ln>
            <a:noFill/>
          </a:ln>
          <a:effectLst>
            <a:reflection blurRad="6350" stA="50000" endA="300" endPos="90000" dir="5400000" sy="-100000" algn="bl" rotWithShape="0"/>
          </a:effectLst>
        </p:spPr>
      </p:pic>
      <p:sp>
        <p:nvSpPr>
          <p:cNvPr id="3" name="Title 2" hidden="1"/>
          <p:cNvSpPr>
            <a:spLocks noGrp="1"/>
          </p:cNvSpPr>
          <p:nvPr>
            <p:ph type="title" idx="4294967295"/>
          </p:nvPr>
        </p:nvSpPr>
        <p:spPr/>
        <p:txBody>
          <a:bodyPr/>
          <a:lstStyle/>
          <a:p>
            <a:r>
              <a:rPr lang="en-US" dirty="0"/>
              <a:t>Handout 5</a:t>
            </a:r>
          </a:p>
        </p:txBody>
      </p:sp>
      <p:sp>
        <p:nvSpPr>
          <p:cNvPr id="7" name="TextBox 6">
            <a:extLst>
              <a:ext uri="{FF2B5EF4-FFF2-40B4-BE49-F238E27FC236}">
                <a16:creationId xmlns:a16="http://schemas.microsoft.com/office/drawing/2014/main" id="{ED831C05-B687-A6E1-4BC7-D24309B064D4}"/>
              </a:ext>
            </a:extLst>
          </p:cNvPr>
          <p:cNvSpPr txBox="1"/>
          <p:nvPr/>
        </p:nvSpPr>
        <p:spPr>
          <a:xfrm>
            <a:off x="5090160" y="909320"/>
            <a:ext cx="6092998" cy="489364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Collaborative </a:t>
            </a:r>
            <a:r>
              <a:rPr lang="en-US" sz="6000" b="1" dirty="0">
                <a:solidFill>
                  <a:srgbClr val="012369"/>
                </a:solidFill>
                <a:latin typeface="Arial" panose="020B0604020202020204" pitchFamily="34" charset="0"/>
                <a:cs typeface="Arial" panose="020B0604020202020204" pitchFamily="34" charset="0"/>
              </a:rPr>
              <a:t>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6000" b="1" dirty="0">
                <a:solidFill>
                  <a:srgbClr val="012369"/>
                </a:solidFill>
                <a:latin typeface="Arial" panose="020B0604020202020204" pitchFamily="34" charset="0"/>
                <a:cs typeface="Arial" panose="020B0604020202020204" pitchFamily="34" charset="0"/>
              </a:rPr>
              <a:t>Implementing</a:t>
            </a:r>
            <a:endParaRPr kumimoji="0" lang="en-US" sz="60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Action Planning</a:t>
            </a:r>
            <a:endParaRPr kumimoji="0" lang="en-US" sz="8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67802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14CC40-C6A7-C2A8-B90C-AB84B4D01682}"/>
              </a:ext>
              <a:ext uri="{C183D7F6-B498-43B3-948B-1728B52AA6E4}">
                <adec:decorative xmlns:adec="http://schemas.microsoft.com/office/drawing/2017/decorative" val="1"/>
              </a:ext>
            </a:extLst>
          </p:cNvPr>
          <p:cNvSpPr txBox="1"/>
          <p:nvPr/>
        </p:nvSpPr>
        <p:spPr>
          <a:xfrm>
            <a:off x="5256453" y="717614"/>
            <a:ext cx="6935547" cy="5340097"/>
          </a:xfrm>
          <a:prstGeom prst="rect">
            <a:avLst/>
          </a:prstGeom>
          <a:solidFill>
            <a:srgbClr val="012369"/>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3" name="TextBox 2" descr="&quot;&quot;">
            <a:extLst>
              <a:ext uri="{FF2B5EF4-FFF2-40B4-BE49-F238E27FC236}">
                <a16:creationId xmlns:a16="http://schemas.microsoft.com/office/drawing/2014/main" id="{8418D640-D7B5-E3D7-F208-08136D6B5024}"/>
              </a:ext>
            </a:extLst>
          </p:cNvPr>
          <p:cNvSpPr txBox="1"/>
          <p:nvPr/>
        </p:nvSpPr>
        <p:spPr>
          <a:xfrm>
            <a:off x="0" y="717614"/>
            <a:ext cx="430236" cy="5340097"/>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Flowchart: Connector 4">
            <a:extLst>
              <a:ext uri="{FF2B5EF4-FFF2-40B4-BE49-F238E27FC236}">
                <a16:creationId xmlns:a16="http://schemas.microsoft.com/office/drawing/2014/main" id="{614BAC5B-C922-A0F2-EBD6-AD1D001124D3}"/>
              </a:ext>
              <a:ext uri="{C183D7F6-B498-43B3-948B-1728B52AA6E4}">
                <adec:decorative xmlns:adec="http://schemas.microsoft.com/office/drawing/2017/decorative" val="1"/>
              </a:ext>
            </a:extLst>
          </p:cNvPr>
          <p:cNvSpPr/>
          <p:nvPr/>
        </p:nvSpPr>
        <p:spPr>
          <a:xfrm>
            <a:off x="1328896" y="2839451"/>
            <a:ext cx="2909869" cy="2835654"/>
          </a:xfrm>
          <a:prstGeom prst="flowChartConnector">
            <a:avLst/>
          </a:prstGeom>
          <a:solidFill>
            <a:schemeClr val="bg1"/>
          </a:solidFill>
          <a:ln w="168275">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6" name="Graphic 17" descr="Blueprint with solid fill">
            <a:extLst>
              <a:ext uri="{FF2B5EF4-FFF2-40B4-BE49-F238E27FC236}">
                <a16:creationId xmlns:a16="http://schemas.microsoft.com/office/drawing/2014/main" id="{16C87662-EA76-F849-8F65-EE9FC8DC43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7786" y="3208534"/>
            <a:ext cx="2074914" cy="2074914"/>
          </a:xfrm>
          <a:prstGeom prst="rect">
            <a:avLst/>
          </a:prstGeom>
        </p:spPr>
      </p:pic>
      <p:sp>
        <p:nvSpPr>
          <p:cNvPr id="8" name="TextBox 7">
            <a:extLst>
              <a:ext uri="{FF2B5EF4-FFF2-40B4-BE49-F238E27FC236}">
                <a16:creationId xmlns:a16="http://schemas.microsoft.com/office/drawing/2014/main" id="{F7835E74-1C64-9A15-DAC3-FA40791CECF4}"/>
              </a:ext>
            </a:extLst>
          </p:cNvPr>
          <p:cNvSpPr txBox="1"/>
          <p:nvPr/>
        </p:nvSpPr>
        <p:spPr>
          <a:xfrm>
            <a:off x="5288051" y="896814"/>
            <a:ext cx="6744351" cy="4924361"/>
          </a:xfrm>
          <a:prstGeom prst="rect">
            <a:avLst/>
          </a:prstGeom>
          <a:noFill/>
          <a:ln>
            <a:noFill/>
          </a:ln>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Collective Input</a:t>
            </a: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Final Action Plan</a:t>
            </a: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Implementation</a:t>
            </a: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Coaching</a:t>
            </a:r>
            <a:endParaRPr kumimoji="0" lang="en-US" sz="5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35CC2D31-58D2-8CEC-CE6C-65819C943F89}"/>
              </a:ext>
            </a:extLst>
          </p:cNvPr>
          <p:cNvSpPr txBox="1"/>
          <p:nvPr/>
        </p:nvSpPr>
        <p:spPr>
          <a:xfrm>
            <a:off x="811505" y="717614"/>
            <a:ext cx="4013200" cy="1938992"/>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Action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Planning</a:t>
            </a:r>
          </a:p>
        </p:txBody>
      </p:sp>
      <p:sp>
        <p:nvSpPr>
          <p:cNvPr id="4" name="Title 3" hidden="1">
            <a:extLst>
              <a:ext uri="{FF2B5EF4-FFF2-40B4-BE49-F238E27FC236}">
                <a16:creationId xmlns:a16="http://schemas.microsoft.com/office/drawing/2014/main" id="{213D017D-0EE2-51A2-3FEE-820F897D686B}"/>
              </a:ext>
            </a:extLst>
          </p:cNvPr>
          <p:cNvSpPr>
            <a:spLocks noGrp="1"/>
          </p:cNvSpPr>
          <p:nvPr>
            <p:ph type="title" idx="4294967295"/>
          </p:nvPr>
        </p:nvSpPr>
        <p:spPr/>
        <p:txBody>
          <a:bodyPr/>
          <a:lstStyle/>
          <a:p>
            <a:r>
              <a:rPr lang="en-US" dirty="0"/>
              <a:t>Action Planning</a:t>
            </a:r>
          </a:p>
        </p:txBody>
      </p:sp>
    </p:spTree>
    <p:extLst>
      <p:ext uri="{BB962C8B-B14F-4D97-AF65-F5344CB8AC3E}">
        <p14:creationId xmlns:p14="http://schemas.microsoft.com/office/powerpoint/2010/main" val="36538210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78DCB1-6A9E-8CEE-84E9-2B72EE52BF46}"/>
              </a:ext>
              <a:ext uri="{C183D7F6-B498-43B3-948B-1728B52AA6E4}">
                <adec:decorative xmlns:adec="http://schemas.microsoft.com/office/drawing/2017/decorative" val="1"/>
              </a:ext>
            </a:extLst>
          </p:cNvPr>
          <p:cNvSpPr/>
          <p:nvPr/>
        </p:nvSpPr>
        <p:spPr>
          <a:xfrm>
            <a:off x="429658" y="407624"/>
            <a:ext cx="11325340" cy="6059277"/>
          </a:xfrm>
          <a:prstGeom prst="rect">
            <a:avLst/>
          </a:prstGeom>
          <a:solidFill>
            <a:schemeClr val="bg1"/>
          </a:solidFill>
          <a:ln w="5715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extBox 1">
            <a:extLst>
              <a:ext uri="{FF2B5EF4-FFF2-40B4-BE49-F238E27FC236}">
                <a16:creationId xmlns:a16="http://schemas.microsoft.com/office/drawing/2014/main" id="{A2F8F4A1-B48D-42FE-8B66-B2EE0A0FD35D}"/>
              </a:ext>
              <a:ext uri="{C183D7F6-B498-43B3-948B-1728B52AA6E4}">
                <adec:decorative xmlns:adec="http://schemas.microsoft.com/office/drawing/2017/decorative" val="1"/>
              </a:ext>
            </a:extLst>
          </p:cNvPr>
          <p:cNvSpPr txBox="1"/>
          <p:nvPr/>
        </p:nvSpPr>
        <p:spPr>
          <a:xfrm>
            <a:off x="4708967" y="876300"/>
            <a:ext cx="6824753" cy="276999"/>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3" name="Title 2" hidden="1"/>
          <p:cNvSpPr>
            <a:spLocks noGrp="1"/>
          </p:cNvSpPr>
          <p:nvPr>
            <p:ph type="title" idx="4294967295"/>
          </p:nvPr>
        </p:nvSpPr>
        <p:spPr/>
        <p:txBody>
          <a:bodyPr/>
          <a:lstStyle/>
          <a:p>
            <a:r>
              <a:rPr lang="en-US" dirty="0"/>
              <a:t>Your Collaboration Skills</a:t>
            </a:r>
          </a:p>
        </p:txBody>
      </p:sp>
      <p:sp>
        <p:nvSpPr>
          <p:cNvPr id="7" name="TextBox 6">
            <a:extLst>
              <a:ext uri="{FF2B5EF4-FFF2-40B4-BE49-F238E27FC236}">
                <a16:creationId xmlns:a16="http://schemas.microsoft.com/office/drawing/2014/main" id="{ED831C05-B687-A6E1-4BC7-D24309B064D4}"/>
              </a:ext>
              <a:ext uri="{C183D7F6-B498-43B3-948B-1728B52AA6E4}">
                <adec:decorative xmlns:adec="http://schemas.microsoft.com/office/drawing/2017/decorative" val="1"/>
              </a:ext>
            </a:extLst>
          </p:cNvPr>
          <p:cNvSpPr txBox="1"/>
          <p:nvPr/>
        </p:nvSpPr>
        <p:spPr>
          <a:xfrm>
            <a:off x="4787086" y="546601"/>
            <a:ext cx="7404914" cy="538609"/>
          </a:xfrm>
          <a:prstGeom prst="rect">
            <a:avLst/>
          </a:prstGeom>
          <a:noFill/>
          <a:ln>
            <a:noFill/>
          </a:ln>
        </p:spPr>
        <p:txBody>
          <a:bodyPr wrap="square" rtlCol="0">
            <a:spAutoFit/>
          </a:bodyPr>
          <a:lstStyle/>
          <a:p>
            <a:pPr marL="0" marR="0" lvl="0" indent="0" algn="l" defTabSz="914400" rtl="0" eaLnBrk="0" fontAlgn="base" latinLnBrk="0" hangingPunct="0">
              <a:lnSpc>
                <a:spcPct val="100000"/>
              </a:lnSpc>
              <a:spcBef>
                <a:spcPct val="0"/>
              </a:spcBef>
              <a:spcAft>
                <a:spcPts val="0"/>
              </a:spcAft>
              <a:buClrTx/>
              <a:buSzTx/>
              <a:buFontTx/>
              <a:buNone/>
              <a:tabLst/>
              <a:defRPr/>
            </a:pPr>
            <a:endParaRPr kumimoji="0" lang="en-US" sz="1100" b="0" i="0" u="none" strike="noStrike" kern="1200" cap="none" spc="0" normalizeH="0" baseline="0" noProof="0" dirty="0">
              <a:ln>
                <a:noFill/>
              </a:ln>
              <a:solidFill>
                <a:srgbClr val="002F8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0" name="TextBox 9">
            <a:extLst>
              <a:ext uri="{FF2B5EF4-FFF2-40B4-BE49-F238E27FC236}">
                <a16:creationId xmlns:a16="http://schemas.microsoft.com/office/drawing/2014/main" id="{46122C50-5195-3AF0-5396-689DDBB26EC7}"/>
              </a:ext>
            </a:extLst>
          </p:cNvPr>
          <p:cNvSpPr txBox="1"/>
          <p:nvPr/>
        </p:nvSpPr>
        <p:spPr>
          <a:xfrm>
            <a:off x="5462340" y="1895125"/>
            <a:ext cx="6054406" cy="3139321"/>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BF0D3E"/>
                </a:solidFill>
                <a:effectLst/>
                <a:uLnTx/>
                <a:uFillTx/>
                <a:latin typeface="Arial" panose="020B0604020202020204" pitchFamily="34" charset="0"/>
                <a:ea typeface="+mn-ea"/>
                <a:cs typeface="Arial" panose="020B0604020202020204" pitchFamily="34" charset="0"/>
              </a:rPr>
              <a:t>Your Collaboration Skills</a:t>
            </a:r>
          </a:p>
        </p:txBody>
      </p:sp>
      <p:pic>
        <p:nvPicPr>
          <p:cNvPr id="12" name="Graphic 27" descr="Clipboard Checked with solid fill">
            <a:extLst>
              <a:ext uri="{FF2B5EF4-FFF2-40B4-BE49-F238E27FC236}">
                <a16:creationId xmlns:a16="http://schemas.microsoft.com/office/drawing/2014/main" id="{42F1C742-5D55-CE8C-4C53-6137771A1406}"/>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298" r="11300"/>
          <a:stretch/>
        </p:blipFill>
        <p:spPr bwMode="auto">
          <a:xfrm>
            <a:off x="920841" y="678809"/>
            <a:ext cx="4104497" cy="530289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645114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123BF6-C31B-07D2-3BA4-2A78DE3EE5C1}"/>
              </a:ext>
              <a:ext uri="{C183D7F6-B498-43B3-948B-1728B52AA6E4}">
                <adec:decorative xmlns:adec="http://schemas.microsoft.com/office/drawing/2017/decorative" val="1"/>
              </a:ext>
            </a:extLst>
          </p:cNvPr>
          <p:cNvSpPr txBox="1"/>
          <p:nvPr/>
        </p:nvSpPr>
        <p:spPr>
          <a:xfrm>
            <a:off x="594360" y="508000"/>
            <a:ext cx="11003280" cy="5842000"/>
          </a:xfrm>
          <a:prstGeom prst="rect">
            <a:avLst/>
          </a:prstGeom>
          <a:solidFill>
            <a:schemeClr val="bg1"/>
          </a:solidFill>
          <a:ln w="57150">
            <a:solidFill>
              <a:srgbClr val="FCAF17"/>
            </a:solidFill>
          </a:ln>
        </p:spPr>
        <p:txBody>
          <a:bodyPr wrap="square" rtlCol="0">
            <a:spAutoFit/>
          </a:bodyPr>
          <a:lstStyle/>
          <a:p>
            <a:pPr algn="l"/>
            <a:endParaRPr lang="en-US" dirty="0"/>
          </a:p>
        </p:txBody>
      </p:sp>
      <p:sp>
        <p:nvSpPr>
          <p:cNvPr id="4" name="TextBox 3" descr="Icon of gears working together">
            <a:extLst>
              <a:ext uri="{FF2B5EF4-FFF2-40B4-BE49-F238E27FC236}">
                <a16:creationId xmlns:a16="http://schemas.microsoft.com/office/drawing/2014/main" id="{08CB5B06-C4AE-CB0B-86ED-A91BD326FC23}"/>
              </a:ext>
            </a:extLst>
          </p:cNvPr>
          <p:cNvSpPr txBox="1"/>
          <p:nvPr/>
        </p:nvSpPr>
        <p:spPr>
          <a:xfrm>
            <a:off x="2103120" y="3557333"/>
            <a:ext cx="7811262" cy="1393899"/>
          </a:xfrm>
          <a:prstGeom prst="rect">
            <a:avLst/>
          </a:prstGeom>
          <a:solidFill>
            <a:schemeClr val="bg1"/>
          </a:solidFill>
          <a:ln>
            <a:noFill/>
          </a:ln>
        </p:spPr>
        <p:txBody>
          <a:bodyPr wrap="square" rtlCol="0">
            <a:spAutoFit/>
          </a:bodyPr>
          <a:lstStyle/>
          <a:p>
            <a:pPr algn="l"/>
            <a:endParaRPr lang="en-US" dirty="0"/>
          </a:p>
        </p:txBody>
      </p:sp>
      <p:pic>
        <p:nvPicPr>
          <p:cNvPr id="7" name="Picture 6" descr="Icon of a team working together">
            <a:extLst>
              <a:ext uri="{FF2B5EF4-FFF2-40B4-BE49-F238E27FC236}">
                <a16:creationId xmlns:a16="http://schemas.microsoft.com/office/drawing/2014/main" id="{28260BB5-22A8-1D4F-F2DC-9A3C1827B284}"/>
              </a:ext>
            </a:extLst>
          </p:cNvPr>
          <p:cNvPicPr>
            <a:picLocks noChangeAspect="1"/>
          </p:cNvPicPr>
          <p:nvPr/>
        </p:nvPicPr>
        <p:blipFill rotWithShape="1">
          <a:blip r:embed="rId3">
            <a:extLst>
              <a:ext uri="{28A0092B-C50C-407E-A947-70E740481C1C}">
                <a14:useLocalDpi xmlns:a14="http://schemas.microsoft.com/office/drawing/2010/main" val="0"/>
              </a:ext>
            </a:extLst>
          </a:blip>
          <a:srcRect l="12180" t="9246" r="9187" b="55090"/>
          <a:stretch/>
        </p:blipFill>
        <p:spPr bwMode="auto">
          <a:xfrm>
            <a:off x="1465486" y="711089"/>
            <a:ext cx="9261028" cy="5435821"/>
          </a:xfrm>
          <a:prstGeom prst="rect">
            <a:avLst/>
          </a:prstGeom>
          <a:noFill/>
          <a:ln>
            <a:noFill/>
          </a:ln>
          <a:extLst>
            <a:ext uri="{53640926-AAD7-44D8-BBD7-CCE9431645EC}">
              <a14:shadowObscured xmlns:a14="http://schemas.microsoft.com/office/drawing/2010/main"/>
            </a:ext>
          </a:extLst>
        </p:spPr>
      </p:pic>
      <p:sp>
        <p:nvSpPr>
          <p:cNvPr id="3" name="Title 2" hidden="1">
            <a:extLst>
              <a:ext uri="{FF2B5EF4-FFF2-40B4-BE49-F238E27FC236}">
                <a16:creationId xmlns:a16="http://schemas.microsoft.com/office/drawing/2014/main" id="{39C94B73-0D9D-F737-9D28-0EBE35E67118}"/>
              </a:ext>
            </a:extLst>
          </p:cNvPr>
          <p:cNvSpPr>
            <a:spLocks noGrp="1"/>
          </p:cNvSpPr>
          <p:nvPr>
            <p:ph type="title" idx="4294967295"/>
          </p:nvPr>
        </p:nvSpPr>
        <p:spPr/>
        <p:txBody>
          <a:bodyPr/>
          <a:lstStyle/>
          <a:p>
            <a:r>
              <a:rPr lang="en-US" dirty="0"/>
              <a:t>Team</a:t>
            </a:r>
          </a:p>
        </p:txBody>
      </p:sp>
    </p:spTree>
    <p:extLst>
      <p:ext uri="{BB962C8B-B14F-4D97-AF65-F5344CB8AC3E}">
        <p14:creationId xmlns:p14="http://schemas.microsoft.com/office/powerpoint/2010/main" val="7034924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78DCB1-6A9E-8CEE-84E9-2B72EE52BF46}"/>
              </a:ext>
              <a:ext uri="{C183D7F6-B498-43B3-948B-1728B52AA6E4}">
                <adec:decorative xmlns:adec="http://schemas.microsoft.com/office/drawing/2017/decorative" val="1"/>
              </a:ext>
            </a:extLst>
          </p:cNvPr>
          <p:cNvSpPr/>
          <p:nvPr/>
        </p:nvSpPr>
        <p:spPr>
          <a:xfrm>
            <a:off x="429658" y="407624"/>
            <a:ext cx="11325340" cy="6059277"/>
          </a:xfrm>
          <a:prstGeom prst="rect">
            <a:avLst/>
          </a:prstGeom>
          <a:solidFill>
            <a:schemeClr val="bg1"/>
          </a:solidFill>
          <a:ln w="5715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 name="Title 2" hidden="1"/>
          <p:cNvSpPr>
            <a:spLocks noGrp="1"/>
          </p:cNvSpPr>
          <p:nvPr>
            <p:ph type="title" idx="4294967295"/>
          </p:nvPr>
        </p:nvSpPr>
        <p:spPr/>
        <p:txBody>
          <a:bodyPr/>
          <a:lstStyle/>
          <a:p>
            <a:r>
              <a:rPr lang="en-US" dirty="0"/>
              <a:t>Student Impact</a:t>
            </a:r>
          </a:p>
        </p:txBody>
      </p:sp>
      <p:pic>
        <p:nvPicPr>
          <p:cNvPr id="6" name="Picture 5" descr="Teamwork, Family, Together, Holding Hands, Team, Group">
            <a:extLst>
              <a:ext uri="{FF2B5EF4-FFF2-40B4-BE49-F238E27FC236}">
                <a16:creationId xmlns:a16="http://schemas.microsoft.com/office/drawing/2014/main" id="{646E6F36-B1D6-2CB7-8645-324F0575059F}"/>
              </a:ext>
            </a:extLst>
          </p:cNvPr>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l="205" t="73" r="203" b="73"/>
          <a:stretch/>
        </p:blipFill>
        <p:spPr bwMode="auto">
          <a:xfrm>
            <a:off x="1690163" y="2218983"/>
            <a:ext cx="8804330" cy="3918048"/>
          </a:xfrm>
          <a:prstGeom prst="rect">
            <a:avLst/>
          </a:prstGeom>
          <a:noFill/>
          <a:ln w="174625">
            <a:noFill/>
          </a:ln>
          <a:effectLst/>
        </p:spPr>
      </p:pic>
      <p:sp>
        <p:nvSpPr>
          <p:cNvPr id="2" name="TextBox 1">
            <a:extLst>
              <a:ext uri="{FF2B5EF4-FFF2-40B4-BE49-F238E27FC236}">
                <a16:creationId xmlns:a16="http://schemas.microsoft.com/office/drawing/2014/main" id="{350070A8-6F4D-A931-A0D2-1CA122D46FB0}"/>
              </a:ext>
            </a:extLst>
          </p:cNvPr>
          <p:cNvSpPr txBox="1"/>
          <p:nvPr/>
        </p:nvSpPr>
        <p:spPr>
          <a:xfrm>
            <a:off x="1323626" y="781118"/>
            <a:ext cx="9537404" cy="1107996"/>
          </a:xfrm>
          <a:prstGeom prst="rect">
            <a:avLst/>
          </a:prstGeom>
          <a:noFill/>
          <a:ln>
            <a:noFill/>
          </a:ln>
        </p:spPr>
        <p:txBody>
          <a:bodyPr wrap="square" rtlCol="0">
            <a:spAutoFit/>
          </a:bodyPr>
          <a:lstStyle/>
          <a:p>
            <a:pPr algn="l"/>
            <a:r>
              <a:rPr lang="en-US" sz="6600" b="1" dirty="0">
                <a:solidFill>
                  <a:srgbClr val="012369"/>
                </a:solidFill>
                <a:latin typeface="Arial" panose="020B0604020202020204" pitchFamily="34" charset="0"/>
                <a:cs typeface="Arial" panose="020B0604020202020204" pitchFamily="34" charset="0"/>
              </a:rPr>
              <a:t>AZPLS: Student Impact</a:t>
            </a:r>
          </a:p>
        </p:txBody>
      </p:sp>
    </p:spTree>
    <p:extLst>
      <p:ext uri="{BB962C8B-B14F-4D97-AF65-F5344CB8AC3E}">
        <p14:creationId xmlns:p14="http://schemas.microsoft.com/office/powerpoint/2010/main" val="24788708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78DCB1-6A9E-8CEE-84E9-2B72EE52BF46}"/>
              </a:ext>
              <a:ext uri="{C183D7F6-B498-43B3-948B-1728B52AA6E4}">
                <adec:decorative xmlns:adec="http://schemas.microsoft.com/office/drawing/2017/decorative" val="1"/>
              </a:ext>
            </a:extLst>
          </p:cNvPr>
          <p:cNvSpPr/>
          <p:nvPr/>
        </p:nvSpPr>
        <p:spPr>
          <a:xfrm>
            <a:off x="429658" y="407624"/>
            <a:ext cx="11325340" cy="6059277"/>
          </a:xfrm>
          <a:prstGeom prst="rect">
            <a:avLst/>
          </a:prstGeom>
          <a:solidFill>
            <a:schemeClr val="bg1"/>
          </a:solidFill>
          <a:ln w="5715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 name="Title 2" hidden="1"/>
          <p:cNvSpPr>
            <a:spLocks noGrp="1"/>
          </p:cNvSpPr>
          <p:nvPr>
            <p:ph type="title" idx="4294967295"/>
          </p:nvPr>
        </p:nvSpPr>
        <p:spPr/>
        <p:txBody>
          <a:bodyPr/>
          <a:lstStyle/>
          <a:p>
            <a:r>
              <a:rPr lang="en-US" dirty="0"/>
              <a:t>The Path to Academic</a:t>
            </a:r>
            <a:r>
              <a:rPr lang="en-US" baseline="0" dirty="0"/>
              <a:t> Growth</a:t>
            </a:r>
            <a:endParaRPr lang="en-US" dirty="0"/>
          </a:p>
        </p:txBody>
      </p:sp>
      <p:pic>
        <p:nvPicPr>
          <p:cNvPr id="6" name="Picture 5" descr="Free photos of Wild garlic on the way">
            <a:extLst>
              <a:ext uri="{FF2B5EF4-FFF2-40B4-BE49-F238E27FC236}">
                <a16:creationId xmlns:a16="http://schemas.microsoft.com/office/drawing/2014/main" id="{E21500CD-BE09-E81F-87BF-016335F3539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7471" y="1500157"/>
            <a:ext cx="5809712" cy="3874210"/>
          </a:xfrm>
          <a:prstGeom prst="rect">
            <a:avLst/>
          </a:prstGeom>
          <a:noFill/>
          <a:ln w="57150">
            <a:solidFill>
              <a:srgbClr val="012369"/>
            </a:solidFill>
          </a:ln>
        </p:spPr>
      </p:pic>
      <p:sp>
        <p:nvSpPr>
          <p:cNvPr id="7" name="TextBox 6">
            <a:extLst>
              <a:ext uri="{FF2B5EF4-FFF2-40B4-BE49-F238E27FC236}">
                <a16:creationId xmlns:a16="http://schemas.microsoft.com/office/drawing/2014/main" id="{41C1BE07-9038-658B-6B6F-BDF34A4E9E38}"/>
              </a:ext>
            </a:extLst>
          </p:cNvPr>
          <p:cNvSpPr txBox="1"/>
          <p:nvPr/>
        </p:nvSpPr>
        <p:spPr>
          <a:xfrm>
            <a:off x="1632087" y="539600"/>
            <a:ext cx="8920480" cy="830997"/>
          </a:xfrm>
          <a:prstGeom prst="rect">
            <a:avLst/>
          </a:prstGeom>
          <a:noFill/>
          <a:ln>
            <a:noFill/>
          </a:ln>
        </p:spPr>
        <p:txBody>
          <a:bodyPr wrap="square" rtlCol="0">
            <a:spAutoFit/>
          </a:bodyPr>
          <a:lstStyle/>
          <a:p>
            <a:pPr algn="l"/>
            <a:r>
              <a:rPr lang="en-US" sz="4800" b="1" dirty="0">
                <a:solidFill>
                  <a:srgbClr val="BF0D3E"/>
                </a:solidFill>
                <a:effectLst/>
                <a:latin typeface="Arial" panose="020B0604020202020204" pitchFamily="34" charset="0"/>
                <a:ea typeface="Calibri" panose="020F0502020204030204" pitchFamily="34" charset="0"/>
                <a:cs typeface="Arial" panose="020B0604020202020204" pitchFamily="34" charset="0"/>
              </a:rPr>
              <a:t>AZPLS: The Path to Academic</a:t>
            </a:r>
            <a:endParaRPr lang="en-US" sz="4800" b="1" dirty="0">
              <a:solidFill>
                <a:srgbClr val="BF0D3E"/>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BCE34CF-2130-05E1-084E-1C15E2C92EE8}"/>
              </a:ext>
            </a:extLst>
          </p:cNvPr>
          <p:cNvSpPr txBox="1"/>
          <p:nvPr/>
        </p:nvSpPr>
        <p:spPr>
          <a:xfrm>
            <a:off x="2228150" y="5501572"/>
            <a:ext cx="7233917" cy="830997"/>
          </a:xfrm>
          <a:prstGeom prst="rect">
            <a:avLst/>
          </a:prstGeom>
          <a:noFill/>
          <a:ln>
            <a:noFill/>
          </a:ln>
        </p:spPr>
        <p:txBody>
          <a:bodyPr wrap="square" rtlCol="0">
            <a:spAutoFit/>
          </a:bodyPr>
          <a:lstStyle/>
          <a:p>
            <a:pPr algn="l"/>
            <a:r>
              <a:rPr lang="en-US" sz="4800" b="1" dirty="0">
                <a:solidFill>
                  <a:srgbClr val="BF0D3E"/>
                </a:solidFill>
                <a:latin typeface="Arial" panose="020B0604020202020204" pitchFamily="34" charset="0"/>
                <a:cs typeface="Arial" panose="020B0604020202020204" pitchFamily="34" charset="0"/>
              </a:rPr>
              <a:t>Growth for All Students</a:t>
            </a:r>
          </a:p>
        </p:txBody>
      </p:sp>
      <p:pic>
        <p:nvPicPr>
          <p:cNvPr id="10" name="Picture 9">
            <a:extLst>
              <a:ext uri="{FF2B5EF4-FFF2-40B4-BE49-F238E27FC236}">
                <a16:creationId xmlns:a16="http://schemas.microsoft.com/office/drawing/2014/main" id="{0B205AA1-3775-76F4-31FD-085D65580EB6}"/>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09667" y="5574840"/>
            <a:ext cx="501783" cy="684460"/>
          </a:xfrm>
          <a:prstGeom prst="rect">
            <a:avLst/>
          </a:prstGeom>
          <a:noFill/>
        </p:spPr>
      </p:pic>
    </p:spTree>
    <p:extLst>
      <p:ext uri="{BB962C8B-B14F-4D97-AF65-F5344CB8AC3E}">
        <p14:creationId xmlns:p14="http://schemas.microsoft.com/office/powerpoint/2010/main" val="35969645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DE4DA5-D55A-587A-0294-B27EF9B22816}"/>
              </a:ext>
              <a:ext uri="{C183D7F6-B498-43B3-948B-1728B52AA6E4}">
                <adec:decorative xmlns:adec="http://schemas.microsoft.com/office/drawing/2017/decorative" val="1"/>
              </a:ext>
            </a:extLst>
          </p:cNvPr>
          <p:cNvSpPr txBox="1"/>
          <p:nvPr/>
        </p:nvSpPr>
        <p:spPr>
          <a:xfrm>
            <a:off x="653143" y="522515"/>
            <a:ext cx="10885714" cy="5704114"/>
          </a:xfrm>
          <a:prstGeom prst="rect">
            <a:avLst/>
          </a:prstGeom>
          <a:solidFill>
            <a:schemeClr val="bg1"/>
          </a:solidFill>
          <a:ln w="57150">
            <a:solidFill>
              <a:srgbClr val="FCAF17"/>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TextBox 4">
            <a:extLst>
              <a:ext uri="{FF2B5EF4-FFF2-40B4-BE49-F238E27FC236}">
                <a16:creationId xmlns:a16="http://schemas.microsoft.com/office/drawing/2014/main" id="{3D8749D2-920E-0E70-2C45-24E8F245698E}"/>
              </a:ext>
            </a:extLst>
          </p:cNvPr>
          <p:cNvSpPr txBox="1"/>
          <p:nvPr/>
        </p:nvSpPr>
        <p:spPr>
          <a:xfrm>
            <a:off x="3550943" y="2835963"/>
            <a:ext cx="6814458" cy="1077218"/>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Arizona Department of Education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Exceptional Student Services</a:t>
            </a:r>
          </a:p>
        </p:txBody>
      </p:sp>
      <p:sp>
        <p:nvSpPr>
          <p:cNvPr id="3" name="Title 2" hidden="1">
            <a:extLst>
              <a:ext uri="{FF2B5EF4-FFF2-40B4-BE49-F238E27FC236}">
                <a16:creationId xmlns:a16="http://schemas.microsoft.com/office/drawing/2014/main" id="{B1E91AF6-8BFE-9EED-C260-DE9691E076B8}"/>
              </a:ext>
            </a:extLst>
          </p:cNvPr>
          <p:cNvSpPr>
            <a:spLocks noGrp="1"/>
          </p:cNvSpPr>
          <p:nvPr>
            <p:ph type="title" idx="4294967295"/>
          </p:nvPr>
        </p:nvSpPr>
        <p:spPr/>
        <p:txBody>
          <a:bodyPr/>
          <a:lstStyle/>
          <a:p>
            <a:r>
              <a:rPr lang="en-US" dirty="0"/>
              <a:t>Arizona Dept of Ed Exceptional Student Services</a:t>
            </a:r>
          </a:p>
        </p:txBody>
      </p:sp>
      <p:pic>
        <p:nvPicPr>
          <p:cNvPr id="4" name="Picture 3" descr="A picture containing text, emblem, logo, trademark&#10;&#10;Description automatically generated">
            <a:extLst>
              <a:ext uri="{FF2B5EF4-FFF2-40B4-BE49-F238E27FC236}">
                <a16:creationId xmlns:a16="http://schemas.microsoft.com/office/drawing/2014/main" id="{CF307B2C-E18B-7090-A473-1577698CD4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7487" y="2903069"/>
            <a:ext cx="943006" cy="943006"/>
          </a:xfrm>
          <a:prstGeom prst="rect">
            <a:avLst/>
          </a:prstGeom>
        </p:spPr>
      </p:pic>
    </p:spTree>
    <p:extLst>
      <p:ext uri="{BB962C8B-B14F-4D97-AF65-F5344CB8AC3E}">
        <p14:creationId xmlns:p14="http://schemas.microsoft.com/office/powerpoint/2010/main" val="3792052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12169"/>
        </a:solidFill>
        <a:effectLst/>
      </p:bgPr>
    </p:bg>
    <p:spTree>
      <p:nvGrpSpPr>
        <p:cNvPr id="1" name=""/>
        <p:cNvGrpSpPr/>
        <p:nvPr/>
      </p:nvGrpSpPr>
      <p:grpSpPr>
        <a:xfrm>
          <a:off x="0" y="0"/>
          <a:ext cx="0" cy="0"/>
          <a:chOff x="0" y="0"/>
          <a:chExt cx="0" cy="0"/>
        </a:xfrm>
      </p:grpSpPr>
      <p:sp>
        <p:nvSpPr>
          <p:cNvPr id="2" name="TextBox 1" descr="Arizona Professional Learning Series Module Overview">
            <a:extLst>
              <a:ext uri="{FF2B5EF4-FFF2-40B4-BE49-F238E27FC236}">
                <a16:creationId xmlns:a16="http://schemas.microsoft.com/office/drawing/2014/main" id="{BE99A332-6A51-44D7-8748-6C7817602240}"/>
              </a:ext>
            </a:extLst>
          </p:cNvPr>
          <p:cNvSpPr txBox="1"/>
          <p:nvPr/>
        </p:nvSpPr>
        <p:spPr>
          <a:xfrm>
            <a:off x="683172" y="557048"/>
            <a:ext cx="10825656" cy="5728138"/>
          </a:xfrm>
          <a:prstGeom prst="rect">
            <a:avLst/>
          </a:prstGeom>
          <a:solidFill>
            <a:schemeClr val="bg1"/>
          </a:solidFill>
          <a:ln w="57150">
            <a:solidFill>
              <a:srgbClr val="FCAF17"/>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20" name="TextBox 19">
            <a:extLst>
              <a:ext uri="{FF2B5EF4-FFF2-40B4-BE49-F238E27FC236}">
                <a16:creationId xmlns:a16="http://schemas.microsoft.com/office/drawing/2014/main" id="{BFAB0B0A-19B3-4167-85CE-380E20553199}"/>
              </a:ext>
            </a:extLst>
          </p:cNvPr>
          <p:cNvSpPr txBox="1"/>
          <p:nvPr/>
        </p:nvSpPr>
        <p:spPr>
          <a:xfrm>
            <a:off x="1757583" y="877693"/>
            <a:ext cx="2440403" cy="1261884"/>
          </a:xfrm>
          <a:prstGeom prst="rect">
            <a:avLst/>
          </a:prstGeom>
          <a:noFill/>
          <a:ln>
            <a:no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a:ea typeface="+mn-ea"/>
                <a:cs typeface="+mn-cs"/>
              </a:rPr>
              <a:t>Module 3</a:t>
            </a:r>
            <a:r>
              <a:rPr kumimoji="0" lang="en-US" sz="2400" b="1" i="0" u="none" strike="noStrike" kern="1200" cap="none" spc="0" normalizeH="0" baseline="0" noProof="0" dirty="0">
                <a:ln>
                  <a:noFill/>
                </a:ln>
                <a:solidFill>
                  <a:srgbClr val="012169"/>
                </a:solidFill>
                <a:effectLst/>
                <a:uLnTx/>
                <a:uFillTx/>
                <a:latin typeface="Arial" panose="020B0604020202020204"/>
                <a:ea typeface="+mn-ea"/>
                <a:cs typeface="+mn-cs"/>
              </a:rPr>
              <a:t> Formative Assessment</a:t>
            </a:r>
          </a:p>
        </p:txBody>
      </p:sp>
      <p:sp>
        <p:nvSpPr>
          <p:cNvPr id="21" name="TextBox 20">
            <a:extLst>
              <a:ext uri="{FF2B5EF4-FFF2-40B4-BE49-F238E27FC236}">
                <a16:creationId xmlns:a16="http://schemas.microsoft.com/office/drawing/2014/main" id="{CA96090E-FEC0-4842-BBD6-2302770A0B89}"/>
              </a:ext>
            </a:extLst>
          </p:cNvPr>
          <p:cNvSpPr txBox="1"/>
          <p:nvPr/>
        </p:nvSpPr>
        <p:spPr>
          <a:xfrm>
            <a:off x="7994016" y="877693"/>
            <a:ext cx="1785662" cy="1261884"/>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a:ea typeface="+mn-ea"/>
                <a:cs typeface="+mn-cs"/>
              </a:rPr>
              <a:t>Module 4</a:t>
            </a:r>
            <a:r>
              <a:rPr kumimoji="0" lang="en-US" sz="2800" b="1" i="0" u="none" strike="noStrike" kern="1200" cap="none" spc="0" normalizeH="0" baseline="0" noProof="0" dirty="0">
                <a:ln>
                  <a:noFill/>
                </a:ln>
                <a:solidFill>
                  <a:srgbClr val="012169"/>
                </a:solidFill>
                <a:effectLst/>
                <a:uLnTx/>
                <a:uFillTx/>
                <a:latin typeface="Arial" panose="020B0604020202020204"/>
                <a:ea typeface="+mn-ea"/>
                <a:cs typeface="+mn-cs"/>
              </a:rPr>
              <a:t> </a:t>
            </a:r>
            <a:r>
              <a:rPr kumimoji="0" lang="en-US" sz="2400" b="1" i="0" u="none" strike="noStrike" kern="1200" cap="none" spc="0" normalizeH="0" baseline="0" noProof="0" dirty="0">
                <a:ln>
                  <a:noFill/>
                </a:ln>
                <a:solidFill>
                  <a:srgbClr val="012169"/>
                </a:solidFill>
                <a:effectLst/>
                <a:uLnTx/>
                <a:uFillTx/>
                <a:latin typeface="Arial" panose="020B0604020202020204"/>
                <a:ea typeface="+mn-ea"/>
                <a:cs typeface="+mn-cs"/>
              </a:rPr>
              <a:t>Literacy Strategies </a:t>
            </a:r>
          </a:p>
        </p:txBody>
      </p:sp>
      <p:sp>
        <p:nvSpPr>
          <p:cNvPr id="22" name="TextBox 21">
            <a:extLst>
              <a:ext uri="{FF2B5EF4-FFF2-40B4-BE49-F238E27FC236}">
                <a16:creationId xmlns:a16="http://schemas.microsoft.com/office/drawing/2014/main" id="{986C3550-AA77-4C38-B589-478CB124A883}"/>
              </a:ext>
            </a:extLst>
          </p:cNvPr>
          <p:cNvSpPr txBox="1"/>
          <p:nvPr/>
        </p:nvSpPr>
        <p:spPr>
          <a:xfrm>
            <a:off x="1108710" y="3013498"/>
            <a:ext cx="2205990" cy="892552"/>
          </a:xfrm>
          <a:prstGeom prst="rect">
            <a:avLst/>
          </a:prstGeom>
          <a:noFill/>
          <a:ln>
            <a:no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a:ea typeface="+mn-ea"/>
                <a:cs typeface="+mn-cs"/>
              </a:rPr>
              <a:t>Module 2</a:t>
            </a:r>
            <a:r>
              <a:rPr kumimoji="0" lang="en-US" sz="2400" b="1" i="0" u="none" strike="noStrike" kern="1200" cap="none" spc="0" normalizeH="0" baseline="0" noProof="0" dirty="0">
                <a:ln>
                  <a:noFill/>
                </a:ln>
                <a:solidFill>
                  <a:srgbClr val="012169"/>
                </a:solidFill>
                <a:effectLst/>
                <a:uLnTx/>
                <a:uFillTx/>
                <a:latin typeface="Arial" panose="020B0604020202020204"/>
                <a:ea typeface="+mn-ea"/>
                <a:cs typeface="+mn-cs"/>
              </a:rPr>
              <a:t> Collaboration</a:t>
            </a:r>
            <a:r>
              <a:rPr kumimoji="0" lang="en-US" sz="2400" b="0" i="0" u="none" strike="noStrike" kern="1200" cap="none" spc="0" normalizeH="0" baseline="0" noProof="0" dirty="0">
                <a:ln>
                  <a:noFill/>
                </a:ln>
                <a:solidFill>
                  <a:srgbClr val="012169"/>
                </a:solidFill>
                <a:effectLst/>
                <a:uLnTx/>
                <a:uFillTx/>
                <a:latin typeface="Arial" panose="020B0604020202020204"/>
                <a:ea typeface="+mn-ea"/>
                <a:cs typeface="+mn-cs"/>
              </a:rPr>
              <a:t> </a:t>
            </a:r>
          </a:p>
        </p:txBody>
      </p:sp>
      <p:sp>
        <p:nvSpPr>
          <p:cNvPr id="23" name="TextBox 22">
            <a:extLst>
              <a:ext uri="{FF2B5EF4-FFF2-40B4-BE49-F238E27FC236}">
                <a16:creationId xmlns:a16="http://schemas.microsoft.com/office/drawing/2014/main" id="{41571B94-128D-4519-8208-0BCC70A8802D}"/>
              </a:ext>
            </a:extLst>
          </p:cNvPr>
          <p:cNvSpPr txBox="1"/>
          <p:nvPr/>
        </p:nvSpPr>
        <p:spPr>
          <a:xfrm>
            <a:off x="8957874" y="2799834"/>
            <a:ext cx="1861968" cy="1261884"/>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a:ea typeface="+mn-ea"/>
                <a:cs typeface="+mn-cs"/>
              </a:rPr>
              <a:t>Module 5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12169"/>
                </a:solidFill>
                <a:effectLst/>
                <a:uLnTx/>
                <a:uFillTx/>
                <a:latin typeface="Arial" panose="020B0604020202020204"/>
                <a:ea typeface="+mn-ea"/>
                <a:cs typeface="+mn-cs"/>
              </a:rPr>
              <a:t>Literacy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12169"/>
                </a:solidFill>
                <a:effectLst/>
                <a:uLnTx/>
                <a:uFillTx/>
                <a:latin typeface="Arial" panose="020B0604020202020204"/>
                <a:ea typeface="+mn-ea"/>
                <a:cs typeface="+mn-cs"/>
              </a:rPr>
              <a:t>Strategies </a:t>
            </a:r>
          </a:p>
        </p:txBody>
      </p:sp>
      <p:sp>
        <p:nvSpPr>
          <p:cNvPr id="24" name="TextBox 23">
            <a:extLst>
              <a:ext uri="{FF2B5EF4-FFF2-40B4-BE49-F238E27FC236}">
                <a16:creationId xmlns:a16="http://schemas.microsoft.com/office/drawing/2014/main" id="{BAAE926F-9922-444B-AC58-B831FA269666}"/>
              </a:ext>
            </a:extLst>
          </p:cNvPr>
          <p:cNvSpPr txBox="1"/>
          <p:nvPr/>
        </p:nvSpPr>
        <p:spPr>
          <a:xfrm>
            <a:off x="2183130" y="4829236"/>
            <a:ext cx="2014856" cy="892552"/>
          </a:xfrm>
          <a:prstGeom prst="rect">
            <a:avLst/>
          </a:prstGeom>
          <a:noFill/>
          <a:ln>
            <a:no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a:ea typeface="+mn-ea"/>
                <a:cs typeface="+mn-cs"/>
              </a:rPr>
              <a:t>Module 1</a:t>
            </a:r>
            <a:r>
              <a:rPr kumimoji="0" lang="en-US" sz="2400" b="1" i="0" u="none" strike="noStrike" kern="1200" cap="none" spc="0" normalizeH="0" baseline="0" noProof="0" dirty="0">
                <a:ln>
                  <a:noFill/>
                </a:ln>
                <a:solidFill>
                  <a:srgbClr val="012169"/>
                </a:solidFill>
                <a:effectLst/>
                <a:uLnTx/>
                <a:uFillTx/>
                <a:latin typeface="Arial" panose="020B0604020202020204"/>
                <a:ea typeface="+mn-ea"/>
                <a:cs typeface="+mn-cs"/>
              </a:rPr>
              <a:t> Introduction </a:t>
            </a:r>
          </a:p>
        </p:txBody>
      </p:sp>
      <p:sp>
        <p:nvSpPr>
          <p:cNvPr id="25" name="TextBox 24">
            <a:extLst>
              <a:ext uri="{FF2B5EF4-FFF2-40B4-BE49-F238E27FC236}">
                <a16:creationId xmlns:a16="http://schemas.microsoft.com/office/drawing/2014/main" id="{A1FF4AB6-52CF-4ADD-9684-6C21393A8C5D}"/>
              </a:ext>
            </a:extLst>
          </p:cNvPr>
          <p:cNvSpPr txBox="1"/>
          <p:nvPr/>
        </p:nvSpPr>
        <p:spPr>
          <a:xfrm>
            <a:off x="7936229" y="4829236"/>
            <a:ext cx="2339341" cy="892552"/>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a:ea typeface="+mn-ea"/>
                <a:cs typeface="+mn-cs"/>
              </a:rPr>
              <a:t>Module 6 </a:t>
            </a:r>
            <a:r>
              <a:rPr kumimoji="0" lang="en-US" sz="2400" b="1" i="0" u="none" strike="noStrike" kern="1200" cap="none" spc="0" normalizeH="0" baseline="0" noProof="0" dirty="0">
                <a:ln>
                  <a:noFill/>
                </a:ln>
                <a:solidFill>
                  <a:srgbClr val="012169"/>
                </a:solidFill>
                <a:effectLst/>
                <a:uLnTx/>
                <a:uFillTx/>
                <a:latin typeface="Arial" panose="020B0604020202020204"/>
                <a:ea typeface="+mn-ea"/>
                <a:cs typeface="+mn-cs"/>
              </a:rPr>
              <a:t>Differentiation </a:t>
            </a:r>
          </a:p>
        </p:txBody>
      </p:sp>
      <p:sp>
        <p:nvSpPr>
          <p:cNvPr id="13" name="Flowchart: Connector 12">
            <a:extLst>
              <a:ext uri="{FF2B5EF4-FFF2-40B4-BE49-F238E27FC236}">
                <a16:creationId xmlns:a16="http://schemas.microsoft.com/office/drawing/2014/main" id="{2D85F2EA-8EF1-43D2-A6CC-A998607B3E96}"/>
              </a:ext>
              <a:ext uri="{C183D7F6-B498-43B3-948B-1728B52AA6E4}">
                <adec:decorative xmlns:adec="http://schemas.microsoft.com/office/drawing/2017/decorative" val="1"/>
              </a:ext>
            </a:extLst>
          </p:cNvPr>
          <p:cNvSpPr/>
          <p:nvPr/>
        </p:nvSpPr>
        <p:spPr>
          <a:xfrm>
            <a:off x="4393795" y="4540030"/>
            <a:ext cx="1346149" cy="1279954"/>
          </a:xfrm>
          <a:prstGeom prst="flowChartConnector">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14" name="Picture 13" descr="Car, Rental, Icon, Key, Automobile, Transportation">
            <a:extLst>
              <a:ext uri="{FF2B5EF4-FFF2-40B4-BE49-F238E27FC236}">
                <a16:creationId xmlns:a16="http://schemas.microsoft.com/office/drawing/2014/main" id="{2829A067-93B6-43BE-85FC-4BE91AFDEAC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013" b="33673" l="26172" r="74688">
                        <a14:foregroundMark x1="74688" y1="18501" x2="74688" y2="18501"/>
                        <a14:foregroundMark x1="26172" y1="18501" x2="26172" y2="18501"/>
                        <a14:foregroundMark x1="63828" y1="32840" x2="63828" y2="32840"/>
                      </a14:backgroundRemoval>
                    </a14:imgEffect>
                  </a14:imgLayer>
                </a14:imgProps>
              </a:ext>
              <a:ext uri="{28A0092B-C50C-407E-A947-70E740481C1C}">
                <a14:useLocalDpi xmlns:a14="http://schemas.microsoft.com/office/drawing/2010/main" val="0"/>
              </a:ext>
            </a:extLst>
          </a:blip>
          <a:srcRect l="22694" t="2609" r="22412" b="62837"/>
          <a:stretch/>
        </p:blipFill>
        <p:spPr bwMode="auto">
          <a:xfrm>
            <a:off x="4514604" y="4880843"/>
            <a:ext cx="1108297" cy="588587"/>
          </a:xfrm>
          <a:prstGeom prst="rect">
            <a:avLst/>
          </a:prstGeom>
          <a:noFill/>
          <a:ln>
            <a:noFill/>
          </a:ln>
          <a:extLst>
            <a:ext uri="{53640926-AAD7-44D8-BBD7-CCE9431645EC}">
              <a14:shadowObscured xmlns:a14="http://schemas.microsoft.com/office/drawing/2010/main"/>
            </a:ext>
          </a:extLst>
        </p:spPr>
      </p:pic>
      <p:sp>
        <p:nvSpPr>
          <p:cNvPr id="15" name="Flowchart: Connector 14">
            <a:extLst>
              <a:ext uri="{FF2B5EF4-FFF2-40B4-BE49-F238E27FC236}">
                <a16:creationId xmlns:a16="http://schemas.microsoft.com/office/drawing/2014/main" id="{2215D585-C14D-45B8-AF07-32DF38DD51CB}"/>
              </a:ext>
              <a:ext uri="{C183D7F6-B498-43B3-948B-1728B52AA6E4}">
                <adec:decorative xmlns:adec="http://schemas.microsoft.com/office/drawing/2017/decorative" val="1"/>
              </a:ext>
            </a:extLst>
          </p:cNvPr>
          <p:cNvSpPr/>
          <p:nvPr/>
        </p:nvSpPr>
        <p:spPr>
          <a:xfrm>
            <a:off x="3621135" y="2817107"/>
            <a:ext cx="1346149" cy="1279954"/>
          </a:xfrm>
          <a:prstGeom prst="flowChartConnector">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6" name="Flowchart: Connector 15">
            <a:extLst>
              <a:ext uri="{FF2B5EF4-FFF2-40B4-BE49-F238E27FC236}">
                <a16:creationId xmlns:a16="http://schemas.microsoft.com/office/drawing/2014/main" id="{B681B8B9-5EC1-4D56-9FE3-1CF3EAC26695}"/>
              </a:ext>
              <a:ext uri="{C183D7F6-B498-43B3-948B-1728B52AA6E4}">
                <adec:decorative xmlns:adec="http://schemas.microsoft.com/office/drawing/2017/decorative" val="1"/>
              </a:ext>
            </a:extLst>
          </p:cNvPr>
          <p:cNvSpPr/>
          <p:nvPr/>
        </p:nvSpPr>
        <p:spPr>
          <a:xfrm>
            <a:off x="4390811" y="1009329"/>
            <a:ext cx="1346149" cy="1279954"/>
          </a:xfrm>
          <a:prstGeom prst="flowChartConnector">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7" name="Flowchart: Connector 16">
            <a:extLst>
              <a:ext uri="{FF2B5EF4-FFF2-40B4-BE49-F238E27FC236}">
                <a16:creationId xmlns:a16="http://schemas.microsoft.com/office/drawing/2014/main" id="{42FAB7CD-8F58-43BE-8E8A-7DC7C648615C}"/>
              </a:ext>
              <a:ext uri="{C183D7F6-B498-43B3-948B-1728B52AA6E4}">
                <adec:decorative xmlns:adec="http://schemas.microsoft.com/office/drawing/2017/decorative" val="1"/>
              </a:ext>
            </a:extLst>
          </p:cNvPr>
          <p:cNvSpPr/>
          <p:nvPr/>
        </p:nvSpPr>
        <p:spPr>
          <a:xfrm>
            <a:off x="6452056" y="1009329"/>
            <a:ext cx="1346149" cy="1279954"/>
          </a:xfrm>
          <a:prstGeom prst="flowChartConnector">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8" name="Flowchart: Connector 17">
            <a:extLst>
              <a:ext uri="{FF2B5EF4-FFF2-40B4-BE49-F238E27FC236}">
                <a16:creationId xmlns:a16="http://schemas.microsoft.com/office/drawing/2014/main" id="{8134B81D-0A98-459B-83C3-3A397A8CCAA5}"/>
              </a:ext>
              <a:ext uri="{C183D7F6-B498-43B3-948B-1728B52AA6E4}">
                <adec:decorative xmlns:adec="http://schemas.microsoft.com/office/drawing/2017/decorative" val="1"/>
              </a:ext>
            </a:extLst>
          </p:cNvPr>
          <p:cNvSpPr/>
          <p:nvPr/>
        </p:nvSpPr>
        <p:spPr>
          <a:xfrm>
            <a:off x="7275122" y="2812456"/>
            <a:ext cx="1346149" cy="1279954"/>
          </a:xfrm>
          <a:prstGeom prst="flowChartConnector">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6" name="Flowchart: Connector 25">
            <a:extLst>
              <a:ext uri="{FF2B5EF4-FFF2-40B4-BE49-F238E27FC236}">
                <a16:creationId xmlns:a16="http://schemas.microsoft.com/office/drawing/2014/main" id="{551DC358-F7D3-4137-8CB6-B4F73637216C}"/>
              </a:ext>
              <a:ext uri="{C183D7F6-B498-43B3-948B-1728B52AA6E4}">
                <adec:decorative xmlns:adec="http://schemas.microsoft.com/office/drawing/2017/decorative" val="1"/>
              </a:ext>
            </a:extLst>
          </p:cNvPr>
          <p:cNvSpPr/>
          <p:nvPr/>
        </p:nvSpPr>
        <p:spPr>
          <a:xfrm>
            <a:off x="6452056" y="4540029"/>
            <a:ext cx="1346149" cy="1279954"/>
          </a:xfrm>
          <a:prstGeom prst="flowChartConnector">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29" name="Graphic 221" descr="Bullseye with solid fill">
            <a:extLst>
              <a:ext uri="{FF2B5EF4-FFF2-40B4-BE49-F238E27FC236}">
                <a16:creationId xmlns:a16="http://schemas.microsoft.com/office/drawing/2014/main" id="{A15F0A75-81A4-47CA-860D-4491535A7E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34436" y="1136212"/>
            <a:ext cx="1011572" cy="1011572"/>
          </a:xfrm>
          <a:prstGeom prst="rect">
            <a:avLst/>
          </a:prstGeom>
        </p:spPr>
      </p:pic>
      <p:pic>
        <p:nvPicPr>
          <p:cNvPr id="30" name="Picture 29" descr="Puzzle, Riddle, Match, Connect, Colors, Pieces">
            <a:extLst>
              <a:ext uri="{FF2B5EF4-FFF2-40B4-BE49-F238E27FC236}">
                <a16:creationId xmlns:a16="http://schemas.microsoft.com/office/drawing/2014/main" id="{D2790788-ECDC-4714-B9E2-FEE55661C5D9}"/>
              </a:ext>
            </a:extLst>
          </p:cNvPr>
          <p:cNvPicPr>
            <a:picLocks noChangeAspect="1"/>
          </p:cNvPicPr>
          <p:nvPr/>
        </p:nvPicPr>
        <p:blipFill>
          <a:blip r:embed="rId7">
            <a:biLevel thresh="25000"/>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599383" y="3093696"/>
            <a:ext cx="723527" cy="723527"/>
          </a:xfrm>
          <a:prstGeom prst="rect">
            <a:avLst/>
          </a:prstGeom>
          <a:noFill/>
          <a:ln>
            <a:noFill/>
          </a:ln>
        </p:spPr>
      </p:pic>
      <p:pic>
        <p:nvPicPr>
          <p:cNvPr id="31" name="Picture 30" descr="Reading, Book, Symbol, Icon, Reader, Man, Design, Sign">
            <a:extLst>
              <a:ext uri="{FF2B5EF4-FFF2-40B4-BE49-F238E27FC236}">
                <a16:creationId xmlns:a16="http://schemas.microsoft.com/office/drawing/2014/main" id="{5991CB3E-57F2-4BC9-A6D3-79B626F41A66}"/>
              </a:ext>
            </a:extLst>
          </p:cNvPr>
          <p:cNvPicPr>
            <a:picLocks noChangeAspect="1"/>
          </p:cNvPicPr>
          <p:nvPr/>
        </p:nvPicPr>
        <p:blipFill>
          <a:blip r:embed="rId9">
            <a:biLevel thresh="25000"/>
            <a:extLst>
              <a:ext uri="{BEBA8EAE-BF5A-486C-A8C5-ECC9F3942E4B}">
                <a14:imgProps xmlns:a14="http://schemas.microsoft.com/office/drawing/2010/main">
                  <a14:imgLayer r:embed="rId10">
                    <a14:imgEffect>
                      <a14:backgroundRemoval t="10000" b="90000" l="10000" r="90000">
                        <a14:foregroundMark x1="51667" y1="27222" x2="51667" y2="27222"/>
                      </a14:backgroundRemoval>
                    </a14:imgEffect>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587991" y="4605408"/>
            <a:ext cx="1074278" cy="1149198"/>
          </a:xfrm>
          <a:prstGeom prst="rect">
            <a:avLst/>
          </a:prstGeom>
          <a:noFill/>
          <a:ln>
            <a:noFill/>
          </a:ln>
        </p:spPr>
      </p:pic>
      <p:cxnSp>
        <p:nvCxnSpPr>
          <p:cNvPr id="3" name="Straight Connector 2">
            <a:extLst>
              <a:ext uri="{FF2B5EF4-FFF2-40B4-BE49-F238E27FC236}">
                <a16:creationId xmlns:a16="http://schemas.microsoft.com/office/drawing/2014/main" id="{C39583C5-B486-4D00-8840-879134D61401}"/>
              </a:ext>
              <a:ext uri="{C183D7F6-B498-43B3-948B-1728B52AA6E4}">
                <adec:decorative xmlns:adec="http://schemas.microsoft.com/office/drawing/2017/decorative" val="1"/>
              </a:ext>
            </a:extLst>
          </p:cNvPr>
          <p:cNvCxnSpPr>
            <a:stCxn id="16" idx="6"/>
            <a:endCxn id="17" idx="2"/>
          </p:cNvCxnSpPr>
          <p:nvPr/>
        </p:nvCxnSpPr>
        <p:spPr>
          <a:xfrm>
            <a:off x="5736960" y="1649306"/>
            <a:ext cx="715096" cy="0"/>
          </a:xfrm>
          <a:prstGeom prst="line">
            <a:avLst/>
          </a:prstGeom>
          <a:ln w="76200">
            <a:solidFill>
              <a:srgbClr val="012169"/>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445385D-4512-4BC5-AF67-F480CEA940E7}"/>
              </a:ext>
              <a:ext uri="{C183D7F6-B498-43B3-948B-1728B52AA6E4}">
                <adec:decorative xmlns:adec="http://schemas.microsoft.com/office/drawing/2017/decorative" val="1"/>
              </a:ext>
            </a:extLst>
          </p:cNvPr>
          <p:cNvCxnSpPr>
            <a:cxnSpLocks/>
          </p:cNvCxnSpPr>
          <p:nvPr/>
        </p:nvCxnSpPr>
        <p:spPr>
          <a:xfrm flipH="1">
            <a:off x="4628208" y="2226554"/>
            <a:ext cx="348135" cy="696708"/>
          </a:xfrm>
          <a:prstGeom prst="line">
            <a:avLst/>
          </a:prstGeom>
          <a:ln w="76200">
            <a:solidFill>
              <a:srgbClr val="012169"/>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E19AE35-738A-4071-9218-10290FFD73D8}"/>
              </a:ext>
              <a:ext uri="{C183D7F6-B498-43B3-948B-1728B52AA6E4}">
                <adec:decorative xmlns:adec="http://schemas.microsoft.com/office/drawing/2017/decorative" val="1"/>
              </a:ext>
            </a:extLst>
          </p:cNvPr>
          <p:cNvCxnSpPr>
            <a:cxnSpLocks/>
          </p:cNvCxnSpPr>
          <p:nvPr/>
        </p:nvCxnSpPr>
        <p:spPr>
          <a:xfrm>
            <a:off x="4534490" y="4039886"/>
            <a:ext cx="317914" cy="535990"/>
          </a:xfrm>
          <a:prstGeom prst="line">
            <a:avLst/>
          </a:prstGeom>
          <a:ln w="76200">
            <a:solidFill>
              <a:srgbClr val="01216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0371AAB-B9C8-476E-92B9-B45378B3B301}"/>
              </a:ext>
              <a:ext uri="{C183D7F6-B498-43B3-948B-1728B52AA6E4}">
                <adec:decorative xmlns:adec="http://schemas.microsoft.com/office/drawing/2017/decorative" val="1"/>
              </a:ext>
            </a:extLst>
          </p:cNvPr>
          <p:cNvCxnSpPr>
            <a:cxnSpLocks/>
            <a:stCxn id="14" idx="3"/>
            <a:endCxn id="26" idx="2"/>
          </p:cNvCxnSpPr>
          <p:nvPr/>
        </p:nvCxnSpPr>
        <p:spPr>
          <a:xfrm>
            <a:off x="5622901" y="5175137"/>
            <a:ext cx="829155" cy="4869"/>
          </a:xfrm>
          <a:prstGeom prst="line">
            <a:avLst/>
          </a:prstGeom>
          <a:ln w="76200">
            <a:solidFill>
              <a:srgbClr val="012169"/>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1B152A-716C-4CAC-845D-FB1ED9CA9529}"/>
              </a:ext>
              <a:ext uri="{C183D7F6-B498-43B3-948B-1728B52AA6E4}">
                <adec:decorative xmlns:adec="http://schemas.microsoft.com/office/drawing/2017/decorative" val="1"/>
              </a:ext>
            </a:extLst>
          </p:cNvPr>
          <p:cNvCxnSpPr>
            <a:cxnSpLocks/>
          </p:cNvCxnSpPr>
          <p:nvPr/>
        </p:nvCxnSpPr>
        <p:spPr>
          <a:xfrm flipH="1">
            <a:off x="7503859" y="4039886"/>
            <a:ext cx="294347" cy="627124"/>
          </a:xfrm>
          <a:prstGeom prst="line">
            <a:avLst/>
          </a:prstGeom>
          <a:ln w="76200">
            <a:solidFill>
              <a:srgbClr val="012169"/>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62CADA4-E6A9-40D9-A754-8B2DE375E9CC}"/>
              </a:ext>
              <a:ext uri="{C183D7F6-B498-43B3-948B-1728B52AA6E4}">
                <adec:decorative xmlns:adec="http://schemas.microsoft.com/office/drawing/2017/decorative" val="1"/>
              </a:ext>
            </a:extLst>
          </p:cNvPr>
          <p:cNvCxnSpPr>
            <a:cxnSpLocks/>
          </p:cNvCxnSpPr>
          <p:nvPr/>
        </p:nvCxnSpPr>
        <p:spPr>
          <a:xfrm>
            <a:off x="7503859" y="2147784"/>
            <a:ext cx="356657" cy="739129"/>
          </a:xfrm>
          <a:prstGeom prst="line">
            <a:avLst/>
          </a:prstGeom>
          <a:ln w="76200">
            <a:solidFill>
              <a:srgbClr val="012169"/>
            </a:solidFill>
          </a:ln>
        </p:spPr>
        <p:style>
          <a:lnRef idx="1">
            <a:schemeClr val="accent1"/>
          </a:lnRef>
          <a:fillRef idx="0">
            <a:schemeClr val="accent1"/>
          </a:fillRef>
          <a:effectRef idx="0">
            <a:schemeClr val="accent1"/>
          </a:effectRef>
          <a:fontRef idx="minor">
            <a:schemeClr val="tx1"/>
          </a:fontRef>
        </p:style>
      </p:cxnSp>
      <p:pic>
        <p:nvPicPr>
          <p:cNvPr id="32" name="Picture 31" descr="Database Search, Database Search Icon, Data Search">
            <a:extLst>
              <a:ext uri="{FF2B5EF4-FFF2-40B4-BE49-F238E27FC236}">
                <a16:creationId xmlns:a16="http://schemas.microsoft.com/office/drawing/2014/main" id="{BD73335B-F14F-4A95-865F-1400D3AA3992}"/>
              </a:ext>
            </a:extLst>
          </p:cNvPr>
          <p:cNvPicPr/>
          <p:nvPr/>
        </p:nvPicPr>
        <p:blipFill>
          <a:blip r:embed="rId11">
            <a:extLst>
              <a:ext uri="{BEBA8EAE-BF5A-486C-A8C5-ECC9F3942E4B}">
                <a14:imgProps xmlns:a14="http://schemas.microsoft.com/office/drawing/2010/main">
                  <a14:imgLayer r:embed="rId12">
                    <a14:imgEffect>
                      <a14:backgroundRemoval t="10000" b="90000" l="10000" r="90000">
                        <a14:foregroundMark x1="31250" y1="52778" x2="31250" y2="52778"/>
                        <a14:foregroundMark x1="34167" y1="32639" x2="34167" y2="32639"/>
                        <a14:foregroundMark x1="63056" y1="31528" x2="63056" y2="31528"/>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507351" y="994204"/>
            <a:ext cx="1183950" cy="1235793"/>
          </a:xfrm>
          <a:prstGeom prst="rect">
            <a:avLst/>
          </a:prstGeom>
          <a:noFill/>
          <a:ln>
            <a:noFill/>
          </a:ln>
        </p:spPr>
      </p:pic>
      <p:pic>
        <p:nvPicPr>
          <p:cNvPr id="33" name="Picture 32" descr="Social Network Icon, Collaboration Icon, Social Icon">
            <a:extLst>
              <a:ext uri="{FF2B5EF4-FFF2-40B4-BE49-F238E27FC236}">
                <a16:creationId xmlns:a16="http://schemas.microsoft.com/office/drawing/2014/main" id="{817D74DC-A7DA-4526-807A-2B34D08FAF6B}"/>
              </a:ext>
            </a:extLst>
          </p:cNvPr>
          <p:cNvPicPr/>
          <p:nvPr/>
        </p:nvPicPr>
        <p:blipFill>
          <a:blip r:embed="rId13" cstate="print">
            <a:extLst>
              <a:ext uri="{BEBA8EAE-BF5A-486C-A8C5-ECC9F3942E4B}">
                <a14:imgProps xmlns:a14="http://schemas.microsoft.com/office/drawing/2010/main">
                  <a14:imgLayer r:embed="rId14">
                    <a14:imgEffect>
                      <a14:backgroundRemoval t="10000" b="90000" l="10000" r="90000">
                        <a14:foregroundMark x1="27316" y1="61450" x2="27316" y2="61450"/>
                        <a14:foregroundMark x1="22524" y1="45799" x2="22524" y2="45799"/>
                        <a14:foregroundMark x1="26358" y1="34926" x2="26358" y2="34926"/>
                        <a14:foregroundMark x1="31470" y1="28007" x2="31470" y2="28007"/>
                        <a14:foregroundMark x1="46486" y1="21087" x2="46486" y2="21087"/>
                        <a14:foregroundMark x1="56230" y1="16804" x2="56230" y2="16804"/>
                        <a14:foregroundMark x1="49681" y1="22900" x2="49681" y2="22900"/>
                        <a14:foregroundMark x1="68371" y1="28171" x2="68371" y2="28171"/>
                        <a14:foregroundMark x1="74760" y1="35914" x2="74760" y2="35914"/>
                        <a14:foregroundMark x1="76198" y1="46787" x2="76198" y2="46787"/>
                        <a14:foregroundMark x1="76038" y1="56178" x2="76038" y2="56178"/>
                        <a14:foregroundMark x1="72045" y1="63097" x2="72045" y2="63097"/>
                        <a14:foregroundMark x1="60383" y1="82043" x2="60383" y2="82043"/>
                        <a14:foregroundMark x1="49361" y1="83031" x2="49361" y2="83031"/>
                        <a14:foregroundMark x1="40575" y1="83526" x2="40575" y2="83526"/>
                        <a14:foregroundMark x1="40256" y1="81549" x2="40256" y2="81549"/>
                        <a14:backgroundMark x1="27157" y1="68534" x2="27157" y2="68534"/>
                        <a14:backgroundMark x1="28435" y1="59967" x2="28435" y2="59967"/>
                      </a14:backgroundRemoval>
                    </a14:imgEffect>
                    <a14:imgEffect>
                      <a14:sharpenSoften amount="25000"/>
                    </a14:imgEffect>
                  </a14:imgLayer>
                </a14:imgProps>
              </a:ext>
              <a:ext uri="{28A0092B-C50C-407E-A947-70E740481C1C}">
                <a14:useLocalDpi xmlns:a14="http://schemas.microsoft.com/office/drawing/2010/main" val="0"/>
              </a:ext>
            </a:extLst>
          </a:blip>
          <a:stretch>
            <a:fillRect/>
          </a:stretch>
        </p:blipFill>
        <p:spPr bwMode="auto">
          <a:xfrm>
            <a:off x="3638961" y="2886913"/>
            <a:ext cx="1301441" cy="1212238"/>
          </a:xfrm>
          <a:prstGeom prst="rect">
            <a:avLst/>
          </a:prstGeom>
          <a:noFill/>
        </p:spPr>
      </p:pic>
      <p:pic>
        <p:nvPicPr>
          <p:cNvPr id="27" name="Picture 26" descr="AZPLS logo">
            <a:extLst>
              <a:ext uri="{FF2B5EF4-FFF2-40B4-BE49-F238E27FC236}">
                <a16:creationId xmlns:a16="http://schemas.microsoft.com/office/drawing/2014/main" id="{40E1CEB6-EC3E-CA5B-89E2-CC8828941E5D}"/>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487490" y="2511689"/>
            <a:ext cx="1276484" cy="1739704"/>
          </a:xfrm>
          <a:prstGeom prst="rect">
            <a:avLst/>
          </a:prstGeom>
          <a:noFill/>
        </p:spPr>
      </p:pic>
      <p:sp>
        <p:nvSpPr>
          <p:cNvPr id="4" name="Title 3" hidden="1">
            <a:extLst>
              <a:ext uri="{FF2B5EF4-FFF2-40B4-BE49-F238E27FC236}">
                <a16:creationId xmlns:a16="http://schemas.microsoft.com/office/drawing/2014/main" id="{DE7BB723-9F19-289F-F71D-BB57DAE8DCFE}"/>
              </a:ext>
            </a:extLst>
          </p:cNvPr>
          <p:cNvSpPr>
            <a:spLocks noGrp="1"/>
          </p:cNvSpPr>
          <p:nvPr>
            <p:ph type="title" idx="4294967295"/>
          </p:nvPr>
        </p:nvSpPr>
        <p:spPr/>
        <p:txBody>
          <a:bodyPr/>
          <a:lstStyle/>
          <a:p>
            <a:r>
              <a:rPr lang="en-US" dirty="0"/>
              <a:t>Series Module Overview</a:t>
            </a:r>
          </a:p>
        </p:txBody>
      </p:sp>
    </p:spTree>
    <p:extLst>
      <p:ext uri="{BB962C8B-B14F-4D97-AF65-F5344CB8AC3E}">
        <p14:creationId xmlns:p14="http://schemas.microsoft.com/office/powerpoint/2010/main" val="1071138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Numeral one">
            <a:extLst>
              <a:ext uri="{FF2B5EF4-FFF2-40B4-BE49-F238E27FC236}">
                <a16:creationId xmlns:a16="http://schemas.microsoft.com/office/drawing/2014/main" id="{F7AF5164-268B-7953-FE4A-DA8FF0215E20}"/>
              </a:ext>
            </a:extLst>
          </p:cNvPr>
          <p:cNvSpPr txBox="1"/>
          <p:nvPr/>
        </p:nvSpPr>
        <p:spPr>
          <a:xfrm>
            <a:off x="-7913" y="758952"/>
            <a:ext cx="4642228" cy="5422772"/>
          </a:xfrm>
          <a:prstGeom prst="rect">
            <a:avLst/>
          </a:prstGeom>
          <a:solidFill>
            <a:srgbClr val="012369"/>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Title 1">
            <a:extLst>
              <a:ext uri="{FF2B5EF4-FFF2-40B4-BE49-F238E27FC236}">
                <a16:creationId xmlns:a16="http://schemas.microsoft.com/office/drawing/2014/main" id="{326192C3-891C-F3F5-FB33-8E8CDD828E55}"/>
              </a:ext>
            </a:extLst>
          </p:cNvPr>
          <p:cNvSpPr txBox="1">
            <a:spLocks/>
          </p:cNvSpPr>
          <p:nvPr/>
        </p:nvSpPr>
        <p:spPr>
          <a:xfrm>
            <a:off x="559593" y="-1603247"/>
            <a:ext cx="3238500" cy="3546348"/>
          </a:xfrm>
          <a:prstGeom prst="rect">
            <a:avLst/>
          </a:prstGeom>
          <a:ln>
            <a:noFill/>
          </a:ln>
        </p:spPr>
        <p:txBody>
          <a:bodyPr>
            <a:noAutofit/>
          </a:bodyPr>
          <a:lstStyle>
            <a:lvl1pPr algn="l" defTabSz="914400" rtl="0" eaLnBrk="1" latinLnBrk="0" hangingPunct="1">
              <a:lnSpc>
                <a:spcPct val="90000"/>
              </a:lnSpc>
              <a:spcBef>
                <a:spcPct val="0"/>
              </a:spcBef>
              <a:buNone/>
              <a:defRPr sz="3600" b="0" i="0" u="none" kern="1200" spc="-60" baseline="0">
                <a:solidFill>
                  <a:srgbClr val="FFFFFF"/>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41300" b="1" i="0" u="none" strike="noStrike" kern="1200" cap="none" spc="-60" normalizeH="0" baseline="0" noProof="0" dirty="0">
                <a:ln w="38100">
                  <a:noFill/>
                </a:ln>
                <a:solidFill>
                  <a:srgbClr val="FFFFFF"/>
                </a:solidFill>
                <a:effectLst/>
                <a:uLnTx/>
                <a:uFillTx/>
                <a:latin typeface="Arial Black" panose="020B0A04020102020204" pitchFamily="34" charset="0"/>
                <a:ea typeface="+mj-ea"/>
                <a:cs typeface="Arial" panose="020B0604020202020204" pitchFamily="34" charset="0"/>
              </a:rPr>
              <a:t>4</a:t>
            </a:r>
          </a:p>
        </p:txBody>
      </p:sp>
      <p:sp>
        <p:nvSpPr>
          <p:cNvPr id="7" name="Rectangle 6">
            <a:extLst>
              <a:ext uri="{FF2B5EF4-FFF2-40B4-BE49-F238E27FC236}">
                <a16:creationId xmlns:a16="http://schemas.microsoft.com/office/drawing/2014/main" id="{5FBF5595-C7A4-FA3D-1F0D-D5989A20C4C5}"/>
              </a:ext>
              <a:ext uri="{C183D7F6-B498-43B3-948B-1728B52AA6E4}">
                <adec:decorative xmlns:adec="http://schemas.microsoft.com/office/drawing/2017/decorative" val="1"/>
              </a:ext>
            </a:extLst>
          </p:cNvPr>
          <p:cNvSpPr/>
          <p:nvPr/>
        </p:nvSpPr>
        <p:spPr>
          <a:xfrm>
            <a:off x="11772900" y="695325"/>
            <a:ext cx="442235" cy="5391150"/>
          </a:xfrm>
          <a:prstGeom prst="rect">
            <a:avLst/>
          </a:prstGeom>
          <a:solidFill>
            <a:srgbClr val="BF0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BF0D3E"/>
              </a:solidFill>
              <a:effectLst/>
              <a:uLnTx/>
              <a:uFillTx/>
              <a:latin typeface="Corbel" panose="020B0503020204020204"/>
              <a:ea typeface="+mn-ea"/>
              <a:cs typeface="+mn-cs"/>
            </a:endParaRPr>
          </a:p>
        </p:txBody>
      </p:sp>
      <p:sp>
        <p:nvSpPr>
          <p:cNvPr id="3" name="Title 2" hidden="1">
            <a:extLst>
              <a:ext uri="{FF2B5EF4-FFF2-40B4-BE49-F238E27FC236}">
                <a16:creationId xmlns:a16="http://schemas.microsoft.com/office/drawing/2014/main" id="{6A821F75-2768-2E3D-B631-1B1F3D4C3D8C}"/>
              </a:ext>
            </a:extLst>
          </p:cNvPr>
          <p:cNvSpPr>
            <a:spLocks noGrp="1"/>
          </p:cNvSpPr>
          <p:nvPr>
            <p:ph type="title" idx="4294967295"/>
          </p:nvPr>
        </p:nvSpPr>
        <p:spPr/>
        <p:txBody>
          <a:bodyPr/>
          <a:lstStyle/>
          <a:p>
            <a:r>
              <a:rPr lang="en-US"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 explicit vocabulary instruction</a:t>
            </a:r>
            <a:endParaRPr lang="en-US" dirty="0"/>
          </a:p>
        </p:txBody>
      </p:sp>
      <p:sp>
        <p:nvSpPr>
          <p:cNvPr id="6" name="TextBox 3">
            <a:extLst>
              <a:ext uri="{FF2B5EF4-FFF2-40B4-BE49-F238E27FC236}">
                <a16:creationId xmlns:a16="http://schemas.microsoft.com/office/drawing/2014/main" id="{321D9B08-2DCD-5B74-196B-90EF20A4BCF1}"/>
              </a:ext>
            </a:extLst>
          </p:cNvPr>
          <p:cNvSpPr txBox="1"/>
          <p:nvPr/>
        </p:nvSpPr>
        <p:spPr>
          <a:xfrm>
            <a:off x="4878380" y="979175"/>
            <a:ext cx="6624344" cy="4982326"/>
          </a:xfrm>
          <a:prstGeom prst="rect">
            <a:avLst/>
          </a:prstGeom>
          <a:noFill/>
          <a:ln>
            <a:noFill/>
          </a:ln>
        </p:spPr>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6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Increase Student Motivation and Engagement              in Literacy Learning.                  </a:t>
            </a: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7351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quot;&quot;">
            <a:extLst>
              <a:ext uri="{FF2B5EF4-FFF2-40B4-BE49-F238E27FC236}">
                <a16:creationId xmlns:a16="http://schemas.microsoft.com/office/drawing/2014/main" id="{3B11FFD9-DFE0-37F3-DB6B-D132474049FE}"/>
              </a:ext>
            </a:extLst>
          </p:cNvPr>
          <p:cNvSpPr/>
          <p:nvPr/>
        </p:nvSpPr>
        <p:spPr>
          <a:xfrm>
            <a:off x="5123690" y="758951"/>
            <a:ext cx="7084134" cy="5309146"/>
          </a:xfrm>
          <a:prstGeom prst="rect">
            <a:avLst/>
          </a:prstGeom>
          <a:solidFill>
            <a:srgbClr val="012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 name="TextBox 3" descr="&quot;&quot;">
            <a:extLst>
              <a:ext uri="{FF2B5EF4-FFF2-40B4-BE49-F238E27FC236}">
                <a16:creationId xmlns:a16="http://schemas.microsoft.com/office/drawing/2014/main" id="{BD5EA8A1-B3D6-AF07-36FE-EE8EE11A2991}"/>
              </a:ext>
            </a:extLst>
          </p:cNvPr>
          <p:cNvSpPr txBox="1"/>
          <p:nvPr/>
        </p:nvSpPr>
        <p:spPr>
          <a:xfrm>
            <a:off x="0" y="758951"/>
            <a:ext cx="430236" cy="5340097"/>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5" name="Graphic 1" descr="Aperture with solid fill">
            <a:extLst>
              <a:ext uri="{FF2B5EF4-FFF2-40B4-BE49-F238E27FC236}">
                <a16:creationId xmlns:a16="http://schemas.microsoft.com/office/drawing/2014/main" id="{E0192357-2A45-60D1-946A-2DD05F855B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4387" y="927285"/>
            <a:ext cx="4997240" cy="4997240"/>
          </a:xfrm>
          <a:prstGeom prst="rect">
            <a:avLst/>
          </a:prstGeom>
        </p:spPr>
      </p:pic>
      <p:sp>
        <p:nvSpPr>
          <p:cNvPr id="6" name="TextBox 5">
            <a:extLst>
              <a:ext uri="{FF2B5EF4-FFF2-40B4-BE49-F238E27FC236}">
                <a16:creationId xmlns:a16="http://schemas.microsoft.com/office/drawing/2014/main" id="{C0BBA509-D907-34E0-3B03-203D80C0443C}"/>
              </a:ext>
            </a:extLst>
          </p:cNvPr>
          <p:cNvSpPr txBox="1"/>
          <p:nvPr/>
        </p:nvSpPr>
        <p:spPr>
          <a:xfrm>
            <a:off x="2175161" y="2539999"/>
            <a:ext cx="1215739" cy="1862048"/>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0" dirty="0">
                <a:solidFill>
                  <a:srgbClr val="BF0D3E"/>
                </a:solidFill>
                <a:latin typeface="Arial Black" panose="020B0A04020102020204" pitchFamily="34" charset="0"/>
              </a:rPr>
              <a:t>6</a:t>
            </a:r>
            <a:endParaRPr kumimoji="0" lang="en-US" sz="11500" b="0" i="0" u="none" strike="noStrike" kern="1200" cap="none" spc="0" normalizeH="0" baseline="0" noProof="0" dirty="0">
              <a:ln>
                <a:noFill/>
              </a:ln>
              <a:solidFill>
                <a:srgbClr val="BF0D3E"/>
              </a:solidFill>
              <a:effectLst/>
              <a:uLnTx/>
              <a:uFillTx/>
              <a:latin typeface="Arial Black" panose="020B0A04020102020204" pitchFamily="34" charset="0"/>
              <a:ea typeface="+mn-ea"/>
              <a:cs typeface="+mn-cs"/>
            </a:endParaRPr>
          </a:p>
        </p:txBody>
      </p:sp>
      <p:sp>
        <p:nvSpPr>
          <p:cNvPr id="7" name="Title 6" hidden="1">
            <a:extLst>
              <a:ext uri="{FF2B5EF4-FFF2-40B4-BE49-F238E27FC236}">
                <a16:creationId xmlns:a16="http://schemas.microsoft.com/office/drawing/2014/main" id="{F6A84E62-B689-F669-4F7C-8BA9B63E7380}"/>
              </a:ext>
            </a:extLst>
          </p:cNvPr>
          <p:cNvSpPr>
            <a:spLocks noGrp="1"/>
          </p:cNvSpPr>
          <p:nvPr>
            <p:ph type="title" idx="4294967295"/>
          </p:nvPr>
        </p:nvSpPr>
        <p:spPr/>
        <p:txBody>
          <a:bodyPr/>
          <a:lstStyle/>
          <a:p>
            <a:r>
              <a:rPr lang="en-US"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Explicit comprehension strategies </a:t>
            </a:r>
            <a:endParaRPr lang="en-US" dirty="0"/>
          </a:p>
        </p:txBody>
      </p:sp>
      <p:sp>
        <p:nvSpPr>
          <p:cNvPr id="8" name="TextBox 7">
            <a:extLst>
              <a:ext uri="{FF2B5EF4-FFF2-40B4-BE49-F238E27FC236}">
                <a16:creationId xmlns:a16="http://schemas.microsoft.com/office/drawing/2014/main" id="{875742B6-19F6-7E0A-8ADE-7813A898C6D3}"/>
              </a:ext>
            </a:extLst>
          </p:cNvPr>
          <p:cNvSpPr txBox="1"/>
          <p:nvPr/>
        </p:nvSpPr>
        <p:spPr>
          <a:xfrm>
            <a:off x="5546014" y="1028255"/>
            <a:ext cx="6493586" cy="477053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Differentiated Instruction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Universal Design for Learning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3200" b="1" dirty="0">
              <a:solidFill>
                <a:srgbClr val="FFFFFF"/>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Collaborative Planning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Action Plan Priorities</a:t>
            </a:r>
          </a:p>
        </p:txBody>
      </p:sp>
    </p:spTree>
    <p:extLst>
      <p:ext uri="{BB962C8B-B14F-4D97-AF65-F5344CB8AC3E}">
        <p14:creationId xmlns:p14="http://schemas.microsoft.com/office/powerpoint/2010/main" val="2651898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00AF31-23B7-4B77-B9B0-F2D4759DF891}"/>
              </a:ext>
              <a:ext uri="{C183D7F6-B498-43B3-948B-1728B52AA6E4}">
                <adec:decorative xmlns:adec="http://schemas.microsoft.com/office/drawing/2017/decorative" val="1"/>
              </a:ext>
            </a:extLst>
          </p:cNvPr>
          <p:cNvSpPr txBox="1"/>
          <p:nvPr/>
        </p:nvSpPr>
        <p:spPr>
          <a:xfrm>
            <a:off x="0" y="0"/>
            <a:ext cx="12192000" cy="6858000"/>
          </a:xfrm>
          <a:prstGeom prst="rect">
            <a:avLst/>
          </a:prstGeom>
          <a:solidFill>
            <a:schemeClr val="bg1"/>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TextBox 4">
            <a:extLst>
              <a:ext uri="{FF2B5EF4-FFF2-40B4-BE49-F238E27FC236}">
                <a16:creationId xmlns:a16="http://schemas.microsoft.com/office/drawing/2014/main" id="{4CE85F5F-2136-4671-9EBC-E02D32F51FDE}"/>
              </a:ext>
              <a:ext uri="{C183D7F6-B498-43B3-948B-1728B52AA6E4}">
                <adec:decorative xmlns:adec="http://schemas.microsoft.com/office/drawing/2017/decorative" val="1"/>
              </a:ext>
            </a:extLst>
          </p:cNvPr>
          <p:cNvSpPr txBox="1"/>
          <p:nvPr/>
        </p:nvSpPr>
        <p:spPr>
          <a:xfrm>
            <a:off x="-29118" y="733766"/>
            <a:ext cx="6134124" cy="5428167"/>
          </a:xfrm>
          <a:prstGeom prst="rect">
            <a:avLst/>
          </a:prstGeom>
          <a:solidFill>
            <a:srgbClr val="0123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6" name="TextBox 5">
            <a:extLst>
              <a:ext uri="{FF2B5EF4-FFF2-40B4-BE49-F238E27FC236}">
                <a16:creationId xmlns:a16="http://schemas.microsoft.com/office/drawing/2014/main" id="{C732A6EC-EF9E-404A-A3E8-B8ED3B624C4C}"/>
              </a:ext>
              <a:ext uri="{C183D7F6-B498-43B3-948B-1728B52AA6E4}">
                <adec:decorative xmlns:adec="http://schemas.microsoft.com/office/drawing/2017/decorative" val="1"/>
              </a:ext>
            </a:extLst>
          </p:cNvPr>
          <p:cNvSpPr txBox="1"/>
          <p:nvPr/>
        </p:nvSpPr>
        <p:spPr>
          <a:xfrm>
            <a:off x="11778916" y="733766"/>
            <a:ext cx="413083" cy="5428167"/>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graphicFrame>
        <p:nvGraphicFramePr>
          <p:cNvPr id="7" name="Diagram 6">
            <a:extLst>
              <a:ext uri="{FF2B5EF4-FFF2-40B4-BE49-F238E27FC236}">
                <a16:creationId xmlns:a16="http://schemas.microsoft.com/office/drawing/2014/main" id="{35090F84-98C0-45D1-8E98-454B7FA49E49}"/>
              </a:ext>
              <a:ext uri="{C183D7F6-B498-43B3-948B-1728B52AA6E4}">
                <adec:decorative xmlns:adec="http://schemas.microsoft.com/office/drawing/2017/decorative" val="1"/>
              </a:ext>
            </a:extLst>
          </p:cNvPr>
          <p:cNvGraphicFramePr/>
          <p:nvPr/>
        </p:nvGraphicFramePr>
        <p:xfrm>
          <a:off x="6267605" y="865378"/>
          <a:ext cx="5308600" cy="5118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Box 5">
            <a:extLst>
              <a:ext uri="{FF2B5EF4-FFF2-40B4-BE49-F238E27FC236}">
                <a16:creationId xmlns:a16="http://schemas.microsoft.com/office/drawing/2014/main" id="{5AD2B5D8-B659-4903-BF2B-932102BE35E3}"/>
              </a:ext>
            </a:extLst>
          </p:cNvPr>
          <p:cNvSpPr txBox="1"/>
          <p:nvPr/>
        </p:nvSpPr>
        <p:spPr>
          <a:xfrm>
            <a:off x="6905343" y="1804335"/>
            <a:ext cx="1925872" cy="13542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pitchFamily="34" charset="0"/>
                <a:ea typeface="Calibri" panose="020F0502020204030204" pitchFamily="34" charset="0"/>
                <a:cs typeface="Times New Roman" panose="02020603050405020304" pitchFamily="18" charset="0"/>
              </a:rPr>
              <a:t>Where              are we headed?</a:t>
            </a:r>
            <a:endParaRPr kumimoji="0" lang="en-US" sz="1400" b="0" i="0" u="none" strike="noStrike" kern="1200" cap="none" spc="0" normalizeH="0" baseline="0" noProof="0" dirty="0">
              <a:ln>
                <a:noFill/>
              </a:ln>
              <a:solidFill>
                <a:srgbClr val="BF0D3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9" name="Text Box 9">
            <a:extLst>
              <a:ext uri="{FF2B5EF4-FFF2-40B4-BE49-F238E27FC236}">
                <a16:creationId xmlns:a16="http://schemas.microsoft.com/office/drawing/2014/main" id="{90865300-D5B7-4E34-A79A-1AF029553D21}"/>
              </a:ext>
            </a:extLst>
          </p:cNvPr>
          <p:cNvSpPr txBox="1"/>
          <p:nvPr/>
        </p:nvSpPr>
        <p:spPr>
          <a:xfrm>
            <a:off x="9136796" y="1840276"/>
            <a:ext cx="1607215" cy="15367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pitchFamily="34" charset="0"/>
                <a:ea typeface="Calibri" panose="020F0502020204030204" pitchFamily="34" charset="0"/>
                <a:cs typeface="Times New Roman" panose="02020603050405020304" pitchFamily="18" charset="0"/>
              </a:rPr>
              <a:t>Where are we now?</a:t>
            </a:r>
            <a:endParaRPr kumimoji="0" lang="en-US" sz="1100" b="0" i="0" u="none" strike="noStrike" kern="1200" cap="none" spc="0" normalizeH="0" baseline="0" noProof="0" dirty="0">
              <a:ln>
                <a:noFill/>
              </a:ln>
              <a:solidFill>
                <a:srgbClr val="BF0D3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10" name="Rectangle 9">
            <a:extLst>
              <a:ext uri="{FF2B5EF4-FFF2-40B4-BE49-F238E27FC236}">
                <a16:creationId xmlns:a16="http://schemas.microsoft.com/office/drawing/2014/main" id="{EF86B8B5-CD88-44C4-87D8-673CFDF640CF}"/>
              </a:ext>
            </a:extLst>
          </p:cNvPr>
          <p:cNvSpPr/>
          <p:nvPr/>
        </p:nvSpPr>
        <p:spPr>
          <a:xfrm>
            <a:off x="7868279" y="4211200"/>
            <a:ext cx="2103737" cy="138499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pitchFamily="34" charset="0"/>
                <a:ea typeface="Calibri" panose="020F0502020204030204" pitchFamily="34" charset="0"/>
                <a:cs typeface="Times New Roman" panose="02020603050405020304" pitchFamily="18" charset="0"/>
              </a:rPr>
              <a:t>How will we close the gap?</a:t>
            </a:r>
            <a:endParaRPr kumimoji="0" lang="en-US" sz="2800" b="0" i="0" u="none" strike="noStrike" kern="1200" cap="none" spc="0" normalizeH="0" baseline="0" noProof="0" dirty="0">
              <a:ln>
                <a:noFill/>
              </a:ln>
              <a:solidFill>
                <a:srgbClr val="BF0D3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 name="Flowchart: Connector 10">
            <a:extLst>
              <a:ext uri="{FF2B5EF4-FFF2-40B4-BE49-F238E27FC236}">
                <a16:creationId xmlns:a16="http://schemas.microsoft.com/office/drawing/2014/main" id="{BCFCC6C6-766C-4013-A392-88364E6F5DB9}"/>
              </a:ext>
              <a:ext uri="{C183D7F6-B498-43B3-948B-1728B52AA6E4}">
                <adec:decorative xmlns:adec="http://schemas.microsoft.com/office/drawing/2017/decorative" val="1"/>
              </a:ext>
            </a:extLst>
          </p:cNvPr>
          <p:cNvSpPr/>
          <p:nvPr/>
        </p:nvSpPr>
        <p:spPr>
          <a:xfrm>
            <a:off x="8350395" y="3073400"/>
            <a:ext cx="1164351" cy="1133719"/>
          </a:xfrm>
          <a:prstGeom prst="flowChartConnector">
            <a:avLst/>
          </a:prstGeom>
          <a:solidFill>
            <a:schemeClr val="bg1"/>
          </a:solidFill>
          <a:ln w="5715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4" name="TextBox 13">
            <a:extLst>
              <a:ext uri="{FF2B5EF4-FFF2-40B4-BE49-F238E27FC236}">
                <a16:creationId xmlns:a16="http://schemas.microsoft.com/office/drawing/2014/main" id="{E1955AEE-C994-AD52-258F-B4EC77159D5E}"/>
              </a:ext>
            </a:extLst>
          </p:cNvPr>
          <p:cNvSpPr txBox="1"/>
          <p:nvPr/>
        </p:nvSpPr>
        <p:spPr>
          <a:xfrm>
            <a:off x="276463" y="1117056"/>
            <a:ext cx="5852859" cy="3912688"/>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7200" b="1" i="0" u="none" strike="noStrike" kern="1200" cap="none" spc="-10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Professional Learning Process</a:t>
            </a:r>
          </a:p>
        </p:txBody>
      </p:sp>
      <p:sp>
        <p:nvSpPr>
          <p:cNvPr id="4" name="TextBox 3">
            <a:extLst>
              <a:ext uri="{FF2B5EF4-FFF2-40B4-BE49-F238E27FC236}">
                <a16:creationId xmlns:a16="http://schemas.microsoft.com/office/drawing/2014/main" id="{46E6EC2E-4508-68CE-47B8-2803FD2FE49D}"/>
              </a:ext>
              <a:ext uri="{C183D7F6-B498-43B3-948B-1728B52AA6E4}">
                <adec:decorative xmlns:adec="http://schemas.microsoft.com/office/drawing/2017/decorative" val="1"/>
              </a:ext>
            </a:extLst>
          </p:cNvPr>
          <p:cNvSpPr txBox="1"/>
          <p:nvPr/>
        </p:nvSpPr>
        <p:spPr>
          <a:xfrm>
            <a:off x="8388257" y="3073400"/>
            <a:ext cx="1080696" cy="106011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13" name="Picture 12">
            <a:extLst>
              <a:ext uri="{FF2B5EF4-FFF2-40B4-BE49-F238E27FC236}">
                <a16:creationId xmlns:a16="http://schemas.microsoft.com/office/drawing/2014/main" id="{41C33477-D3D2-992D-804C-86AA01EC148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659934" y="3307052"/>
            <a:ext cx="548301" cy="747913"/>
          </a:xfrm>
          <a:prstGeom prst="rect">
            <a:avLst/>
          </a:prstGeom>
          <a:noFill/>
        </p:spPr>
      </p:pic>
      <p:sp>
        <p:nvSpPr>
          <p:cNvPr id="3" name="Title 2" hidden="1">
            <a:extLst>
              <a:ext uri="{FF2B5EF4-FFF2-40B4-BE49-F238E27FC236}">
                <a16:creationId xmlns:a16="http://schemas.microsoft.com/office/drawing/2014/main" id="{54F87C86-652E-0F8F-43C4-0031D33FBE23}"/>
              </a:ext>
            </a:extLst>
          </p:cNvPr>
          <p:cNvSpPr>
            <a:spLocks noGrp="1"/>
          </p:cNvSpPr>
          <p:nvPr>
            <p:ph type="title" idx="4294967295"/>
          </p:nvPr>
        </p:nvSpPr>
        <p:spPr/>
        <p:txBody>
          <a:bodyPr/>
          <a:lstStyle/>
          <a:p>
            <a:r>
              <a:rPr lang="en-US" dirty="0"/>
              <a:t>Professional Learning Process</a:t>
            </a:r>
          </a:p>
        </p:txBody>
      </p:sp>
    </p:spTree>
    <p:extLst>
      <p:ext uri="{BB962C8B-B14F-4D97-AF65-F5344CB8AC3E}">
        <p14:creationId xmlns:p14="http://schemas.microsoft.com/office/powerpoint/2010/main" val="3560531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2336D796-03CD-AC12-4DAB-5120A9CF30C4}"/>
              </a:ext>
              <a:ext uri="{C183D7F6-B498-43B3-948B-1728B52AA6E4}">
                <adec:decorative xmlns:adec="http://schemas.microsoft.com/office/drawing/2017/decorative" val="1"/>
              </a:ext>
            </a:extLst>
          </p:cNvPr>
          <p:cNvSpPr/>
          <p:nvPr/>
        </p:nvSpPr>
        <p:spPr>
          <a:xfrm rot="987363">
            <a:off x="1356113" y="827702"/>
            <a:ext cx="3007263" cy="2351009"/>
          </a:xfrm>
          <a:prstGeom prst="cloudCallout">
            <a:avLst>
              <a:gd name="adj1" fmla="val -44454"/>
              <a:gd name="adj2" fmla="val 62143"/>
            </a:avLst>
          </a:prstGeom>
          <a:solidFill>
            <a:srgbClr val="012369"/>
          </a:solidFill>
          <a:ln w="76200">
            <a:solidFill>
              <a:srgbClr val="4159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Arial" panose="020B0604020202020204" pitchFamily="34" charset="0"/>
              <a:cs typeface="Arial" panose="020B0604020202020204" pitchFamily="34" charset="0"/>
            </a:endParaRPr>
          </a:p>
        </p:txBody>
      </p:sp>
      <p:sp>
        <p:nvSpPr>
          <p:cNvPr id="3" name="Thought Bubble: Cloud 2">
            <a:extLst>
              <a:ext uri="{FF2B5EF4-FFF2-40B4-BE49-F238E27FC236}">
                <a16:creationId xmlns:a16="http://schemas.microsoft.com/office/drawing/2014/main" id="{1D585CDD-CAFF-3B4A-DFF9-147A0A57AC03}"/>
              </a:ext>
              <a:ext uri="{C183D7F6-B498-43B3-948B-1728B52AA6E4}">
                <adec:decorative xmlns:adec="http://schemas.microsoft.com/office/drawing/2017/decorative" val="1"/>
              </a:ext>
            </a:extLst>
          </p:cNvPr>
          <p:cNvSpPr/>
          <p:nvPr/>
        </p:nvSpPr>
        <p:spPr>
          <a:xfrm rot="21330239" flipH="1">
            <a:off x="775257" y="1951446"/>
            <a:ext cx="3429672" cy="2805133"/>
          </a:xfrm>
          <a:prstGeom prst="cloudCallout">
            <a:avLst>
              <a:gd name="adj1" fmla="val -44454"/>
              <a:gd name="adj2" fmla="val 62143"/>
            </a:avLst>
          </a:prstGeom>
          <a:solidFill>
            <a:srgbClr val="8090B4"/>
          </a:solidFill>
          <a:ln w="76200">
            <a:solidFill>
              <a:srgbClr val="4159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Arial" panose="020B0604020202020204" pitchFamily="34" charset="0"/>
              <a:cs typeface="Arial" panose="020B0604020202020204" pitchFamily="34" charset="0"/>
            </a:endParaRPr>
          </a:p>
        </p:txBody>
      </p:sp>
      <p:sp>
        <p:nvSpPr>
          <p:cNvPr id="4" name="Thought Bubble: Cloud 3">
            <a:extLst>
              <a:ext uri="{FF2B5EF4-FFF2-40B4-BE49-F238E27FC236}">
                <a16:creationId xmlns:a16="http://schemas.microsoft.com/office/drawing/2014/main" id="{08118522-A786-AA1F-46C1-FFDF5D11BA3B}"/>
              </a:ext>
              <a:ext uri="{C183D7F6-B498-43B3-948B-1728B52AA6E4}">
                <adec:decorative xmlns:adec="http://schemas.microsoft.com/office/drawing/2017/decorative" val="1"/>
              </a:ext>
            </a:extLst>
          </p:cNvPr>
          <p:cNvSpPr/>
          <p:nvPr/>
        </p:nvSpPr>
        <p:spPr>
          <a:xfrm rot="21263782" flipH="1">
            <a:off x="1161999" y="2948011"/>
            <a:ext cx="3367427" cy="2765657"/>
          </a:xfrm>
          <a:prstGeom prst="cloudCallout">
            <a:avLst>
              <a:gd name="adj1" fmla="val -44454"/>
              <a:gd name="adj2" fmla="val 62143"/>
            </a:avLst>
          </a:prstGeom>
          <a:solidFill>
            <a:schemeClr val="bg1"/>
          </a:solidFill>
          <a:ln w="76200">
            <a:solidFill>
              <a:srgbClr val="012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Arial" panose="020B0604020202020204" pitchFamily="34" charset="0"/>
              <a:cs typeface="Arial" panose="020B0604020202020204" pitchFamily="34" charset="0"/>
            </a:endParaRPr>
          </a:p>
        </p:txBody>
      </p:sp>
      <p:sp>
        <p:nvSpPr>
          <p:cNvPr id="5" name="Rectangle 4" descr="&quot;&quot;">
            <a:extLst>
              <a:ext uri="{FF2B5EF4-FFF2-40B4-BE49-F238E27FC236}">
                <a16:creationId xmlns:a16="http://schemas.microsoft.com/office/drawing/2014/main" id="{C83E4A5D-AB66-860C-7085-E715BF08EEB8}"/>
              </a:ext>
            </a:extLst>
          </p:cNvPr>
          <p:cNvSpPr/>
          <p:nvPr/>
        </p:nvSpPr>
        <p:spPr>
          <a:xfrm>
            <a:off x="5003216" y="639930"/>
            <a:ext cx="7188784" cy="5428166"/>
          </a:xfrm>
          <a:prstGeom prst="rect">
            <a:avLst/>
          </a:prstGeom>
          <a:solidFill>
            <a:srgbClr val="012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8" name="TextBox 7">
            <a:extLst>
              <a:ext uri="{FF2B5EF4-FFF2-40B4-BE49-F238E27FC236}">
                <a16:creationId xmlns:a16="http://schemas.microsoft.com/office/drawing/2014/main" id="{41CA7CDF-928A-BB77-FC69-DDEEC4F27ACB}"/>
              </a:ext>
            </a:extLst>
          </p:cNvPr>
          <p:cNvSpPr txBox="1"/>
          <p:nvPr/>
        </p:nvSpPr>
        <p:spPr>
          <a:xfrm>
            <a:off x="5262436" y="1850806"/>
            <a:ext cx="6624320" cy="2862322"/>
          </a:xfrm>
          <a:prstGeom prst="rect">
            <a:avLst/>
          </a:prstGeom>
          <a:noFill/>
          <a:ln>
            <a:noFill/>
          </a:ln>
        </p:spPr>
        <p:txBody>
          <a:bodyPr wrap="square" rtlCol="0">
            <a:spAutoFit/>
          </a:bodyPr>
          <a:lstStyle/>
          <a:p>
            <a:pPr marL="0" marR="0" lvl="0" indent="0" algn="ctr" defTabSz="457200" rtl="0" eaLnBrk="1" fontAlgn="auto" latinLnBrk="0" hangingPunct="1">
              <a:spcBef>
                <a:spcPts val="0"/>
              </a:spcBef>
              <a:spcAft>
                <a:spcPts val="1800"/>
              </a:spcAft>
              <a:buClrTx/>
              <a:buSzTx/>
              <a:buFontTx/>
              <a:buNone/>
              <a:tabLst/>
              <a:defRPr/>
            </a:pPr>
            <a:r>
              <a:rPr lang="en-US" sz="6000" b="1" dirty="0">
                <a:solidFill>
                  <a:srgbClr val="FFFFFF"/>
                </a:solidFill>
                <a:latin typeface="Arial" panose="020B0604020202020204" pitchFamily="34" charset="0"/>
                <a:cs typeface="Arial" panose="020B0604020202020204" pitchFamily="34" charset="0"/>
              </a:rPr>
              <a:t>What Are Your Thoughts about Differentiation?</a:t>
            </a:r>
            <a:endParaRPr kumimoji="0" lang="en-US" sz="6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7ECF37B-0ACE-B5BC-D0E6-AFAD65E065C9}"/>
              </a:ext>
              <a:ext uri="{C183D7F6-B498-43B3-948B-1728B52AA6E4}">
                <adec:decorative xmlns:adec="http://schemas.microsoft.com/office/drawing/2017/decorative" val="1"/>
              </a:ext>
            </a:extLst>
          </p:cNvPr>
          <p:cNvSpPr txBox="1"/>
          <p:nvPr/>
        </p:nvSpPr>
        <p:spPr>
          <a:xfrm>
            <a:off x="-1716" y="639929"/>
            <a:ext cx="413083" cy="5428167"/>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6" name="Title 5" hidden="1">
            <a:extLst>
              <a:ext uri="{FF2B5EF4-FFF2-40B4-BE49-F238E27FC236}">
                <a16:creationId xmlns:a16="http://schemas.microsoft.com/office/drawing/2014/main" id="{6585BB28-8A44-DD51-9BCD-198EFA317C48}"/>
              </a:ext>
            </a:extLst>
          </p:cNvPr>
          <p:cNvSpPr>
            <a:spLocks noGrp="1"/>
          </p:cNvSpPr>
          <p:nvPr>
            <p:ph type="title" idx="4294967295"/>
          </p:nvPr>
        </p:nvSpPr>
        <p:spPr/>
        <p:txBody>
          <a:bodyPr/>
          <a:lstStyle/>
          <a:p>
            <a:r>
              <a:rPr lang="en-US" sz="6000" b="1" kern="1200" dirty="0">
                <a:solidFill>
                  <a:srgbClr val="FFFFFF"/>
                </a:solidFill>
                <a:effectLst/>
                <a:latin typeface="Arial" panose="020B0604020202020204" pitchFamily="34" charset="0"/>
                <a:ea typeface="+mn-ea"/>
                <a:cs typeface="Arial" panose="020B0604020202020204" pitchFamily="34" charset="0"/>
              </a:rPr>
              <a:t>Differentiation</a:t>
            </a:r>
            <a:endParaRPr lang="en-US" dirty="0"/>
          </a:p>
        </p:txBody>
      </p:sp>
    </p:spTree>
    <p:extLst>
      <p:ext uri="{BB962C8B-B14F-4D97-AF65-F5344CB8AC3E}">
        <p14:creationId xmlns:p14="http://schemas.microsoft.com/office/powerpoint/2010/main" val="914252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118172-C28A-2688-7A49-F714B0A9237E}"/>
              </a:ext>
              <a:ext uri="{C183D7F6-B498-43B3-948B-1728B52AA6E4}">
                <adec:decorative xmlns:adec="http://schemas.microsoft.com/office/drawing/2017/decorative" val="1"/>
              </a:ext>
            </a:extLst>
          </p:cNvPr>
          <p:cNvSpPr txBox="1"/>
          <p:nvPr/>
        </p:nvSpPr>
        <p:spPr>
          <a:xfrm>
            <a:off x="5020056" y="786384"/>
            <a:ext cx="3282696" cy="2642616"/>
          </a:xfrm>
          <a:prstGeom prst="rect">
            <a:avLst/>
          </a:prstGeom>
          <a:noFill/>
          <a:ln w="76200">
            <a:solidFill>
              <a:schemeClr val="bg1">
                <a:lumMod val="85000"/>
              </a:schemeClr>
            </a:solidFill>
          </a:ln>
        </p:spPr>
        <p:txBody>
          <a:bodyPr wrap="square" rtlCol="0">
            <a:spAutoFit/>
          </a:bodyPr>
          <a:lstStyle/>
          <a:p>
            <a:endParaRPr lang="en-US" dirty="0"/>
          </a:p>
        </p:txBody>
      </p:sp>
      <p:sp>
        <p:nvSpPr>
          <p:cNvPr id="3" name="TextBox 2">
            <a:extLst>
              <a:ext uri="{FF2B5EF4-FFF2-40B4-BE49-F238E27FC236}">
                <a16:creationId xmlns:a16="http://schemas.microsoft.com/office/drawing/2014/main" id="{ED514DC5-1434-7CFB-FF57-790CEAA46BC9}"/>
              </a:ext>
            </a:extLst>
          </p:cNvPr>
          <p:cNvSpPr txBox="1"/>
          <p:nvPr/>
        </p:nvSpPr>
        <p:spPr>
          <a:xfrm>
            <a:off x="5330952" y="1448980"/>
            <a:ext cx="2510132" cy="1323439"/>
          </a:xfrm>
          <a:prstGeom prst="rect">
            <a:avLst/>
          </a:prstGeom>
          <a:noFill/>
        </p:spPr>
        <p:txBody>
          <a:bodyPr wrap="square" rtlCol="0">
            <a:spAutoFit/>
          </a:bodyPr>
          <a:lstStyle/>
          <a:p>
            <a:r>
              <a:rPr lang="en-US" sz="8000" b="1" dirty="0">
                <a:solidFill>
                  <a:srgbClr val="BF0D3E"/>
                </a:solidFill>
                <a:latin typeface="Arial Black" panose="020B0A04020102020204" pitchFamily="34" charset="0"/>
                <a:cs typeface="Arial" panose="020B0604020202020204" pitchFamily="34" charset="0"/>
              </a:rPr>
              <a:t>UDL</a:t>
            </a:r>
          </a:p>
        </p:txBody>
      </p:sp>
      <p:sp>
        <p:nvSpPr>
          <p:cNvPr id="4" name="TextBox 3">
            <a:extLst>
              <a:ext uri="{FF2B5EF4-FFF2-40B4-BE49-F238E27FC236}">
                <a16:creationId xmlns:a16="http://schemas.microsoft.com/office/drawing/2014/main" id="{08852D44-255C-725D-16EB-8DDECBDC732B}"/>
              </a:ext>
              <a:ext uri="{C183D7F6-B498-43B3-948B-1728B52AA6E4}">
                <adec:decorative xmlns:adec="http://schemas.microsoft.com/office/drawing/2017/decorative" val="1"/>
              </a:ext>
            </a:extLst>
          </p:cNvPr>
          <p:cNvSpPr txBox="1"/>
          <p:nvPr/>
        </p:nvSpPr>
        <p:spPr>
          <a:xfrm>
            <a:off x="8540497" y="786384"/>
            <a:ext cx="3044952" cy="2414015"/>
          </a:xfrm>
          <a:prstGeom prst="rect">
            <a:avLst/>
          </a:prstGeom>
          <a:solidFill>
            <a:srgbClr val="012369"/>
          </a:solidFill>
          <a:ln w="76200">
            <a:noFill/>
          </a:ln>
        </p:spPr>
        <p:txBody>
          <a:bodyPr wrap="square" rtlCol="0">
            <a:spAutoFit/>
          </a:bodyPr>
          <a:lstStyle/>
          <a:p>
            <a:endParaRPr lang="en-US" dirty="0"/>
          </a:p>
        </p:txBody>
      </p:sp>
      <p:sp>
        <p:nvSpPr>
          <p:cNvPr id="5" name="TextBox 4">
            <a:extLst>
              <a:ext uri="{FF2B5EF4-FFF2-40B4-BE49-F238E27FC236}">
                <a16:creationId xmlns:a16="http://schemas.microsoft.com/office/drawing/2014/main" id="{233AB072-51DB-1293-0B86-D9B7A496FD5B}"/>
              </a:ext>
              <a:ext uri="{C183D7F6-B498-43B3-948B-1728B52AA6E4}">
                <adec:decorative xmlns:adec="http://schemas.microsoft.com/office/drawing/2017/decorative" val="1"/>
              </a:ext>
            </a:extLst>
          </p:cNvPr>
          <p:cNvSpPr txBox="1"/>
          <p:nvPr/>
        </p:nvSpPr>
        <p:spPr>
          <a:xfrm>
            <a:off x="8302752" y="3429000"/>
            <a:ext cx="3282696" cy="2642616"/>
          </a:xfrm>
          <a:prstGeom prst="rect">
            <a:avLst/>
          </a:prstGeom>
          <a:noFill/>
          <a:ln w="76200">
            <a:solidFill>
              <a:schemeClr val="bg1">
                <a:lumMod val="85000"/>
              </a:schemeClr>
            </a:solidFill>
          </a:ln>
        </p:spPr>
        <p:txBody>
          <a:bodyPr wrap="square" rtlCol="0">
            <a:spAutoFit/>
          </a:bodyPr>
          <a:lstStyle/>
          <a:p>
            <a:endParaRPr lang="en-US" dirty="0"/>
          </a:p>
        </p:txBody>
      </p:sp>
      <p:sp>
        <p:nvSpPr>
          <p:cNvPr id="6" name="TextBox 5">
            <a:extLst>
              <a:ext uri="{FF2B5EF4-FFF2-40B4-BE49-F238E27FC236}">
                <a16:creationId xmlns:a16="http://schemas.microsoft.com/office/drawing/2014/main" id="{5B686209-DAFC-8ADA-83BC-EB671DC3DA67}"/>
              </a:ext>
            </a:extLst>
          </p:cNvPr>
          <p:cNvSpPr txBox="1"/>
          <p:nvPr/>
        </p:nvSpPr>
        <p:spPr>
          <a:xfrm>
            <a:off x="8755380" y="4237698"/>
            <a:ext cx="2377440" cy="1323439"/>
          </a:xfrm>
          <a:prstGeom prst="rect">
            <a:avLst/>
          </a:prstGeom>
          <a:noFill/>
        </p:spPr>
        <p:txBody>
          <a:bodyPr wrap="square" rtlCol="0">
            <a:spAutoFit/>
          </a:bodyPr>
          <a:lstStyle/>
          <a:p>
            <a:pPr algn="ctr"/>
            <a:r>
              <a:rPr lang="en-US" sz="8000" b="1" dirty="0">
                <a:solidFill>
                  <a:srgbClr val="C00000"/>
                </a:solidFill>
                <a:latin typeface="Arial Black" panose="020B0A04020102020204" pitchFamily="34" charset="0"/>
                <a:cs typeface="Arial" panose="020B0604020202020204" pitchFamily="34" charset="0"/>
              </a:rPr>
              <a:t>DI</a:t>
            </a:r>
          </a:p>
        </p:txBody>
      </p:sp>
      <p:sp>
        <p:nvSpPr>
          <p:cNvPr id="7" name="TextBox 6">
            <a:extLst>
              <a:ext uri="{FF2B5EF4-FFF2-40B4-BE49-F238E27FC236}">
                <a16:creationId xmlns:a16="http://schemas.microsoft.com/office/drawing/2014/main" id="{FCB4D3CC-FAA8-D166-DB99-23D441DC1AC9}"/>
              </a:ext>
              <a:ext uri="{C183D7F6-B498-43B3-948B-1728B52AA6E4}">
                <adec:decorative xmlns:adec="http://schemas.microsoft.com/office/drawing/2017/decorative" val="1"/>
              </a:ext>
            </a:extLst>
          </p:cNvPr>
          <p:cNvSpPr txBox="1"/>
          <p:nvPr/>
        </p:nvSpPr>
        <p:spPr>
          <a:xfrm>
            <a:off x="5020056" y="3657601"/>
            <a:ext cx="3044952" cy="2414015"/>
          </a:xfrm>
          <a:prstGeom prst="rect">
            <a:avLst/>
          </a:prstGeom>
          <a:solidFill>
            <a:srgbClr val="012369"/>
          </a:solidFill>
          <a:ln w="76200">
            <a:noFill/>
          </a:ln>
        </p:spPr>
        <p:txBody>
          <a:bodyPr wrap="square" rtlCol="0">
            <a:spAutoFit/>
          </a:bodyPr>
          <a:lstStyle/>
          <a:p>
            <a:endParaRPr lang="en-US" dirty="0"/>
          </a:p>
        </p:txBody>
      </p:sp>
      <p:pic>
        <p:nvPicPr>
          <p:cNvPr id="8" name="Picture 7" descr="Chain, Link, Metal, Tether, Chain, Chain">
            <a:extLst>
              <a:ext uri="{FF2B5EF4-FFF2-40B4-BE49-F238E27FC236}">
                <a16:creationId xmlns:a16="http://schemas.microsoft.com/office/drawing/2014/main" id="{43B6EFFA-76F3-5440-C202-990D65CD5A38}"/>
              </a:ext>
            </a:extLst>
          </p:cNvPr>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t="31410" b="32052"/>
          <a:stretch/>
        </p:blipFill>
        <p:spPr bwMode="auto">
          <a:xfrm rot="5400000">
            <a:off x="5667658" y="3039157"/>
            <a:ext cx="5285232" cy="779691"/>
          </a:xfrm>
          <a:prstGeom prst="rect">
            <a:avLst/>
          </a:prstGeom>
          <a:noFill/>
          <a:extLst>
            <a:ext uri="{53640926-AAD7-44D8-BBD7-CCE9431645EC}">
              <a14:shadowObscured xmlns:a14="http://schemas.microsoft.com/office/drawing/2010/main"/>
            </a:ext>
          </a:extLst>
        </p:spPr>
      </p:pic>
      <p:pic>
        <p:nvPicPr>
          <p:cNvPr id="9" name="Picture 8" descr="Chain, Link, Metal, Tether, Chain, Chain">
            <a:extLst>
              <a:ext uri="{FF2B5EF4-FFF2-40B4-BE49-F238E27FC236}">
                <a16:creationId xmlns:a16="http://schemas.microsoft.com/office/drawing/2014/main" id="{25C007E2-9465-03DE-6384-4689094A2491}"/>
              </a:ext>
            </a:extLst>
          </p:cNvPr>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t="31410" b="32052"/>
          <a:stretch/>
        </p:blipFill>
        <p:spPr bwMode="auto">
          <a:xfrm>
            <a:off x="5020056" y="3001020"/>
            <a:ext cx="6565392" cy="804549"/>
          </a:xfrm>
          <a:prstGeom prst="rect">
            <a:avLst/>
          </a:prstGeom>
          <a:noFill/>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C94D0BAA-FAC6-0E5F-4D4E-80D5E11A8B22}"/>
              </a:ext>
              <a:ext uri="{C183D7F6-B498-43B3-948B-1728B52AA6E4}">
                <adec:decorative xmlns:adec="http://schemas.microsoft.com/office/drawing/2017/decorative" val="1"/>
              </a:ext>
            </a:extLst>
          </p:cNvPr>
          <p:cNvSpPr txBox="1"/>
          <p:nvPr/>
        </p:nvSpPr>
        <p:spPr>
          <a:xfrm>
            <a:off x="0" y="786383"/>
            <a:ext cx="4431710" cy="5285233"/>
          </a:xfrm>
          <a:prstGeom prst="rect">
            <a:avLst/>
          </a:prstGeom>
          <a:solidFill>
            <a:srgbClr val="012369"/>
          </a:solidFill>
          <a:ln>
            <a:noFill/>
          </a:ln>
        </p:spPr>
        <p:txBody>
          <a:bodyPr wrap="square" rtlCol="0">
            <a:spAutoFit/>
          </a:bodyPr>
          <a:lstStyle/>
          <a:p>
            <a:pPr algn="l"/>
            <a:endParaRPr lang="en-US" dirty="0"/>
          </a:p>
        </p:txBody>
      </p:sp>
      <p:sp>
        <p:nvSpPr>
          <p:cNvPr id="11" name="Title 1">
            <a:extLst>
              <a:ext uri="{FF2B5EF4-FFF2-40B4-BE49-F238E27FC236}">
                <a16:creationId xmlns:a16="http://schemas.microsoft.com/office/drawing/2014/main" id="{AC50903F-D49D-A119-EE6C-AFBBA49F813D}"/>
              </a:ext>
            </a:extLst>
          </p:cNvPr>
          <p:cNvSpPr txBox="1">
            <a:spLocks/>
          </p:cNvSpPr>
          <p:nvPr/>
        </p:nvSpPr>
        <p:spPr>
          <a:xfrm>
            <a:off x="47863" y="2194806"/>
            <a:ext cx="4383847" cy="204289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900" b="0" i="0" u="none" kern="1200" spc="-100" baseline="0">
                <a:solidFill>
                  <a:srgbClr val="FFFFFF"/>
                </a:solidFill>
                <a:latin typeface="+mj-lt"/>
                <a:ea typeface="+mj-ea"/>
                <a:cs typeface="+mj-cs"/>
              </a:defRPr>
            </a:lvl1pPr>
          </a:lstStyle>
          <a:p>
            <a:pPr algn="ctr"/>
            <a:r>
              <a:rPr lang="en-US" sz="5400" b="1" dirty="0">
                <a:latin typeface="Arial" panose="020B0604020202020204" pitchFamily="34" charset="0"/>
                <a:cs typeface="Arial" panose="020B0604020202020204" pitchFamily="34" charset="0"/>
              </a:rPr>
              <a:t>Inclusionary Practices</a:t>
            </a:r>
          </a:p>
        </p:txBody>
      </p:sp>
      <p:sp>
        <p:nvSpPr>
          <p:cNvPr id="12" name="Title 11" hidden="1">
            <a:extLst>
              <a:ext uri="{FF2B5EF4-FFF2-40B4-BE49-F238E27FC236}">
                <a16:creationId xmlns:a16="http://schemas.microsoft.com/office/drawing/2014/main" id="{F6B8A642-78E7-DC59-AF0A-24928C4337A1}"/>
              </a:ext>
            </a:extLst>
          </p:cNvPr>
          <p:cNvSpPr>
            <a:spLocks noGrp="1"/>
          </p:cNvSpPr>
          <p:nvPr>
            <p:ph type="title" idx="4294967295"/>
          </p:nvPr>
        </p:nvSpPr>
        <p:spPr/>
        <p:txBody>
          <a:bodyPr/>
          <a:lstStyle/>
          <a:p>
            <a:r>
              <a:rPr lang="en-US" dirty="0"/>
              <a:t>UDL DI</a:t>
            </a:r>
          </a:p>
        </p:txBody>
      </p:sp>
    </p:spTree>
    <p:extLst>
      <p:ext uri="{BB962C8B-B14F-4D97-AF65-F5344CB8AC3E}">
        <p14:creationId xmlns:p14="http://schemas.microsoft.com/office/powerpoint/2010/main" val="10391808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txDef>
      <a:spPr>
        <a:solidFill>
          <a:schemeClr val="bg1"/>
        </a:solidFill>
        <a:ln>
          <a:solidFill>
            <a:schemeClr val="tx1"/>
          </a:solidFill>
        </a:ln>
      </a:spPr>
      <a:bodyPr wrap="square" rtlCol="0">
        <a:spAutoFit/>
      </a:bodyPr>
      <a:lstStyle>
        <a:defPPr algn="l">
          <a:defRPr dirty="0"/>
        </a:defPPr>
      </a:lstStyle>
    </a:txDef>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7641</TotalTime>
  <Words>5614</Words>
  <Application>Microsoft Office PowerPoint</Application>
  <PresentationFormat>Widescreen</PresentationFormat>
  <Paragraphs>507</Paragraphs>
  <Slides>38</Slides>
  <Notes>38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38</vt:i4>
      </vt:variant>
    </vt:vector>
  </HeadingPairs>
  <TitlesOfParts>
    <vt:vector size="47" baseType="lpstr">
      <vt:lpstr>Arial</vt:lpstr>
      <vt:lpstr>Arial Black</vt:lpstr>
      <vt:lpstr>Calibri</vt:lpstr>
      <vt:lpstr>Calibri Light</vt:lpstr>
      <vt:lpstr>Corbel</vt:lpstr>
      <vt:lpstr>Times New Roman</vt:lpstr>
      <vt:lpstr>Wingdings 2</vt:lpstr>
      <vt:lpstr>Office Theme</vt:lpstr>
      <vt:lpstr>Frame</vt:lpstr>
      <vt:lpstr>Module 6</vt:lpstr>
      <vt:lpstr>AZPLS Norms</vt:lpstr>
      <vt:lpstr>Collaborative Teams</vt:lpstr>
      <vt:lpstr>Series Module Overview</vt:lpstr>
      <vt:lpstr>Provide explicit vocabulary instruction</vt:lpstr>
      <vt:lpstr>Explicit comprehension strategies </vt:lpstr>
      <vt:lpstr>Professional Learning Process</vt:lpstr>
      <vt:lpstr>Differentiation</vt:lpstr>
      <vt:lpstr>UDL DI</vt:lpstr>
      <vt:lpstr>Close Read Annotations</vt:lpstr>
      <vt:lpstr>Research-Based  UDL Guidelines</vt:lpstr>
      <vt:lpstr>Why What How of Learning</vt:lpstr>
      <vt:lpstr>Access</vt:lpstr>
      <vt:lpstr>Strategic Conversations</vt:lpstr>
      <vt:lpstr>Differentiated instruction </vt:lpstr>
      <vt:lpstr>ICE</vt:lpstr>
      <vt:lpstr>Effective differentiated instruction </vt:lpstr>
      <vt:lpstr>The key elements that guide differentiated instruction </vt:lpstr>
      <vt:lpstr>Content, process, product, and environment</vt:lpstr>
      <vt:lpstr>What literacy skills do students need to have success?</vt:lpstr>
      <vt:lpstr>Assign one core element to each Collaborative Team</vt:lpstr>
      <vt:lpstr>Handout 5: Strategic Conversations for Differentiation</vt:lpstr>
      <vt:lpstr>Inclusionary Practices</vt:lpstr>
      <vt:lpstr>What Are Your Thoughts about Differentiation?</vt:lpstr>
      <vt:lpstr>Discuss how differentiation will impact their learning as individuals</vt:lpstr>
      <vt:lpstr>Team support</vt:lpstr>
      <vt:lpstr>Collaborative Planning</vt:lpstr>
      <vt:lpstr>Handout 6A</vt:lpstr>
      <vt:lpstr>Handout 6B</vt:lpstr>
      <vt:lpstr>Teamwork</vt:lpstr>
      <vt:lpstr>Peer Feedback</vt:lpstr>
      <vt:lpstr>Handout 5</vt:lpstr>
      <vt:lpstr>Action Planning</vt:lpstr>
      <vt:lpstr>Your Collaboration Skills</vt:lpstr>
      <vt:lpstr>Team</vt:lpstr>
      <vt:lpstr>Student Impact</vt:lpstr>
      <vt:lpstr>The Path to Academic Growth</vt:lpstr>
      <vt:lpstr>Arizona Dept of Ed Exceptional Student Services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4</dc:title>
  <dc:creator>Carolina Crawford</dc:creator>
  <cp:lastModifiedBy>Kim Conley</cp:lastModifiedBy>
  <cp:revision>21</cp:revision>
  <dcterms:created xsi:type="dcterms:W3CDTF">2022-11-02T16:58:47Z</dcterms:created>
  <dcterms:modified xsi:type="dcterms:W3CDTF">2023-05-28T04:31:30Z</dcterms:modified>
</cp:coreProperties>
</file>